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70"/>
  </p:notesMasterIdLst>
  <p:sldIdLst>
    <p:sldId id="256" r:id="rId2"/>
    <p:sldId id="334" r:id="rId3"/>
    <p:sldId id="352" r:id="rId4"/>
    <p:sldId id="360" r:id="rId5"/>
    <p:sldId id="373" r:id="rId6"/>
    <p:sldId id="353" r:id="rId7"/>
    <p:sldId id="363" r:id="rId8"/>
    <p:sldId id="305" r:id="rId9"/>
    <p:sldId id="265" r:id="rId10"/>
    <p:sldId id="296" r:id="rId11"/>
    <p:sldId id="293" r:id="rId12"/>
    <p:sldId id="289" r:id="rId13"/>
    <p:sldId id="290" r:id="rId14"/>
    <p:sldId id="294" r:id="rId15"/>
    <p:sldId id="300" r:id="rId16"/>
    <p:sldId id="292" r:id="rId17"/>
    <p:sldId id="301" r:id="rId18"/>
    <p:sldId id="304" r:id="rId19"/>
    <p:sldId id="324" r:id="rId20"/>
    <p:sldId id="303" r:id="rId21"/>
    <p:sldId id="307" r:id="rId22"/>
    <p:sldId id="309" r:id="rId23"/>
    <p:sldId id="311" r:id="rId24"/>
    <p:sldId id="314" r:id="rId25"/>
    <p:sldId id="365" r:id="rId26"/>
    <p:sldId id="310" r:id="rId27"/>
    <p:sldId id="313" r:id="rId28"/>
    <p:sldId id="326" r:id="rId29"/>
    <p:sldId id="315" r:id="rId30"/>
    <p:sldId id="267" r:id="rId31"/>
    <p:sldId id="268" r:id="rId32"/>
    <p:sldId id="335" r:id="rId33"/>
    <p:sldId id="336" r:id="rId34"/>
    <p:sldId id="269" r:id="rId35"/>
    <p:sldId id="328" r:id="rId36"/>
    <p:sldId id="329" r:id="rId37"/>
    <p:sldId id="330" r:id="rId38"/>
    <p:sldId id="332" r:id="rId39"/>
    <p:sldId id="297" r:id="rId40"/>
    <p:sldId id="374" r:id="rId41"/>
    <p:sldId id="366" r:id="rId42"/>
    <p:sldId id="331" r:id="rId43"/>
    <p:sldId id="316" r:id="rId44"/>
    <p:sldId id="271" r:id="rId45"/>
    <p:sldId id="273" r:id="rId46"/>
    <p:sldId id="327" r:id="rId47"/>
    <p:sldId id="338" r:id="rId48"/>
    <p:sldId id="340" r:id="rId49"/>
    <p:sldId id="341" r:id="rId50"/>
    <p:sldId id="348" r:id="rId51"/>
    <p:sldId id="370" r:id="rId52"/>
    <p:sldId id="343" r:id="rId53"/>
    <p:sldId id="355" r:id="rId54"/>
    <p:sldId id="371" r:id="rId55"/>
    <p:sldId id="369" r:id="rId56"/>
    <p:sldId id="367" r:id="rId57"/>
    <p:sldId id="346" r:id="rId58"/>
    <p:sldId id="351" r:id="rId59"/>
    <p:sldId id="372" r:id="rId60"/>
    <p:sldId id="342" r:id="rId61"/>
    <p:sldId id="344" r:id="rId62"/>
    <p:sldId id="276" r:id="rId63"/>
    <p:sldId id="356" r:id="rId64"/>
    <p:sldId id="357" r:id="rId65"/>
    <p:sldId id="368" r:id="rId66"/>
    <p:sldId id="375" r:id="rId67"/>
    <p:sldId id="281" r:id="rId68"/>
    <p:sldId id="264" r:id="rId69"/>
  </p:sldIdLst>
  <p:sldSz cx="9144000" cy="5143500" type="screen16x9"/>
  <p:notesSz cx="7315200" cy="96012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1C17"/>
    <a:srgbClr val="FF6699"/>
    <a:srgbClr val="FFFFFF"/>
    <a:srgbClr val="EE6B08"/>
    <a:srgbClr val="895A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EEE"/>
          </a:solidFill>
        </a:fill>
      </a:tcStyle>
    </a:wholeTbl>
    <a:band2H>
      <a:tcTxStyle/>
      <a:tcStyle>
        <a:tcBdr/>
        <a:fill>
          <a:solidFill>
            <a:srgbClr val="EAEFF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7DBE1"/>
          </a:solidFill>
        </a:fill>
      </a:tcStyle>
    </a:wholeTbl>
    <a:band2H>
      <a:tcTxStyle/>
      <a:tcStyle>
        <a:tcBdr/>
        <a:fill>
          <a:solidFill>
            <a:srgbClr val="ECEEF1"/>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DBDF"/>
          </a:solidFill>
        </a:fill>
      </a:tcStyle>
    </a:wholeTbl>
    <a:band2H>
      <a:tcTxStyle/>
      <a:tcStyle>
        <a:tcBdr/>
        <a:fill>
          <a:solidFill>
            <a:srgbClr val="EFEE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17" autoAdjust="0"/>
    <p:restoredTop sz="85011" autoAdjust="0"/>
  </p:normalViewPr>
  <p:slideViewPr>
    <p:cSldViewPr snapToGrid="0">
      <p:cViewPr>
        <p:scale>
          <a:sx n="50" d="100"/>
          <a:sy n="50" d="100"/>
        </p:scale>
        <p:origin x="-2328" y="-1188"/>
      </p:cViewPr>
      <p:guideLst>
        <p:guide orient="horz" pos="1620"/>
        <p:guide pos="2880"/>
      </p:guideLst>
    </p:cSldViewPr>
  </p:slideViewPr>
  <p:outlineViewPr>
    <p:cViewPr>
      <p:scale>
        <a:sx n="33" d="100"/>
        <a:sy n="33" d="100"/>
      </p:scale>
      <p:origin x="0" y="15924"/>
    </p:cViewPr>
  </p:outlineViewPr>
  <p:notesTextViewPr>
    <p:cViewPr>
      <p:scale>
        <a:sx n="1" d="1"/>
        <a:sy n="1" d="1"/>
      </p:scale>
      <p:origin x="0" y="0"/>
    </p:cViewPr>
  </p:notesTextViewPr>
  <p:notesViewPr>
    <p:cSldViewPr snapToGrid="0">
      <p:cViewPr varScale="1">
        <p:scale>
          <a:sx n="84" d="100"/>
          <a:sy n="84" d="100"/>
        </p:scale>
        <p:origin x="-3768" y="-9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Notes Placeholder 4"/>
          <p:cNvSpPr>
            <a:spLocks noGrp="1"/>
          </p:cNvSpPr>
          <p:nvPr>
            <p:ph type="body" sz="quarter" idx="3"/>
          </p:nvPr>
        </p:nvSpPr>
        <p:spPr>
          <a:xfrm>
            <a:off x="731838" y="338668"/>
            <a:ext cx="5851525" cy="854180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5"/>
          </p:nvPr>
        </p:nvSpPr>
        <p:spPr>
          <a:xfrm>
            <a:off x="4143375" y="9120188"/>
            <a:ext cx="3170238" cy="479425"/>
          </a:xfrm>
          <a:prstGeom prst="rect">
            <a:avLst/>
          </a:prstGeom>
        </p:spPr>
        <p:txBody>
          <a:bodyPr vert="horz" lIns="91440" tIns="45720" rIns="91440" bIns="45720" rtlCol="0" anchor="b"/>
          <a:lstStyle>
            <a:lvl1pPr algn="r">
              <a:defRPr sz="1200"/>
            </a:lvl1pPr>
          </a:lstStyle>
          <a:p>
            <a:fld id="{ED75832D-EF17-4904-9F94-5B850DDC34BC}" type="slidenum">
              <a:rPr lang="en-US" smtClean="0"/>
              <a:t>‹#›</a:t>
            </a:fld>
            <a:endParaRPr lang="en-US"/>
          </a:p>
        </p:txBody>
      </p:sp>
    </p:spTree>
    <p:extLst>
      <p:ext uri="{BB962C8B-B14F-4D97-AF65-F5344CB8AC3E}">
        <p14:creationId xmlns:p14="http://schemas.microsoft.com/office/powerpoint/2010/main" val="2023185575"/>
      </p:ext>
    </p:extLst>
  </p:cSld>
  <p:clrMap bg1="lt1" tx1="dk1" bg2="lt2" tx2="dk2" accent1="accent1" accent2="accent2" accent3="accent3" accent4="accent4" accent5="accent5" accent6="accent6" hlink="hlink" folHlink="folHlink"/>
  <p:notesStyle>
    <a:lvl1pPr latinLnBrk="0">
      <a:defRPr sz="1200">
        <a:latin typeface="+mj-lt"/>
        <a:ea typeface="+mj-ea"/>
        <a:cs typeface="+mj-cs"/>
        <a:sym typeface="Arial"/>
      </a:defRPr>
    </a:lvl1pPr>
    <a:lvl2pPr indent="228600" latinLnBrk="0">
      <a:defRPr sz="1200">
        <a:latin typeface="+mj-lt"/>
        <a:ea typeface="+mj-ea"/>
        <a:cs typeface="+mj-cs"/>
        <a:sym typeface="Arial"/>
      </a:defRPr>
    </a:lvl2pPr>
    <a:lvl3pPr indent="457200" latinLnBrk="0">
      <a:defRPr sz="1200">
        <a:latin typeface="+mj-lt"/>
        <a:ea typeface="+mj-ea"/>
        <a:cs typeface="+mj-cs"/>
        <a:sym typeface="Arial"/>
      </a:defRPr>
    </a:lvl3pPr>
    <a:lvl4pPr indent="685800" latinLnBrk="0">
      <a:defRPr sz="1200">
        <a:latin typeface="+mj-lt"/>
        <a:ea typeface="+mj-ea"/>
        <a:cs typeface="+mj-cs"/>
        <a:sym typeface="Arial"/>
      </a:defRPr>
    </a:lvl4pPr>
    <a:lvl5pPr indent="914400" latinLnBrk="0">
      <a:defRPr sz="1200">
        <a:latin typeface="+mj-lt"/>
        <a:ea typeface="+mj-ea"/>
        <a:cs typeface="+mj-cs"/>
        <a:sym typeface="Arial"/>
      </a:defRPr>
    </a:lvl5pPr>
    <a:lvl6pPr indent="1143000" latinLnBrk="0">
      <a:defRPr sz="1200">
        <a:latin typeface="+mj-lt"/>
        <a:ea typeface="+mj-ea"/>
        <a:cs typeface="+mj-cs"/>
        <a:sym typeface="Arial"/>
      </a:defRPr>
    </a:lvl6pPr>
    <a:lvl7pPr indent="1371600" latinLnBrk="0">
      <a:defRPr sz="1200">
        <a:latin typeface="+mj-lt"/>
        <a:ea typeface="+mj-ea"/>
        <a:cs typeface="+mj-cs"/>
        <a:sym typeface="Arial"/>
      </a:defRPr>
    </a:lvl7pPr>
    <a:lvl8pPr indent="1600200" latinLnBrk="0">
      <a:defRPr sz="1200">
        <a:latin typeface="+mj-lt"/>
        <a:ea typeface="+mj-ea"/>
        <a:cs typeface="+mj-cs"/>
        <a:sym typeface="Arial"/>
      </a:defRPr>
    </a:lvl8pPr>
    <a:lvl9pPr indent="1828800" latinLnBrk="0">
      <a:defRPr sz="12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8" Type="http://schemas.openxmlformats.org/officeDocument/2006/relationships/hyperlink" Target="http://www.informationisbeautiful.net/visualizations/million-lines-of-code/" TargetMode="External"/><Relationship Id="rId3" Type="http://schemas.openxmlformats.org/officeDocument/2006/relationships/hyperlink" Target="https://en.wikipedia.org/wiki/Intermediate_good" TargetMode="External"/><Relationship Id="rId7" Type="http://schemas.openxmlformats.org/officeDocument/2006/relationships/hyperlink" Target="http://www.scribd.com/doc/252917347/IBM-ADEPT-Practictioner-Perspective-Pre-Publication-Draft-7-Jan-2015"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www.coinbuzz.com/2015/08/10/ethereum-offers-first-verifiable-pyramid-schemes/" TargetMode="External"/><Relationship Id="rId5" Type="http://schemas.openxmlformats.org/officeDocument/2006/relationships/hyperlink" Target="https://en.wikipedia.org/wiki/Circular_reasoning" TargetMode="External"/><Relationship Id="rId4" Type="http://schemas.openxmlformats.org/officeDocument/2006/relationships/hyperlink" Target="https://en.wikipedia.org/wiki/Final_good"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r>
              <a:rPr lang="en-US" dirty="0" smtClean="0"/>
              <a:t>Bring up</a:t>
            </a:r>
            <a:r>
              <a:rPr lang="en-US" baseline="0" dirty="0" smtClean="0"/>
              <a:t> </a:t>
            </a:r>
            <a:r>
              <a:rPr lang="en-US" baseline="0" dirty="0" err="1" smtClean="0"/>
              <a:t>Segwit</a:t>
            </a:r>
            <a:r>
              <a:rPr lang="en-US" baseline="0" dirty="0" smtClean="0"/>
              <a:t> allows new scripting.</a:t>
            </a:r>
          </a:p>
          <a:p>
            <a:endParaRPr lang="en-US" baseline="0" dirty="0" smtClean="0"/>
          </a:p>
          <a:p>
            <a:r>
              <a:rPr lang="en-US" baseline="0" dirty="0" smtClean="0"/>
              <a:t>MAST - </a:t>
            </a:r>
            <a:r>
              <a:rPr lang="en-US" baseline="0" dirty="0" err="1" smtClean="0"/>
              <a:t>Merkelized</a:t>
            </a:r>
            <a:r>
              <a:rPr lang="en-US" baseline="0" dirty="0" smtClean="0"/>
              <a:t> Abstract Syntax Tree</a:t>
            </a:r>
            <a:endParaRPr lang="en-US" dirty="0"/>
          </a:p>
        </p:txBody>
      </p:sp>
    </p:spTree>
    <p:extLst>
      <p:ext uri="{BB962C8B-B14F-4D97-AF65-F5344CB8AC3E}">
        <p14:creationId xmlns:p14="http://schemas.microsoft.com/office/powerpoint/2010/main" val="11004454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endParaRPr lang="en-US"/>
          </a:p>
        </p:txBody>
      </p:sp>
    </p:spTree>
    <p:extLst>
      <p:ext uri="{BB962C8B-B14F-4D97-AF65-F5344CB8AC3E}">
        <p14:creationId xmlns:p14="http://schemas.microsoft.com/office/powerpoint/2010/main" val="2300028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r>
              <a:rPr lang="en-US" dirty="0" smtClean="0"/>
              <a:t>In short, I assume that</a:t>
            </a:r>
            <a:r>
              <a:rPr lang="en-US" baseline="0" dirty="0" smtClean="0"/>
              <a:t> you have a Turing-Complete smart contract platform.</a:t>
            </a:r>
          </a:p>
          <a:p>
            <a:endParaRPr lang="en-US" baseline="0" dirty="0" smtClean="0"/>
          </a:p>
          <a:p>
            <a:endParaRPr lang="en-US" dirty="0" smtClean="0"/>
          </a:p>
          <a:p>
            <a:r>
              <a:rPr lang="en-US" dirty="0" smtClean="0"/>
              <a:t>Or they can move in cycle or something.</a:t>
            </a:r>
          </a:p>
          <a:p>
            <a:endParaRPr lang="en-US" dirty="0" smtClean="0"/>
          </a:p>
          <a:p>
            <a:endParaRPr lang="en-US" dirty="0" smtClean="0"/>
          </a:p>
          <a:p>
            <a:r>
              <a:rPr lang="en-US" dirty="0" smtClean="0"/>
              <a:t>It’s useless if you</a:t>
            </a:r>
            <a:r>
              <a:rPr lang="en-US" baseline="0" dirty="0" smtClean="0"/>
              <a:t> can censor individual contracts. Because you can hold the valuable contracts hostage, of course. However, what I’m going to argue is that the software is *also* useless at the opposite extreme – if you allow *any* smart contract to be introduced.</a:t>
            </a:r>
            <a:endParaRPr lang="en-US" dirty="0" smtClean="0"/>
          </a:p>
          <a:p>
            <a:endParaRPr lang="en-US" dirty="0" smtClean="0"/>
          </a:p>
          <a:p>
            <a:r>
              <a:rPr lang="en-US" dirty="0" smtClean="0"/>
              <a:t>I don’t rely on high-or-low computation</a:t>
            </a:r>
            <a:r>
              <a:rPr lang="en-US" baseline="0" dirty="0" smtClean="0"/>
              <a:t> or bandwidth...</a:t>
            </a:r>
          </a:p>
          <a:p>
            <a:endParaRPr lang="en-US" baseline="0" dirty="0" smtClean="0"/>
          </a:p>
          <a:p>
            <a:r>
              <a:rPr lang="en-US" baseline="0" dirty="0" smtClean="0"/>
              <a:t>So, just be aware of what I have assumed.</a:t>
            </a:r>
          </a:p>
          <a:p>
            <a:endParaRPr lang="en-US" baseline="0" dirty="0" smtClean="0"/>
          </a:p>
          <a:p>
            <a:r>
              <a:rPr lang="en-US" baseline="0" dirty="0" smtClean="0"/>
              <a:t>Pitched as allowing more-complex things, distributed </a:t>
            </a:r>
            <a:r>
              <a:rPr lang="en-US" baseline="0" dirty="0" err="1" smtClean="0"/>
              <a:t>dropbox</a:t>
            </a:r>
            <a:endParaRPr lang="en-US" dirty="0"/>
          </a:p>
        </p:txBody>
      </p:sp>
    </p:spTree>
    <p:extLst>
      <p:ext uri="{BB962C8B-B14F-4D97-AF65-F5344CB8AC3E}">
        <p14:creationId xmlns:p14="http://schemas.microsoft.com/office/powerpoint/2010/main" val="2979355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r>
              <a:rPr lang="en-US" dirty="0" smtClean="0"/>
              <a:t>Oracle controls where</a:t>
            </a:r>
            <a:r>
              <a:rPr lang="en-US" baseline="0" dirty="0" smtClean="0"/>
              <a:t> the money is going, just like a traditional bank.</a:t>
            </a:r>
          </a:p>
          <a:p>
            <a:endParaRPr lang="en-US" baseline="0" dirty="0" smtClean="0"/>
          </a:p>
          <a:p>
            <a:r>
              <a:rPr lang="en-US" baseline="0" dirty="0" smtClean="0"/>
              <a:t>We don’t want to only dial-out to Twitter, or Google. That’s obviously centralized...(the “bank of Google”). If we’re going down that road, we can just ask Google to sign Bitcoin transactions, or release a predefined </a:t>
            </a:r>
            <a:r>
              <a:rPr lang="en-US" baseline="0" dirty="0" err="1" smtClean="0"/>
              <a:t>multisig</a:t>
            </a:r>
            <a:r>
              <a:rPr lang="en-US" baseline="0" dirty="0" smtClean="0"/>
              <a:t> private key.</a:t>
            </a:r>
            <a:br>
              <a:rPr lang="en-US" baseline="0" dirty="0" smtClean="0"/>
            </a:br>
            <a:r>
              <a:rPr lang="en-US" baseline="0" dirty="0" smtClean="0"/>
              <a:t/>
            </a:r>
            <a:br>
              <a:rPr lang="en-US" baseline="0" dirty="0" smtClean="0"/>
            </a:br>
            <a:r>
              <a:rPr lang="en-US" baseline="0" dirty="0" smtClean="0"/>
              <a:t>The whole point is that these contracts execute themselves, no matter what Google or anyone does.</a:t>
            </a:r>
            <a:endParaRPr lang="en-US" dirty="0"/>
          </a:p>
        </p:txBody>
      </p:sp>
    </p:spTree>
    <p:extLst>
      <p:ext uri="{BB962C8B-B14F-4D97-AF65-F5344CB8AC3E}">
        <p14:creationId xmlns:p14="http://schemas.microsoft.com/office/powerpoint/2010/main" val="2957310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pPr defTabSz="966545"/>
            <a:r>
              <a:rPr lang="en-US" baseline="0" dirty="0" smtClean="0"/>
              <a:t>There’s always some flexibility, or room for error, in the subjective (human-interpreted) part.</a:t>
            </a:r>
          </a:p>
          <a:p>
            <a:pPr defTabSz="966545"/>
            <a:endParaRPr lang="en-US" baseline="0" dirty="0" smtClean="0"/>
          </a:p>
          <a:p>
            <a:pPr defTabSz="966545"/>
            <a:r>
              <a:rPr lang="en-US" baseline="0" dirty="0" smtClean="0"/>
              <a:t>Image of inputs outputs, over </a:t>
            </a:r>
            <a:r>
              <a:rPr lang="en-US" i="1" baseline="0" dirty="0" smtClean="0"/>
              <a:t>time</a:t>
            </a:r>
            <a:r>
              <a:rPr lang="en-US" baseline="0" dirty="0" smtClean="0"/>
              <a:t>, bunched and aggregated as “track record”, equaling a ranked quality / reputation.</a:t>
            </a:r>
          </a:p>
          <a:p>
            <a:pPr defTabSz="966545"/>
            <a:endParaRPr lang="en-US" baseline="0" dirty="0" smtClean="0"/>
          </a:p>
          <a:p>
            <a:pPr defTabSz="966545"/>
            <a:r>
              <a:rPr lang="en-US" baseline="0" dirty="0" smtClean="0"/>
              <a:t>Since there is no guarantee of this, it will necessarily have the freedom to vary.</a:t>
            </a:r>
          </a:p>
          <a:p>
            <a:pPr defTabSz="966545"/>
            <a:endParaRPr lang="en-US" baseline="0" dirty="0" smtClean="0"/>
          </a:p>
          <a:p>
            <a:pPr defTabSz="966545"/>
            <a:r>
              <a:rPr lang="en-US" baseline="0" dirty="0" smtClean="0"/>
              <a:t>Ok, “oracles can lie” ... So what? Why am I spending so much time on this? Well, here’s the problem in one slide.</a:t>
            </a:r>
          </a:p>
          <a:p>
            <a:endParaRPr lang="en-US" dirty="0"/>
          </a:p>
        </p:txBody>
      </p:sp>
    </p:spTree>
    <p:extLst>
      <p:ext uri="{BB962C8B-B14F-4D97-AF65-F5344CB8AC3E}">
        <p14:creationId xmlns:p14="http://schemas.microsoft.com/office/powerpoint/2010/main" val="3615283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r>
              <a:rPr lang="en-US" dirty="0" smtClean="0"/>
              <a:t>Must charge enough to make up for your</a:t>
            </a:r>
            <a:r>
              <a:rPr lang="en-US" baseline="0" dirty="0" smtClean="0"/>
              <a:t> costs...else you’ll be relying on Altruism.  Altruism + Anonymity = Disaster.</a:t>
            </a:r>
            <a:endParaRPr lang="en-US" dirty="0" smtClean="0"/>
          </a:p>
          <a:p>
            <a:endParaRPr lang="en-US" dirty="0" smtClean="0"/>
          </a:p>
          <a:p>
            <a:endParaRPr lang="en-US" dirty="0" smtClean="0"/>
          </a:p>
          <a:p>
            <a:r>
              <a:rPr lang="en-US" dirty="0" smtClean="0"/>
              <a:t>...into</a:t>
            </a:r>
            <a:r>
              <a:rPr lang="en-US" baseline="0" dirty="0" smtClean="0"/>
              <a:t> a fee which the oracle must charge. If the oracle cannot charge this fee for oracle-services, the oracle will have a direct incentive to attack and steal the money.</a:t>
            </a:r>
          </a:p>
          <a:p>
            <a:endParaRPr lang="en-US" baseline="0" dirty="0" smtClean="0"/>
          </a:p>
          <a:p>
            <a:r>
              <a:rPr lang="en-US" baseline="0" dirty="0" smtClean="0"/>
              <a:t>Labor – this cost can obviously be reduced with clever software.</a:t>
            </a:r>
          </a:p>
          <a:p>
            <a:endParaRPr lang="en-US" baseline="0" dirty="0" smtClean="0"/>
          </a:p>
          <a:p>
            <a:r>
              <a:rPr lang="en-US" baseline="0" dirty="0" smtClean="0"/>
              <a:t>While the Big Mac is cheaper, and obviously *worse* than the Deluxe Hamburger.</a:t>
            </a:r>
            <a:endParaRPr lang="en-US" dirty="0" smtClean="0"/>
          </a:p>
          <a:p>
            <a:endParaRPr lang="en-US" dirty="0" smtClean="0"/>
          </a:p>
          <a:p>
            <a:r>
              <a:rPr lang="en-US" dirty="0" smtClean="0"/>
              <a:t>Satoshi’s whitepaper states that</a:t>
            </a:r>
            <a:r>
              <a:rPr lang="en-US" baseline="0" dirty="0" smtClean="0"/>
              <a:t> the main benefits are lost if a trusted 3</a:t>
            </a:r>
            <a:r>
              <a:rPr lang="en-US" baseline="30000" dirty="0" smtClean="0"/>
              <a:t>rd</a:t>
            </a:r>
            <a:r>
              <a:rPr lang="en-US" baseline="0" dirty="0" smtClean="0"/>
              <a:t> party is needed to prevent double-spends.</a:t>
            </a:r>
          </a:p>
          <a:p>
            <a:endParaRPr lang="en-US" baseline="0" dirty="0" smtClean="0"/>
          </a:p>
          <a:p>
            <a:r>
              <a:rPr lang="en-US" baseline="0" dirty="0" smtClean="0"/>
              <a:t>Classic problem of tying the use of the “</a:t>
            </a:r>
            <a:r>
              <a:rPr lang="en-US" baseline="0" dirty="0" err="1" smtClean="0"/>
              <a:t>appcoin</a:t>
            </a:r>
            <a:r>
              <a:rPr lang="en-US" baseline="0" dirty="0" smtClean="0"/>
              <a:t>” to the outcome.</a:t>
            </a:r>
          </a:p>
          <a:p>
            <a:r>
              <a:rPr lang="en-US" baseline="0" dirty="0" smtClean="0"/>
              <a:t>Identity – bridge between the two is an oracle.</a:t>
            </a:r>
          </a:p>
          <a:p>
            <a:endParaRPr lang="en-US" baseline="0" dirty="0" smtClean="0"/>
          </a:p>
          <a:p>
            <a:r>
              <a:rPr lang="en-US" baseline="0" dirty="0" smtClean="0"/>
              <a:t>Well, the main benefits of Smart Contracts are lost (Gavin Point) if a trusted 3</a:t>
            </a:r>
            <a:r>
              <a:rPr lang="en-US" baseline="30000" dirty="0" smtClean="0"/>
              <a:t>rd</a:t>
            </a:r>
            <a:r>
              <a:rPr lang="en-US" baseline="0" dirty="0" smtClean="0"/>
              <a:t> party is needed to provide oracle reports.</a:t>
            </a:r>
          </a:p>
          <a:p>
            <a:endParaRPr lang="en-US" baseline="0" dirty="0" smtClean="0"/>
          </a:p>
          <a:p>
            <a:r>
              <a:rPr lang="en-US" baseline="0" dirty="0" smtClean="0"/>
              <a:t>Augur. Market for lemons. “secured by indifference”</a:t>
            </a:r>
          </a:p>
          <a:p>
            <a:endParaRPr lang="en-US" baseline="0" dirty="0" smtClean="0"/>
          </a:p>
          <a:p>
            <a:r>
              <a:rPr lang="en-US" baseline="0" dirty="0" smtClean="0"/>
              <a:t>Brands are very important – Seagate, Stop &amp; Shop. Very </a:t>
            </a:r>
            <a:r>
              <a:rPr lang="en-US" baseline="0" dirty="0" err="1" smtClean="0"/>
              <a:t>very</a:t>
            </a:r>
            <a:r>
              <a:rPr lang="en-US" baseline="0" dirty="0" smtClean="0"/>
              <a:t> efficient. But they don’t work if someone can misrepresent themselves as your brand. That’s illegal, and is exactly the problem here.</a:t>
            </a:r>
          </a:p>
          <a:p>
            <a:endParaRPr lang="en-US" baseline="0" dirty="0" smtClean="0"/>
          </a:p>
          <a:p>
            <a:r>
              <a:rPr lang="en-US" baseline="0" dirty="0" smtClean="0"/>
              <a:t>Cancer – next one is invasive species.</a:t>
            </a:r>
          </a:p>
        </p:txBody>
      </p:sp>
    </p:spTree>
    <p:extLst>
      <p:ext uri="{BB962C8B-B14F-4D97-AF65-F5344CB8AC3E}">
        <p14:creationId xmlns:p14="http://schemas.microsoft.com/office/powerpoint/2010/main" val="2585864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endParaRPr lang="en-US" dirty="0"/>
          </a:p>
        </p:txBody>
      </p:sp>
    </p:spTree>
    <p:extLst>
      <p:ext uri="{BB962C8B-B14F-4D97-AF65-F5344CB8AC3E}">
        <p14:creationId xmlns:p14="http://schemas.microsoft.com/office/powerpoint/2010/main" val="26714922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r>
              <a:rPr lang="en-US" dirty="0" smtClean="0"/>
              <a:t>A little bit of a stretch.</a:t>
            </a:r>
          </a:p>
          <a:p>
            <a:endParaRPr lang="en-US" dirty="0" smtClean="0"/>
          </a:p>
          <a:p>
            <a:endParaRPr lang="en-US" dirty="0"/>
          </a:p>
        </p:txBody>
      </p:sp>
    </p:spTree>
    <p:extLst>
      <p:ext uri="{BB962C8B-B14F-4D97-AF65-F5344CB8AC3E}">
        <p14:creationId xmlns:p14="http://schemas.microsoft.com/office/powerpoint/2010/main" val="3285632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r>
              <a:rPr lang="en-US" dirty="0" smtClean="0"/>
              <a:t>A little bit of a stretch.</a:t>
            </a:r>
          </a:p>
          <a:p>
            <a:endParaRPr lang="en-US" dirty="0" smtClean="0"/>
          </a:p>
          <a:p>
            <a:endParaRPr lang="en-US" baseline="0" dirty="0" smtClean="0"/>
          </a:p>
          <a:p>
            <a:r>
              <a:rPr lang="en-US" baseline="0" dirty="0" err="1" smtClean="0"/>
              <a:t>Winklevoss</a:t>
            </a:r>
            <a:r>
              <a:rPr lang="en-US" baseline="0" dirty="0" smtClean="0"/>
              <a:t> Twins apparently own 1% of the BTC – they could be the only ones affected.</a:t>
            </a:r>
            <a:endParaRPr lang="en-US" dirty="0" smtClean="0"/>
          </a:p>
          <a:p>
            <a:endParaRPr lang="en-US" dirty="0" smtClean="0"/>
          </a:p>
          <a:p>
            <a:endParaRPr lang="en-US" dirty="0" smtClean="0"/>
          </a:p>
          <a:p>
            <a:r>
              <a:rPr lang="en-US" dirty="0" smtClean="0"/>
              <a:t>For fun, I tweaked</a:t>
            </a:r>
            <a:r>
              <a:rPr lang="en-US" baseline="0" dirty="0" smtClean="0"/>
              <a:t> the example so that it only works if you blow up Turing-Completeness while you’re at it.</a:t>
            </a:r>
          </a:p>
          <a:p>
            <a:endParaRPr lang="en-US" dirty="0" smtClean="0"/>
          </a:p>
          <a:p>
            <a:r>
              <a:rPr lang="en-US" dirty="0" smtClean="0"/>
              <a:t>This is how I spend my Thursdays.</a:t>
            </a:r>
            <a:endParaRPr lang="en-US" baseline="0" dirty="0" smtClean="0"/>
          </a:p>
          <a:p>
            <a:endParaRPr lang="en-US" baseline="0" dirty="0" smtClean="0"/>
          </a:p>
          <a:p>
            <a:endParaRPr lang="en-US" baseline="0" dirty="0" smtClean="0"/>
          </a:p>
          <a:p>
            <a:r>
              <a:rPr lang="en-US" baseline="0" dirty="0" smtClean="0"/>
              <a:t>(purposefully deficient ... Just as adding options is can leave you vulnerable, removing options can strengthen your strategic position).</a:t>
            </a:r>
            <a:endParaRPr lang="en-US" dirty="0" smtClean="0"/>
          </a:p>
          <a:p>
            <a:endParaRPr lang="en-US" dirty="0" smtClean="0"/>
          </a:p>
          <a:p>
            <a:endParaRPr lang="en-US" dirty="0"/>
          </a:p>
        </p:txBody>
      </p:sp>
    </p:spTree>
    <p:extLst>
      <p:ext uri="{BB962C8B-B14F-4D97-AF65-F5344CB8AC3E}">
        <p14:creationId xmlns:p14="http://schemas.microsoft.com/office/powerpoint/2010/main" val="3285632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r>
              <a:rPr lang="en-US" dirty="0" smtClean="0"/>
              <a:t>In fact, in Ethereum / Rootstock as currently envisioned</a:t>
            </a:r>
            <a:r>
              <a:rPr lang="en-US" baseline="0" dirty="0" smtClean="0"/>
              <a:t>, extremely easy.</a:t>
            </a:r>
          </a:p>
          <a:p>
            <a:endParaRPr lang="en-US" baseline="0" dirty="0" smtClean="0"/>
          </a:p>
          <a:p>
            <a:r>
              <a:rPr lang="en-US" baseline="0" dirty="0" smtClean="0"/>
              <a:t>If these are to be merged-mined, it is a requirement </a:t>
            </a:r>
            <a:endParaRPr lang="en-US" dirty="0" smtClean="0"/>
          </a:p>
          <a:p>
            <a:endParaRPr lang="en-US" dirty="0" smtClean="0"/>
          </a:p>
          <a:p>
            <a:r>
              <a:rPr lang="en-US" dirty="0" smtClean="0"/>
              <a:t>How do I implement the</a:t>
            </a:r>
            <a:r>
              <a:rPr lang="en-US" baseline="0" dirty="0" smtClean="0"/>
              <a:t> peg? Very carefully.</a:t>
            </a:r>
            <a:br>
              <a:rPr lang="en-US" baseline="0" dirty="0" smtClean="0"/>
            </a:br>
            <a:r>
              <a:rPr lang="en-US" baseline="0" dirty="0" smtClean="0"/>
              <a:t/>
            </a:r>
            <a:br>
              <a:rPr lang="en-US" baseline="0" dirty="0" smtClean="0"/>
            </a:br>
            <a:r>
              <a:rPr lang="en-US" baseline="0" dirty="0" smtClean="0"/>
              <a:t>Why twice?</a:t>
            </a:r>
            <a:br>
              <a:rPr lang="en-US" baseline="0" dirty="0" smtClean="0"/>
            </a:br>
            <a:endParaRPr lang="en-US" baseline="0" dirty="0" smtClean="0"/>
          </a:p>
          <a:p>
            <a:r>
              <a:rPr lang="en-US" baseline="0" dirty="0" smtClean="0"/>
              <a:t>Not twice – game over, not twice but once.</a:t>
            </a:r>
          </a:p>
          <a:p>
            <a:endParaRPr lang="en-US" baseline="0" dirty="0" smtClean="0"/>
          </a:p>
          <a:p>
            <a:r>
              <a:rPr lang="en-US" baseline="0" dirty="0" smtClean="0"/>
              <a:t>Twice “you’ve already made your decision” – zero times is the starting state.</a:t>
            </a:r>
            <a:br>
              <a:rPr lang="en-US" baseline="0" dirty="0" smtClean="0"/>
            </a:br>
            <a:endParaRPr lang="en-US" baseline="0" dirty="0" smtClean="0"/>
          </a:p>
          <a:p>
            <a:r>
              <a:rPr lang="en-US" baseline="0" dirty="0" smtClean="0"/>
              <a:t>Well, either [1] you have the option of sending the coins on B1 to a provably </a:t>
            </a:r>
            <a:r>
              <a:rPr lang="en-US" baseline="0" dirty="0" err="1" smtClean="0"/>
              <a:t>unspendable</a:t>
            </a:r>
            <a:r>
              <a:rPr lang="en-US" baseline="0" dirty="0" smtClean="0"/>
              <a:t> address, with your single valid move. Or, [2] if B2 collapses, you can move the coins on B1 twice and effectively reclaim them.</a:t>
            </a:r>
          </a:p>
          <a:p>
            <a:endParaRPr lang="en-US" baseline="0" dirty="0" smtClean="0"/>
          </a:p>
          <a:p>
            <a:r>
              <a:rPr lang="en-US" baseline="0" dirty="0" smtClean="0"/>
              <a:t>In this way, everyone has an incentive to put all of their coins “in stasis”. No matter what happens, they can’t lose.</a:t>
            </a:r>
            <a:endParaRPr lang="en-US" dirty="0" smtClean="0"/>
          </a:p>
          <a:p>
            <a:endParaRPr lang="en-US" dirty="0"/>
          </a:p>
        </p:txBody>
      </p:sp>
    </p:spTree>
    <p:extLst>
      <p:ext uri="{BB962C8B-B14F-4D97-AF65-F5344CB8AC3E}">
        <p14:creationId xmlns:p14="http://schemas.microsoft.com/office/powerpoint/2010/main" val="3285632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r>
              <a:rPr lang="en-US" baseline="0" dirty="0" smtClean="0"/>
              <a:t>We already have a “dominant strategy” for BTC-owners...(</a:t>
            </a:r>
            <a:r>
              <a:rPr lang="en-US" baseline="0" dirty="0" err="1" smtClean="0"/>
              <a:t>ie</a:t>
            </a:r>
            <a:r>
              <a:rPr lang="en-US" baseline="0" dirty="0" smtClean="0"/>
              <a:t> holders).</a:t>
            </a:r>
          </a:p>
          <a:p>
            <a:endParaRPr lang="en-US" baseline="0" dirty="0" smtClean="0"/>
          </a:p>
          <a:p>
            <a:r>
              <a:rPr lang="en-US" baseline="0" dirty="0" smtClean="0"/>
              <a:t>In this way, everyone has an incentive to put all of their coins “in stasis”, and NOT spend them twice in B1.</a:t>
            </a:r>
            <a:br>
              <a:rPr lang="en-US" baseline="0" dirty="0" smtClean="0"/>
            </a:br>
            <a:r>
              <a:rPr lang="en-US" baseline="0" dirty="0" smtClean="0"/>
              <a:t/>
            </a:r>
            <a:br>
              <a:rPr lang="en-US" baseline="0" dirty="0" smtClean="0"/>
            </a:br>
            <a:r>
              <a:rPr lang="en-US" baseline="0" dirty="0" smtClean="0"/>
              <a:t>If they need to spend their coins, on B1, they should do so, and then just redo the surrender.</a:t>
            </a:r>
          </a:p>
          <a:p>
            <a:endParaRPr lang="en-US" baseline="0" dirty="0" smtClean="0"/>
          </a:p>
          <a:p>
            <a:r>
              <a:rPr lang="en-US" baseline="0" dirty="0" smtClean="0"/>
              <a:t>Can’t tacitly coordinate to ignore this threat, because compliance is only possible once per two months. No way to prove that you are resisting the contract (because it looks the same either way, because compliance is only possible at rare times).</a:t>
            </a:r>
          </a:p>
          <a:p>
            <a:r>
              <a:rPr lang="en-US" baseline="0" dirty="0" smtClean="0"/>
              <a:t/>
            </a:r>
            <a:br>
              <a:rPr lang="en-US" baseline="0" dirty="0" smtClean="0"/>
            </a:br>
            <a:r>
              <a:rPr lang="en-US" baseline="0" dirty="0" err="1" smtClean="0"/>
              <a:t>Morevoer</a:t>
            </a:r>
            <a:r>
              <a:rPr lang="en-US" baseline="0" dirty="0" smtClean="0"/>
              <a:t>, there’s time pressure, because if you miss out you’ll have to wait 2 weeks.</a:t>
            </a:r>
            <a:br>
              <a:rPr lang="en-US" baseline="0" dirty="0" smtClean="0"/>
            </a:br>
            <a:r>
              <a:rPr lang="en-US" baseline="0" dirty="0" smtClean="0"/>
              <a:t/>
            </a:r>
            <a:br>
              <a:rPr lang="en-US" baseline="0" dirty="0" smtClean="0"/>
            </a:br>
            <a:r>
              <a:rPr lang="en-US" baseline="0" dirty="0" smtClean="0"/>
              <a:t>No matter what happens, they can’t lose.</a:t>
            </a:r>
            <a:endParaRPr lang="en-US" dirty="0" smtClean="0"/>
          </a:p>
          <a:p>
            <a:endParaRPr lang="en-US" dirty="0"/>
          </a:p>
        </p:txBody>
      </p:sp>
    </p:spTree>
    <p:extLst>
      <p:ext uri="{BB962C8B-B14F-4D97-AF65-F5344CB8AC3E}">
        <p14:creationId xmlns:p14="http://schemas.microsoft.com/office/powerpoint/2010/main" val="328563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endParaRPr lang="en-US"/>
          </a:p>
        </p:txBody>
      </p:sp>
    </p:spTree>
    <p:extLst>
      <p:ext uri="{BB962C8B-B14F-4D97-AF65-F5344CB8AC3E}">
        <p14:creationId xmlns:p14="http://schemas.microsoft.com/office/powerpoint/2010/main" val="40789232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r>
              <a:rPr lang="en-US" dirty="0" smtClean="0"/>
              <a:t>We’ve got </a:t>
            </a:r>
            <a:r>
              <a:rPr lang="en-US" baseline="0" dirty="0" smtClean="0"/>
              <a:t>the coin owners. Now we’ll just need a critical mass of miners, and it will be a done deal.</a:t>
            </a:r>
          </a:p>
          <a:p>
            <a:endParaRPr lang="en-US" baseline="0" dirty="0" smtClean="0"/>
          </a:p>
          <a:p>
            <a:r>
              <a:rPr lang="en-US" baseline="0" dirty="0" smtClean="0"/>
              <a:t>Miners are very...gravitational. All points in space, so to speak, are equally arbitrary.</a:t>
            </a:r>
          </a:p>
          <a:p>
            <a:endParaRPr lang="en-US" baseline="0" dirty="0" smtClean="0"/>
          </a:p>
          <a:p>
            <a:r>
              <a:rPr lang="en-US" baseline="0" dirty="0" smtClean="0"/>
              <a:t>Here’s another basic rule. It is simple but powerful.</a:t>
            </a:r>
          </a:p>
          <a:p>
            <a:endParaRPr lang="en-US" baseline="0" dirty="0" smtClean="0"/>
          </a:p>
          <a:p>
            <a:pPr defTabSz="952073">
              <a:defRPr/>
            </a:pPr>
            <a:r>
              <a:rPr lang="en-US" baseline="0" dirty="0" smtClean="0"/>
              <a:t>Thus includes all soft forks which disable B1 completely. (After all, the fork ‘all B1 blocks are empty’ is a soft fork). We don’t need B1 to be completely empty, merely that it can’t include Bitcoin transactions (value transactions). Maybe it can include Counterparty OP RETURN or other sidechain tx or whatever.</a:t>
            </a:r>
          </a:p>
          <a:p>
            <a:pPr defTabSz="952073">
              <a:defRPr/>
            </a:pPr>
            <a:endParaRPr lang="en-US" baseline="0" dirty="0" smtClean="0"/>
          </a:p>
          <a:p>
            <a:pPr defTabSz="952073">
              <a:defRPr/>
            </a:pPr>
            <a:r>
              <a:rPr lang="en-US" baseline="0" dirty="0" smtClean="0"/>
              <a:t>But you can do quite a lot with a soft fork, if the miners *care a great deal* about B2 (and don’t want B2 to be empty).</a:t>
            </a:r>
            <a:endParaRPr lang="en-US" dirty="0" smtClean="0"/>
          </a:p>
          <a:p>
            <a:endParaRPr lang="en-US" dirty="0"/>
          </a:p>
        </p:txBody>
      </p:sp>
    </p:spTree>
    <p:extLst>
      <p:ext uri="{BB962C8B-B14F-4D97-AF65-F5344CB8AC3E}">
        <p14:creationId xmlns:p14="http://schemas.microsoft.com/office/powerpoint/2010/main" val="3285632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r>
              <a:rPr lang="en-US" baseline="0" dirty="0" smtClean="0"/>
              <a:t>We don’t want anyone to care about the victims, or identify with them. We want users to say “that sucks, but, it’s not my problem”.</a:t>
            </a:r>
          </a:p>
          <a:p>
            <a:endParaRPr lang="en-US" baseline="0" dirty="0" smtClean="0"/>
          </a:p>
          <a:p>
            <a:r>
              <a:rPr lang="en-US" baseline="0" dirty="0" smtClean="0"/>
              <a:t>And I’ll explain why I’ve chosen these two factors in a moment.</a:t>
            </a:r>
          </a:p>
          <a:p>
            <a:endParaRPr lang="en-US" baseline="0" dirty="0" smtClean="0"/>
          </a:p>
          <a:p>
            <a:r>
              <a:rPr lang="en-US" baseline="0" dirty="0" smtClean="0"/>
              <a:t>How am I going to do this recruiting?</a:t>
            </a:r>
          </a:p>
          <a:p>
            <a:endParaRPr lang="en-US" baseline="0" dirty="0" smtClean="0"/>
          </a:p>
          <a:p>
            <a:endParaRPr lang="en-US" dirty="0"/>
          </a:p>
        </p:txBody>
      </p:sp>
    </p:spTree>
    <p:extLst>
      <p:ext uri="{BB962C8B-B14F-4D97-AF65-F5344CB8AC3E}">
        <p14:creationId xmlns:p14="http://schemas.microsoft.com/office/powerpoint/2010/main" val="3285632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r>
              <a:rPr lang="en-US" dirty="0" smtClean="0"/>
              <a:t>More detail about those</a:t>
            </a:r>
            <a:r>
              <a:rPr lang="en-US" baseline="0" dirty="0" smtClean="0"/>
              <a:t> two factors.</a:t>
            </a:r>
            <a:endParaRPr lang="en-US" dirty="0" smtClean="0"/>
          </a:p>
          <a:p>
            <a:endParaRPr lang="en-US" dirty="0" smtClean="0"/>
          </a:p>
          <a:p>
            <a:r>
              <a:rPr lang="en-US" dirty="0" smtClean="0"/>
              <a:t>Impossible</a:t>
            </a:r>
            <a:r>
              <a:rPr lang="en-US" baseline="0" dirty="0" smtClean="0"/>
              <a:t> to prevent B2 from learning who mined a block on B1. Even in the case of P2Pool (multiple winners), one can just observe the amounts. That’s trivial.</a:t>
            </a:r>
          </a:p>
          <a:p>
            <a:endParaRPr lang="en-US" baseline="0" dirty="0" smtClean="0"/>
          </a:p>
          <a:p>
            <a:r>
              <a:rPr lang="en-US" baseline="0" dirty="0" smtClean="0"/>
              <a:t>“How are going to make it ambiguous, whether miners are attacking or not?”</a:t>
            </a:r>
          </a:p>
          <a:p>
            <a:endParaRPr lang="en-US" baseline="0" dirty="0" smtClean="0"/>
          </a:p>
          <a:p>
            <a:r>
              <a:rPr lang="en-US" baseline="0" dirty="0" smtClean="0"/>
              <a:t>“Everyone’s got a checking account in Bitcoin, and we’re going to shuffle the deck of checking accounts, and draw the first Beta checking accounts.”</a:t>
            </a:r>
          </a:p>
          <a:p>
            <a:endParaRPr lang="en-US" baseline="0" dirty="0" smtClean="0"/>
          </a:p>
          <a:p>
            <a:r>
              <a:rPr lang="en-US" baseline="0" dirty="0" smtClean="0"/>
              <a:t>In a each single block, an individual UTXO is very unlikely to be spent. Moreover, even if they are, miners have </a:t>
            </a:r>
            <a:r>
              <a:rPr lang="en-US" i="0" baseline="0" dirty="0" smtClean="0"/>
              <a:t>*excuses*. Miners can just include the transaction in the very next block...the foregone tx fees of each individual transaction are pretty small.</a:t>
            </a:r>
            <a:endParaRPr lang="en-US" dirty="0"/>
          </a:p>
        </p:txBody>
      </p:sp>
    </p:spTree>
    <p:extLst>
      <p:ext uri="{BB962C8B-B14F-4D97-AF65-F5344CB8AC3E}">
        <p14:creationId xmlns:p14="http://schemas.microsoft.com/office/powerpoint/2010/main" val="3285632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endParaRPr lang="en-US" baseline="0" dirty="0" smtClean="0"/>
          </a:p>
          <a:p>
            <a:r>
              <a:rPr lang="en-US" baseline="0" dirty="0" smtClean="0"/>
              <a:t>Now I’m going to explain why I chose those factors – time, time is the key!</a:t>
            </a:r>
          </a:p>
          <a:p>
            <a:endParaRPr lang="en-US" baseline="0" dirty="0" smtClean="0"/>
          </a:p>
          <a:p>
            <a:r>
              <a:rPr lang="en-US" baseline="0" dirty="0" smtClean="0"/>
              <a:t>Retribution in one form or another.</a:t>
            </a:r>
          </a:p>
          <a:p>
            <a:endParaRPr lang="en-US" baseline="0" dirty="0" smtClean="0"/>
          </a:p>
          <a:p>
            <a:r>
              <a:rPr lang="en-US" baseline="0" dirty="0" smtClean="0"/>
              <a:t>“attack can sneak by both hurdles”</a:t>
            </a:r>
          </a:p>
          <a:p>
            <a:endParaRPr lang="en-US" baseline="0" dirty="0" smtClean="0"/>
          </a:p>
          <a:p>
            <a:r>
              <a:rPr lang="en-US" baseline="0" dirty="0" smtClean="0"/>
              <a:t>So, early on we will be addressing the word “purposeful” (by making the attack ambiguous), and later on we will change to focusing on the word “malicious”. After the attack-success is inevitable, there’s nothing malicious about helping the attack continue. “It’s too late to stop, what do you want me to do?”</a:t>
            </a:r>
          </a:p>
        </p:txBody>
      </p:sp>
    </p:spTree>
    <p:extLst>
      <p:ext uri="{BB962C8B-B14F-4D97-AF65-F5344CB8AC3E}">
        <p14:creationId xmlns:p14="http://schemas.microsoft.com/office/powerpoint/2010/main" val="3285632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r>
              <a:rPr lang="en-US" dirty="0" smtClean="0"/>
              <a:t>Accrue</a:t>
            </a:r>
            <a:r>
              <a:rPr lang="en-US" baseline="0" dirty="0" smtClean="0"/>
              <a:t> CC’s *within* each B2 </a:t>
            </a:r>
            <a:r>
              <a:rPr lang="en-US" baseline="0" dirty="0" smtClean="0">
                <a:solidFill>
                  <a:srgbClr val="00B050"/>
                </a:solidFill>
              </a:rPr>
              <a:t>by</a:t>
            </a:r>
            <a:r>
              <a:rPr lang="en-US" baseline="0" dirty="0" smtClean="0"/>
              <a:t> luck.</a:t>
            </a:r>
          </a:p>
          <a:p>
            <a:endParaRPr lang="en-US" baseline="0" dirty="0" smtClean="0"/>
          </a:p>
          <a:p>
            <a:r>
              <a:rPr lang="en-US" baseline="0" dirty="0" smtClean="0"/>
              <a:t>There will be lots of attempts, and some of those attempts will end up with a 51% miner coalition which wants the attack to succeed.</a:t>
            </a:r>
            <a:br>
              <a:rPr lang="en-US" baseline="0" dirty="0" smtClean="0"/>
            </a:br>
            <a:r>
              <a:rPr lang="en-US" baseline="0" dirty="0" smtClean="0"/>
              <a:t/>
            </a:r>
            <a:br>
              <a:rPr lang="en-US" baseline="0" dirty="0" smtClean="0"/>
            </a:br>
            <a:r>
              <a:rPr lang="en-US" baseline="0" dirty="0" smtClean="0"/>
              <a:t>Remember, “losing” miners don’t lose any coins – it’s the status quo to them. “Winning” miners can grab an extra 210,000 BTC.</a:t>
            </a:r>
            <a:endParaRPr lang="en-US" dirty="0"/>
          </a:p>
        </p:txBody>
      </p:sp>
    </p:spTree>
    <p:extLst>
      <p:ext uri="{BB962C8B-B14F-4D97-AF65-F5344CB8AC3E}">
        <p14:creationId xmlns:p14="http://schemas.microsoft.com/office/powerpoint/2010/main" val="13521014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r>
              <a:rPr lang="en-US" dirty="0" smtClean="0"/>
              <a:t>Accrue</a:t>
            </a:r>
            <a:r>
              <a:rPr lang="en-US" baseline="0" dirty="0" smtClean="0"/>
              <a:t> CC’s *within* each B2 </a:t>
            </a:r>
            <a:r>
              <a:rPr lang="en-US" baseline="0" dirty="0" smtClean="0">
                <a:solidFill>
                  <a:srgbClr val="00B050"/>
                </a:solidFill>
              </a:rPr>
              <a:t>by</a:t>
            </a:r>
            <a:r>
              <a:rPr lang="en-US" baseline="0" dirty="0" smtClean="0"/>
              <a:t> luck.</a:t>
            </a:r>
          </a:p>
          <a:p>
            <a:endParaRPr lang="en-US" baseline="0" dirty="0" smtClean="0"/>
          </a:p>
          <a:p>
            <a:r>
              <a:rPr lang="en-US" baseline="0" dirty="0" smtClean="0"/>
              <a:t>There will be lots of attempts, and some of those attempts will end up with a 51% miner coalition which wants the attack to succeed.</a:t>
            </a:r>
            <a:br>
              <a:rPr lang="en-US" baseline="0" dirty="0" smtClean="0"/>
            </a:br>
            <a:r>
              <a:rPr lang="en-US" baseline="0" dirty="0" smtClean="0"/>
              <a:t/>
            </a:r>
            <a:br>
              <a:rPr lang="en-US" baseline="0" dirty="0" smtClean="0"/>
            </a:br>
            <a:r>
              <a:rPr lang="en-US" baseline="0" dirty="0" smtClean="0"/>
              <a:t>Remember, “losing” miners don’t lose any coins – it’s the status quo to them. “Winning” miners can grab an extra 210,000 BTC.</a:t>
            </a:r>
            <a:endParaRPr lang="en-US" dirty="0"/>
          </a:p>
        </p:txBody>
      </p:sp>
    </p:spTree>
    <p:extLst>
      <p:ext uri="{BB962C8B-B14F-4D97-AF65-F5344CB8AC3E}">
        <p14:creationId xmlns:p14="http://schemas.microsoft.com/office/powerpoint/2010/main" val="13521014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r>
              <a:rPr lang="en-US" dirty="0" smtClean="0"/>
              <a:t>Neutralizing</a:t>
            </a:r>
            <a:r>
              <a:rPr lang="en-US" baseline="0" dirty="0" smtClean="0"/>
              <a:t> Smart Contracts  -- just make the opposite!</a:t>
            </a:r>
            <a:endParaRPr lang="en-US" dirty="0"/>
          </a:p>
        </p:txBody>
      </p:sp>
    </p:spTree>
    <p:extLst>
      <p:ext uri="{BB962C8B-B14F-4D97-AF65-F5344CB8AC3E}">
        <p14:creationId xmlns:p14="http://schemas.microsoft.com/office/powerpoint/2010/main" val="15112845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pPr defTabSz="952073">
              <a:defRPr/>
            </a:pPr>
            <a:r>
              <a:rPr lang="en-US" baseline="0" dirty="0" smtClean="0"/>
              <a:t>I originally had done the attack a slightly different way, to prevent someone from saying “that will never happen, Paul, because if it did, the precedent would shatter the credibility of Bitcoin too much”.</a:t>
            </a:r>
            <a:br>
              <a:rPr lang="en-US" baseline="0" dirty="0" smtClean="0"/>
            </a:br>
            <a:r>
              <a:rPr lang="en-US" baseline="0" dirty="0" smtClean="0"/>
              <a:t/>
            </a:r>
            <a:br>
              <a:rPr lang="en-US" baseline="0" dirty="0" smtClean="0"/>
            </a:br>
            <a:r>
              <a:rPr lang="en-US" baseline="0" dirty="0" smtClean="0"/>
              <a:t>But I’ve since changed it again, to both [1] avoid that criticism, and [2] achieve my bonus goal of disabling TC ness.</a:t>
            </a:r>
          </a:p>
          <a:p>
            <a:pPr defTabSz="952073">
              <a:defRPr/>
            </a:pPr>
            <a:endParaRPr lang="en-US" baseline="0" dirty="0" smtClean="0"/>
          </a:p>
          <a:p>
            <a:pPr defTabSz="952073">
              <a:defRPr/>
            </a:pPr>
            <a:endParaRPr lang="en-US" baseline="0" dirty="0" smtClean="0"/>
          </a:p>
          <a:p>
            <a:pPr defTabSz="952073">
              <a:defRPr/>
            </a:pPr>
            <a:r>
              <a:rPr lang="en-US" baseline="0" dirty="0" smtClean="0"/>
              <a:t>Might be done by strongly limiting the script.</a:t>
            </a:r>
            <a:endParaRPr lang="en-US" dirty="0" smtClean="0"/>
          </a:p>
          <a:p>
            <a:endParaRPr lang="en-US" dirty="0" smtClean="0"/>
          </a:p>
          <a:p>
            <a:r>
              <a:rPr lang="en-US" dirty="0" smtClean="0"/>
              <a:t>In reality, of course, miners would just watch this presentation, and not allow Turing</a:t>
            </a:r>
            <a:r>
              <a:rPr lang="en-US" baseline="0" dirty="0" smtClean="0"/>
              <a:t> Completeness.</a:t>
            </a:r>
          </a:p>
          <a:p>
            <a:endParaRPr lang="en-US" baseline="0" dirty="0" smtClean="0"/>
          </a:p>
          <a:p>
            <a:r>
              <a:rPr lang="en-US" baseline="0" dirty="0" smtClean="0"/>
              <a:t>Learn the lesson the easy way or the hard way, it is unstable in this example.</a:t>
            </a:r>
            <a:endParaRPr lang="en-US" dirty="0"/>
          </a:p>
        </p:txBody>
      </p:sp>
    </p:spTree>
    <p:extLst>
      <p:ext uri="{BB962C8B-B14F-4D97-AF65-F5344CB8AC3E}">
        <p14:creationId xmlns:p14="http://schemas.microsoft.com/office/powerpoint/2010/main" val="24868865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endParaRPr lang="en-US"/>
          </a:p>
        </p:txBody>
      </p:sp>
    </p:spTree>
    <p:extLst>
      <p:ext uri="{BB962C8B-B14F-4D97-AF65-F5344CB8AC3E}">
        <p14:creationId xmlns:p14="http://schemas.microsoft.com/office/powerpoint/2010/main" val="16461793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endParaRPr lang="en-US"/>
          </a:p>
        </p:txBody>
      </p:sp>
    </p:spTree>
    <p:extLst>
      <p:ext uri="{BB962C8B-B14F-4D97-AF65-F5344CB8AC3E}">
        <p14:creationId xmlns:p14="http://schemas.microsoft.com/office/powerpoint/2010/main" val="3133688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endParaRPr lang="en-US"/>
          </a:p>
        </p:txBody>
      </p:sp>
    </p:spTree>
    <p:extLst>
      <p:ext uri="{BB962C8B-B14F-4D97-AF65-F5344CB8AC3E}">
        <p14:creationId xmlns:p14="http://schemas.microsoft.com/office/powerpoint/2010/main" val="24634792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r>
              <a:rPr lang="en-US" dirty="0" smtClean="0"/>
              <a:t>Would seem prudent</a:t>
            </a:r>
            <a:r>
              <a:rPr lang="en-US" baseline="0" dirty="0" smtClean="0"/>
              <a:t> to compare the costs and benefits </a:t>
            </a:r>
          </a:p>
          <a:p>
            <a:endParaRPr lang="en-US" baseline="0" dirty="0" smtClean="0"/>
          </a:p>
          <a:p>
            <a:r>
              <a:rPr lang="en-US" baseline="0" dirty="0" smtClean="0"/>
              <a:t>More risk / uncertainty means that more people will “wait and see” – less capital investment. ...because there’s greater risk that such investments won’t pay off (for any number of *unknown* reasons).</a:t>
            </a:r>
          </a:p>
          <a:p>
            <a:endParaRPr lang="en-US" baseline="0" dirty="0" smtClean="0"/>
          </a:p>
          <a:p>
            <a:r>
              <a:rPr lang="en-US" baseline="0" dirty="0" smtClean="0"/>
              <a:t>Also can’t prevent a good idea from flourishing.</a:t>
            </a:r>
          </a:p>
          <a:p>
            <a:endParaRPr lang="en-US" baseline="0" dirty="0" smtClean="0"/>
          </a:p>
          <a:p>
            <a:pPr lvl="1" indent="0" defTabSz="952073">
              <a:defRPr/>
            </a:pPr>
            <a:r>
              <a:rPr lang="en-US" baseline="0" dirty="0" smtClean="0"/>
              <a:t>How many applications are there? What’s the rush?</a:t>
            </a:r>
          </a:p>
        </p:txBody>
      </p:sp>
    </p:spTree>
    <p:extLst>
      <p:ext uri="{BB962C8B-B14F-4D97-AF65-F5344CB8AC3E}">
        <p14:creationId xmlns:p14="http://schemas.microsoft.com/office/powerpoint/2010/main" val="42002006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r>
              <a:rPr lang="en-US" dirty="0" smtClean="0"/>
              <a:t>Black strikethroughs are for “</a:t>
            </a:r>
            <a:r>
              <a:rPr lang="en-US" dirty="0" smtClean="0">
                <a:hlinkClick r:id="rId3"/>
              </a:rPr>
              <a:t>intermediate goods</a:t>
            </a:r>
            <a:r>
              <a:rPr lang="en-US" dirty="0" smtClean="0"/>
              <a:t>” (only as useful as whichever </a:t>
            </a:r>
            <a:r>
              <a:rPr lang="en-US" dirty="0" smtClean="0">
                <a:hlinkClick r:id="rId4"/>
              </a:rPr>
              <a:t>final good</a:t>
            </a:r>
            <a:r>
              <a:rPr lang="en-US" dirty="0" smtClean="0"/>
              <a:t> </a:t>
            </a:r>
            <a:r>
              <a:rPr lang="en-US" dirty="0" smtClean="0">
                <a:hlinkClick r:id="rId5"/>
              </a:rPr>
              <a:t>they support</a:t>
            </a:r>
            <a:r>
              <a:rPr lang="en-US" dirty="0" smtClean="0"/>
              <a:t>), red denotes “already in Bitcoin”, green denotes “Oracle” (will not survive parasitism), and blue denotes “casino”. So, including the new </a:t>
            </a:r>
            <a:r>
              <a:rPr lang="en-US" dirty="0" smtClean="0">
                <a:hlinkClick r:id="rId6"/>
              </a:rPr>
              <a:t>provably-fair pyramid scheme</a:t>
            </a:r>
            <a:r>
              <a:rPr lang="en-US" dirty="0" smtClean="0"/>
              <a:t>, “casino” characterizes 3 of the 7 discovered uses.</a:t>
            </a:r>
          </a:p>
          <a:p>
            <a:endParaRPr lang="en-US" dirty="0" smtClean="0"/>
          </a:p>
          <a:p>
            <a:r>
              <a:rPr lang="en-US" dirty="0" smtClean="0"/>
              <a:t>None of the four errors (orange arrows) concern me: they are so clearly Bad Ideas (which are either [1] asking users to pay tx-fees for what they can already do for free, or [2] so prohibitively </a:t>
            </a:r>
            <a:r>
              <a:rPr lang="en-US" dirty="0" smtClean="0">
                <a:hlinkClick r:id="rId7"/>
              </a:rPr>
              <a:t>vague</a:t>
            </a:r>
            <a:r>
              <a:rPr lang="en-US" dirty="0" smtClean="0"/>
              <a:t>/</a:t>
            </a:r>
            <a:r>
              <a:rPr lang="en-US" dirty="0" smtClean="0">
                <a:hlinkClick r:id="rId8"/>
              </a:rPr>
              <a:t>complex</a:t>
            </a:r>
            <a:r>
              <a:rPr lang="en-US" dirty="0" smtClean="0"/>
              <a:t> that I have a hard time believing they are really at the “demo” stage). So, I’m confident that this theory will continue to hold up over time.</a:t>
            </a:r>
            <a:endParaRPr lang="en-US" dirty="0"/>
          </a:p>
        </p:txBody>
      </p:sp>
    </p:spTree>
    <p:extLst>
      <p:ext uri="{BB962C8B-B14F-4D97-AF65-F5344CB8AC3E}">
        <p14:creationId xmlns:p14="http://schemas.microsoft.com/office/powerpoint/2010/main" val="11976938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endParaRPr lang="en-US"/>
          </a:p>
        </p:txBody>
      </p:sp>
    </p:spTree>
    <p:extLst>
      <p:ext uri="{BB962C8B-B14F-4D97-AF65-F5344CB8AC3E}">
        <p14:creationId xmlns:p14="http://schemas.microsoft.com/office/powerpoint/2010/main" val="25045464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r>
              <a:rPr lang="en-US" dirty="0" smtClean="0"/>
              <a:t>Casino may</a:t>
            </a:r>
            <a:r>
              <a:rPr lang="en-US" baseline="0" dirty="0" smtClean="0"/>
              <a:t> be </a:t>
            </a:r>
            <a:r>
              <a:rPr lang="en-US" baseline="0" dirty="0" err="1" smtClean="0"/>
              <a:t>Ethereum’s</a:t>
            </a:r>
            <a:r>
              <a:rPr lang="en-US" baseline="0" dirty="0" smtClean="0"/>
              <a:t> main offering / value – proposition  (or rather, Rootstock’s in this case).</a:t>
            </a:r>
            <a:endParaRPr lang="en-US" dirty="0"/>
          </a:p>
        </p:txBody>
      </p:sp>
    </p:spTree>
    <p:extLst>
      <p:ext uri="{BB962C8B-B14F-4D97-AF65-F5344CB8AC3E}">
        <p14:creationId xmlns:p14="http://schemas.microsoft.com/office/powerpoint/2010/main" val="11029698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r>
              <a:rPr lang="en-US" dirty="0" smtClean="0"/>
              <a:t>Use the idea of value,</a:t>
            </a:r>
            <a:r>
              <a:rPr lang="en-US" baseline="0" dirty="0" smtClean="0"/>
              <a:t> something which “protects” some value.</a:t>
            </a:r>
          </a:p>
          <a:p>
            <a:endParaRPr lang="en-US" baseline="0" dirty="0" smtClean="0"/>
          </a:p>
          <a:p>
            <a:r>
              <a:rPr lang="en-US" baseline="0" dirty="0" smtClean="0"/>
              <a:t>Social security.</a:t>
            </a:r>
          </a:p>
          <a:p>
            <a:endParaRPr lang="en-US" baseline="0" dirty="0" smtClean="0"/>
          </a:p>
          <a:p>
            <a:r>
              <a:rPr lang="en-US" baseline="0" dirty="0" smtClean="0"/>
              <a:t>Turkey burger, grilled chicken sandwich, You know what? I think I will take a Coke.</a:t>
            </a:r>
            <a:endParaRPr lang="en-US" dirty="0" smtClean="0"/>
          </a:p>
          <a:p>
            <a:endParaRPr lang="en-US" dirty="0" smtClean="0"/>
          </a:p>
          <a:p>
            <a:endParaRPr lang="en-US" dirty="0" smtClean="0"/>
          </a:p>
          <a:p>
            <a:r>
              <a:rPr lang="en-US" dirty="0" smtClean="0"/>
              <a:t>Could have</a:t>
            </a:r>
            <a:r>
              <a:rPr lang="en-US" baseline="0" dirty="0" smtClean="0"/>
              <a:t> had a bad meal, or the meal could be ruined in many ways. You’ve chosen to *accept* these risks</a:t>
            </a:r>
          </a:p>
          <a:p>
            <a:endParaRPr lang="en-US" baseline="0" dirty="0" smtClean="0"/>
          </a:p>
          <a:p>
            <a:r>
              <a:rPr lang="en-US" baseline="0" dirty="0" smtClean="0"/>
              <a:t>Try to cash a check – “your accounts are frozen”.</a:t>
            </a:r>
          </a:p>
          <a:p>
            <a:endParaRPr lang="en-US" baseline="0" dirty="0" smtClean="0"/>
          </a:p>
          <a:p>
            <a:r>
              <a:rPr lang="en-US" baseline="0" dirty="0" smtClean="0"/>
              <a:t>Why rob banks? That’s where the money is.</a:t>
            </a:r>
          </a:p>
          <a:p>
            <a:endParaRPr lang="en-US" baseline="0" dirty="0" smtClean="0"/>
          </a:p>
          <a:p>
            <a:r>
              <a:rPr lang="en-US" baseline="0" dirty="0" smtClean="0"/>
              <a:t>Smart Contracts compete with Brands – Online, the store maintains reputational capital, </a:t>
            </a:r>
          </a:p>
          <a:p>
            <a:endParaRPr lang="en-US" baseline="0" dirty="0" smtClean="0"/>
          </a:p>
          <a:p>
            <a:r>
              <a:rPr lang="en-US" baseline="0" dirty="0" smtClean="0"/>
              <a:t/>
            </a:r>
            <a:br>
              <a:rPr lang="en-US" baseline="0" dirty="0" smtClean="0"/>
            </a:br>
            <a:r>
              <a:rPr lang="en-US" baseline="0" dirty="0" smtClean="0"/>
              <a:t/>
            </a:r>
            <a:br>
              <a:rPr lang="en-US" baseline="0" dirty="0" smtClean="0"/>
            </a:br>
            <a:r>
              <a:rPr lang="en-US" dirty="0" smtClean="0"/>
              <a:t>Brands</a:t>
            </a:r>
          </a:p>
          <a:p>
            <a:r>
              <a:rPr lang="en-US" baseline="0" dirty="0" smtClean="0"/>
              <a:t>Easy to [1] agree</a:t>
            </a:r>
            <a:r>
              <a:rPr lang="en-US" dirty="0" smtClean="0"/>
              <a:t> on, and [2] mutually-compute, a contract. Can constantly settle-up (via payment channels, perhaps). Make use of brands, reputational capital (think “dine-n-dash” / eBay / </a:t>
            </a:r>
            <a:r>
              <a:rPr lang="en-US" dirty="0" err="1" smtClean="0"/>
              <a:t>SilkRoad</a:t>
            </a:r>
            <a:r>
              <a:rPr lang="en-US" dirty="0" smtClean="0"/>
              <a:t>)</a:t>
            </a:r>
          </a:p>
          <a:p>
            <a:endParaRPr lang="en-US" dirty="0" smtClean="0"/>
          </a:p>
          <a:p>
            <a:r>
              <a:rPr lang="en-US" dirty="0" smtClean="0"/>
              <a:t>Conflict with “you don’t roll your own crypto”.</a:t>
            </a:r>
          </a:p>
          <a:p>
            <a:endParaRPr lang="en-US" dirty="0" smtClean="0"/>
          </a:p>
          <a:p>
            <a:r>
              <a:rPr lang="en-US" dirty="0" smtClean="0"/>
              <a:t>Where the process is well defined</a:t>
            </a:r>
            <a:r>
              <a:rPr lang="en-US" baseline="0" dirty="0" smtClean="0"/>
              <a:t> and doesn’t change, where there’s motive/opportunity for someone to damage the non-SC process, and where the damage actually causes nontrivial suffering.</a:t>
            </a:r>
            <a:endParaRPr lang="en-US" dirty="0"/>
          </a:p>
        </p:txBody>
      </p:sp>
    </p:spTree>
    <p:extLst>
      <p:ext uri="{BB962C8B-B14F-4D97-AF65-F5344CB8AC3E}">
        <p14:creationId xmlns:p14="http://schemas.microsoft.com/office/powerpoint/2010/main" val="35726045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r>
              <a:rPr lang="en-US" dirty="0" smtClean="0"/>
              <a:t>Blockchains</a:t>
            </a:r>
            <a:r>
              <a:rPr lang="en-US" baseline="0" dirty="0" smtClean="0"/>
              <a:t> are really only for digital bearer assets.</a:t>
            </a:r>
          </a:p>
          <a:p>
            <a:endParaRPr lang="en-US" baseline="0" dirty="0" smtClean="0"/>
          </a:p>
          <a:p>
            <a:r>
              <a:rPr lang="en-US" baseline="0" dirty="0" smtClean="0"/>
              <a:t>Restaurant – wheelchair.</a:t>
            </a:r>
          </a:p>
          <a:p>
            <a:endParaRPr lang="en-US" baseline="0" dirty="0" smtClean="0"/>
          </a:p>
          <a:p>
            <a:r>
              <a:rPr lang="en-US" baseline="0" dirty="0" err="1" smtClean="0"/>
              <a:t>SilkRoad</a:t>
            </a:r>
            <a:endParaRPr lang="en-US" baseline="0" dirty="0" smtClean="0"/>
          </a:p>
          <a:p>
            <a:endParaRPr lang="en-US" baseline="0" dirty="0" smtClean="0"/>
          </a:p>
          <a:p>
            <a:r>
              <a:rPr lang="en-US" baseline="0" dirty="0" smtClean="0"/>
              <a:t>Almost everything in the real world is over here (left) and you really want to be over here (right), but Bitcoin is already taking care of most of the value-storage problem.</a:t>
            </a:r>
            <a:endParaRPr lang="en-US" dirty="0"/>
          </a:p>
        </p:txBody>
      </p:sp>
    </p:spTree>
    <p:extLst>
      <p:ext uri="{BB962C8B-B14F-4D97-AF65-F5344CB8AC3E}">
        <p14:creationId xmlns:p14="http://schemas.microsoft.com/office/powerpoint/2010/main" val="35726045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r>
              <a:rPr lang="en-US" dirty="0" smtClean="0"/>
              <a:t>Farce</a:t>
            </a:r>
            <a:r>
              <a:rPr lang="en-US" baseline="0" dirty="0" smtClean="0"/>
              <a:t> of the Week – The DAO </a:t>
            </a:r>
            <a:endParaRPr lang="en-US" dirty="0"/>
          </a:p>
        </p:txBody>
      </p:sp>
    </p:spTree>
    <p:extLst>
      <p:ext uri="{BB962C8B-B14F-4D97-AF65-F5344CB8AC3E}">
        <p14:creationId xmlns:p14="http://schemas.microsoft.com/office/powerpoint/2010/main" val="6157473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r>
              <a:rPr lang="en-US" dirty="0" smtClean="0"/>
              <a:t>Many pieces which are redundant</a:t>
            </a:r>
            <a:r>
              <a:rPr lang="en-US" baseline="0" dirty="0" smtClean="0"/>
              <a:t> (and </a:t>
            </a:r>
            <a:r>
              <a:rPr lang="en-US" dirty="0" smtClean="0"/>
              <a:t>anonymous or lacking a need for identity “peers”), geographically</a:t>
            </a:r>
            <a:r>
              <a:rPr lang="en-US" baseline="0" dirty="0" smtClean="0"/>
              <a:t> dispersed (in different regulatory environments to facilitate censorship-resistance and regulatory arbitrage).</a:t>
            </a:r>
            <a:br>
              <a:rPr lang="en-US" baseline="0" dirty="0" smtClean="0"/>
            </a:br>
            <a:endParaRPr lang="en-US" dirty="0" smtClean="0"/>
          </a:p>
          <a:p>
            <a:r>
              <a:rPr lang="en-US" dirty="0" smtClean="0"/>
              <a:t>This would tend to suggest</a:t>
            </a:r>
            <a:r>
              <a:rPr lang="en-US" baseline="0" dirty="0" smtClean="0"/>
              <a:t> that </a:t>
            </a:r>
            <a:r>
              <a:rPr lang="en-US" dirty="0" smtClean="0"/>
              <a:t>the “mistakes” hypothesis has some</a:t>
            </a:r>
            <a:r>
              <a:rPr lang="en-US" baseline="0" dirty="0" smtClean="0"/>
              <a:t> weight.</a:t>
            </a:r>
          </a:p>
          <a:p>
            <a:endParaRPr lang="en-US" baseline="0" dirty="0" smtClean="0"/>
          </a:p>
          <a:p>
            <a:r>
              <a:rPr lang="en-US" baseline="0" dirty="0" smtClean="0"/>
              <a:t>More flexibility in operating the lock, and for whom.</a:t>
            </a:r>
          </a:p>
          <a:p>
            <a:endParaRPr lang="en-US" baseline="0" dirty="0" smtClean="0"/>
          </a:p>
          <a:p>
            <a:r>
              <a:rPr lang="en-US" baseline="0" dirty="0" smtClean="0"/>
              <a:t>I mean, its basically “Ethereum </a:t>
            </a:r>
            <a:r>
              <a:rPr lang="en-US" baseline="0" dirty="0" err="1" smtClean="0"/>
              <a:t>slockit</a:t>
            </a:r>
            <a:r>
              <a:rPr lang="en-US" baseline="0" dirty="0" smtClean="0"/>
              <a:t>, without bugs, connectivity problems, network attacks.</a:t>
            </a:r>
            <a:endParaRPr lang="en-US" dirty="0"/>
          </a:p>
        </p:txBody>
      </p:sp>
    </p:spTree>
    <p:extLst>
      <p:ext uri="{BB962C8B-B14F-4D97-AF65-F5344CB8AC3E}">
        <p14:creationId xmlns:p14="http://schemas.microsoft.com/office/powerpoint/2010/main" val="6157473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pPr defTabSz="966545">
              <a:defRPr/>
            </a:pPr>
            <a:r>
              <a:rPr lang="en-US" dirty="0" smtClean="0"/>
              <a:t>Forecasting the future use-cases.</a:t>
            </a:r>
          </a:p>
          <a:p>
            <a:pPr defTabSz="966545">
              <a:defRPr/>
            </a:pPr>
            <a:r>
              <a:rPr lang="en-US" dirty="0" smtClean="0"/>
              <a:t>Need to explain why so many people are interested in Ethereum, despite nonexistent use-cases.</a:t>
            </a:r>
          </a:p>
          <a:p>
            <a:pPr defTabSz="966545">
              <a:defRPr/>
            </a:pPr>
            <a:endParaRPr lang="en-US" dirty="0" smtClean="0"/>
          </a:p>
          <a:p>
            <a:pPr defTabSz="966545">
              <a:defRPr/>
            </a:pPr>
            <a:r>
              <a:rPr lang="en-US" dirty="0" smtClean="0"/>
              <a:t>Network-Effect</a:t>
            </a:r>
            <a:r>
              <a:rPr lang="en-US" baseline="0" dirty="0" smtClean="0"/>
              <a:t> Flinching --</a:t>
            </a:r>
            <a:r>
              <a:rPr lang="en-US" dirty="0" smtClean="0"/>
              <a:t> </a:t>
            </a:r>
            <a:r>
              <a:rPr lang="en-US" dirty="0" err="1" smtClean="0"/>
              <a:t>Mastercoin</a:t>
            </a:r>
            <a:r>
              <a:rPr lang="en-US" dirty="0" smtClean="0"/>
              <a:t> ($5 million</a:t>
            </a:r>
            <a:r>
              <a:rPr lang="en-US" baseline="0" dirty="0" smtClean="0"/>
              <a:t> to $120 million), </a:t>
            </a:r>
            <a:r>
              <a:rPr lang="en-US" dirty="0" err="1" smtClean="0"/>
              <a:t>Auroracoin</a:t>
            </a:r>
            <a:r>
              <a:rPr lang="en-US" dirty="0" smtClean="0"/>
              <a:t>,</a:t>
            </a:r>
            <a:r>
              <a:rPr lang="en-US" baseline="0" dirty="0" smtClean="0"/>
              <a:t> </a:t>
            </a:r>
            <a:r>
              <a:rPr lang="en-US" dirty="0" smtClean="0"/>
              <a:t>Ripple, Bitshares,</a:t>
            </a:r>
          </a:p>
          <a:p>
            <a:pPr defTabSz="966545">
              <a:defRPr/>
            </a:pPr>
            <a:endParaRPr lang="en-US" dirty="0" smtClean="0"/>
          </a:p>
          <a:p>
            <a:pPr defTabSz="966545">
              <a:defRPr/>
            </a:pPr>
            <a:r>
              <a:rPr lang="en-US" dirty="0" smtClean="0"/>
              <a:t>Something can look like a</a:t>
            </a:r>
            <a:r>
              <a:rPr lang="en-US" baseline="0" dirty="0" smtClean="0"/>
              <a:t> good idea, while secretly being a bad idea. Very common.</a:t>
            </a:r>
            <a:endParaRPr lang="en-US" dirty="0" smtClean="0"/>
          </a:p>
          <a:p>
            <a:endParaRPr lang="en-US" dirty="0" smtClean="0"/>
          </a:p>
          <a:p>
            <a:r>
              <a:rPr lang="en-US" dirty="0" smtClean="0"/>
              <a:t>[2]</a:t>
            </a:r>
          </a:p>
          <a:p>
            <a:r>
              <a:rPr lang="en-US" dirty="0" smtClean="0"/>
              <a:t>In addition to being (programmable money),</a:t>
            </a:r>
            <a:r>
              <a:rPr lang="en-US" baseline="0" dirty="0" smtClean="0"/>
              <a:t> Bitcoin allows you to compete in either market.</a:t>
            </a:r>
            <a:br>
              <a:rPr lang="en-US" baseline="0" dirty="0" smtClean="0"/>
            </a:br>
            <a:r>
              <a:rPr lang="en-US" dirty="0" smtClean="0"/>
              <a:t>“It’s not like you need to use Bitcoin for illegal transactions,</a:t>
            </a:r>
            <a:r>
              <a:rPr lang="en-US" baseline="0" dirty="0" smtClean="0"/>
              <a:t> but what if you, *or any of your trading partners* just want the option to conduct private electronic payments – anything from recreational drugs, tax evasion, </a:t>
            </a:r>
            <a:r>
              <a:rPr lang="en-US" baseline="0" dirty="0" err="1" smtClean="0"/>
              <a:t>filesharing</a:t>
            </a:r>
            <a:r>
              <a:rPr lang="en-US" baseline="0" dirty="0" smtClean="0"/>
              <a:t> payments, </a:t>
            </a:r>
            <a:r>
              <a:rPr lang="en-US" baseline="0" dirty="0" err="1" smtClean="0"/>
              <a:t>Wikileaks</a:t>
            </a:r>
            <a:r>
              <a:rPr lang="en-US" baseline="0" dirty="0" smtClean="0"/>
              <a:t> donations”.</a:t>
            </a:r>
          </a:p>
          <a:p>
            <a:endParaRPr lang="en-US" baseline="0" dirty="0" smtClean="0"/>
          </a:p>
          <a:p>
            <a:r>
              <a:rPr lang="en-US" baseline="0" dirty="0" smtClean="0"/>
              <a:t>They wouldn’t be sticking their neck out for Bitcoin, at all, if that were the case.</a:t>
            </a:r>
            <a:br>
              <a:rPr lang="en-US" baseline="0" dirty="0" smtClean="0"/>
            </a:br>
            <a:r>
              <a:rPr lang="en-US" baseline="0" dirty="0" smtClean="0"/>
              <a:t/>
            </a:r>
            <a:br>
              <a:rPr lang="en-US" baseline="0" dirty="0" smtClean="0"/>
            </a:br>
            <a:r>
              <a:rPr lang="en-US" baseline="0" dirty="0" smtClean="0"/>
              <a:t>“Bitcoin without the yuck. -- </a:t>
            </a:r>
            <a:r>
              <a:rPr lang="en-US" dirty="0" smtClean="0"/>
              <a:t>Bank / institutional anxiety (post-2008) w.r.t. auditing / backroom requirements...desperate</a:t>
            </a:r>
            <a:r>
              <a:rPr lang="en-US" baseline="0" dirty="0" smtClean="0"/>
              <a:t> for a solution.</a:t>
            </a:r>
          </a:p>
          <a:p>
            <a:endParaRPr lang="en-US" baseline="0" dirty="0" smtClean="0"/>
          </a:p>
          <a:p>
            <a:r>
              <a:rPr lang="en-US" baseline="0" dirty="0" smtClean="0"/>
              <a:t>[3]</a:t>
            </a:r>
          </a:p>
          <a:p>
            <a:r>
              <a:rPr lang="en-US" baseline="0" dirty="0" smtClean="0"/>
              <a:t>Some literature suggests.</a:t>
            </a:r>
          </a:p>
          <a:p>
            <a:r>
              <a:rPr lang="en-US" baseline="0" dirty="0" smtClean="0"/>
              <a:t>Not even </a:t>
            </a:r>
            <a:r>
              <a:rPr lang="en-US" baseline="0" dirty="0" err="1" smtClean="0"/>
              <a:t>subconsious</a:t>
            </a:r>
            <a:r>
              <a:rPr lang="en-US" baseline="0" dirty="0" smtClean="0"/>
              <a:t>.</a:t>
            </a:r>
            <a:endParaRPr lang="en-US" dirty="0" smtClean="0"/>
          </a:p>
          <a:p>
            <a:pPr defTabSz="966545">
              <a:defRPr/>
            </a:pPr>
            <a:r>
              <a:rPr lang="en-US" dirty="0" smtClean="0"/>
              <a:t>Can practically feel your mind’s eye</a:t>
            </a:r>
            <a:r>
              <a:rPr lang="en-US" baseline="0" dirty="0" smtClean="0"/>
              <a:t> “refocus”.</a:t>
            </a:r>
            <a:endParaRPr lang="en-US" dirty="0" smtClean="0"/>
          </a:p>
          <a:p>
            <a:pPr defTabSz="966545">
              <a:defRPr/>
            </a:pPr>
            <a:endParaRPr lang="en-US" dirty="0" smtClean="0"/>
          </a:p>
          <a:p>
            <a:pPr defTabSz="966545">
              <a:defRPr/>
            </a:pPr>
            <a:r>
              <a:rPr lang="en-US" dirty="0" smtClean="0"/>
              <a:t>Everyone says they want to write</a:t>
            </a:r>
            <a:r>
              <a:rPr lang="en-US" baseline="0" dirty="0" smtClean="0"/>
              <a:t> a book, but only those people who actually are going to write a book can answer the second part.</a:t>
            </a:r>
          </a:p>
          <a:p>
            <a:pPr defTabSz="966545">
              <a:defRPr/>
            </a:pPr>
            <a:endParaRPr lang="en-US" baseline="0" dirty="0" smtClean="0"/>
          </a:p>
          <a:p>
            <a:pPr defTabSz="966545">
              <a:defRPr/>
            </a:pPr>
            <a:r>
              <a:rPr lang="en-US" baseline="0" dirty="0" smtClean="0"/>
              <a:t>What can Ethereum do ... Blank stare ... What can’t it do?</a:t>
            </a:r>
          </a:p>
          <a:p>
            <a:pPr defTabSz="966545">
              <a:defRPr/>
            </a:pPr>
            <a:endParaRPr lang="en-US" baseline="0" dirty="0" smtClean="0"/>
          </a:p>
          <a:p>
            <a:pPr defTabSz="966545">
              <a:defRPr/>
            </a:pPr>
            <a:r>
              <a:rPr lang="en-US" baseline="0" dirty="0" smtClean="0"/>
              <a:t>Tendency for experienced software engineers to correctly forecast vaporware. Experienced software engineers are more mindful of “software rot” – tough reality of maintenance / limited time.</a:t>
            </a:r>
            <a:br>
              <a:rPr lang="en-US" baseline="0" dirty="0" smtClean="0"/>
            </a:br>
            <a:r>
              <a:rPr lang="en-US" baseline="0" dirty="0" smtClean="0"/>
              <a:t/>
            </a:r>
            <a:br>
              <a:rPr lang="en-US" baseline="0" dirty="0" smtClean="0"/>
            </a:br>
            <a:r>
              <a:rPr lang="en-US" baseline="0" dirty="0" smtClean="0"/>
              <a:t>Why the “blockchain” solves all of your problems...construal.</a:t>
            </a:r>
          </a:p>
          <a:p>
            <a:pPr defTabSz="966545">
              <a:defRPr/>
            </a:pPr>
            <a:endParaRPr lang="en-US" baseline="0" dirty="0" smtClean="0"/>
          </a:p>
          <a:p>
            <a:pPr defTabSz="966545">
              <a:defRPr/>
            </a:pPr>
            <a:r>
              <a:rPr lang="en-US" baseline="0" dirty="0" smtClean="0"/>
              <a:t>Politics – tendency to say “this is moral” (to sound impressive, or like a leader).</a:t>
            </a:r>
          </a:p>
          <a:p>
            <a:endParaRPr lang="en-US" dirty="0" smtClean="0"/>
          </a:p>
          <a:p>
            <a:endParaRPr lang="en-US" dirty="0"/>
          </a:p>
        </p:txBody>
      </p:sp>
    </p:spTree>
    <p:extLst>
      <p:ext uri="{BB962C8B-B14F-4D97-AF65-F5344CB8AC3E}">
        <p14:creationId xmlns:p14="http://schemas.microsoft.com/office/powerpoint/2010/main" val="10870561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r>
              <a:rPr lang="en-US" dirty="0" smtClean="0"/>
              <a:t>Ethereum is,</a:t>
            </a:r>
            <a:r>
              <a:rPr lang="en-US" baseline="0" dirty="0" smtClean="0"/>
              <a:t> in some sense, the opposite of Bitcoin.</a:t>
            </a:r>
            <a:endParaRPr lang="en-US" dirty="0" smtClean="0"/>
          </a:p>
          <a:p>
            <a:endParaRPr lang="en-US" dirty="0" smtClean="0"/>
          </a:p>
          <a:p>
            <a:r>
              <a:rPr lang="en-US" dirty="0" smtClean="0"/>
              <a:t>Contract Interference Problem</a:t>
            </a:r>
          </a:p>
          <a:p>
            <a:endParaRPr lang="en-US" dirty="0" smtClean="0"/>
          </a:p>
          <a:p>
            <a:r>
              <a:rPr lang="en-US" dirty="0" smtClean="0"/>
              <a:t>*Not* a positive externality</a:t>
            </a:r>
            <a:r>
              <a:rPr lang="en-US" baseline="0" dirty="0" smtClean="0"/>
              <a:t> -- </a:t>
            </a:r>
            <a:r>
              <a:rPr lang="en-US" dirty="0" smtClean="0"/>
              <a:t>transaction  You don’t care – only two people interacting.</a:t>
            </a:r>
            <a:br>
              <a:rPr lang="en-US" dirty="0" smtClean="0"/>
            </a:br>
            <a:r>
              <a:rPr lang="en-US" dirty="0" smtClean="0"/>
              <a:t/>
            </a:r>
            <a:br>
              <a:rPr lang="en-US" dirty="0" smtClean="0"/>
            </a:br>
            <a:r>
              <a:rPr lang="en-US" dirty="0" smtClean="0"/>
              <a:t>Contract</a:t>
            </a:r>
            <a:r>
              <a:rPr lang="en-US" baseline="0" dirty="0" smtClean="0"/>
              <a:t> Profitability Problem – gas cost. Eventually converge to one type?</a:t>
            </a:r>
          </a:p>
          <a:p>
            <a:endParaRPr lang="en-US" baseline="0" dirty="0" smtClean="0"/>
          </a:p>
          <a:p>
            <a:r>
              <a:rPr lang="en-US" dirty="0" smtClean="0"/>
              <a:t>Ethereum is pointless -- data, to be displayed on a computer, calculations must be done on it. Computer-use</a:t>
            </a:r>
            <a:r>
              <a:rPr lang="en-US" baseline="0" dirty="0" smtClean="0"/>
              <a:t> implies calculation.</a:t>
            </a:r>
            <a:br>
              <a:rPr lang="en-US" baseline="0" dirty="0" smtClean="0"/>
            </a:br>
            <a:endParaRPr lang="en-US" baseline="0" dirty="0" smtClean="0"/>
          </a:p>
          <a:p>
            <a:r>
              <a:rPr lang="en-US" baseline="0" dirty="0" smtClean="0"/>
              <a:t>The Sharding Mystery – why not just go all the way?</a:t>
            </a:r>
            <a:endParaRPr lang="en-US" dirty="0"/>
          </a:p>
        </p:txBody>
      </p:sp>
    </p:spTree>
    <p:extLst>
      <p:ext uri="{BB962C8B-B14F-4D97-AF65-F5344CB8AC3E}">
        <p14:creationId xmlns:p14="http://schemas.microsoft.com/office/powerpoint/2010/main" val="939898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endParaRPr lang="en-US"/>
          </a:p>
        </p:txBody>
      </p:sp>
    </p:spTree>
    <p:extLst>
      <p:ext uri="{BB962C8B-B14F-4D97-AF65-F5344CB8AC3E}">
        <p14:creationId xmlns:p14="http://schemas.microsoft.com/office/powerpoint/2010/main" val="35262366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endParaRPr lang="en-US" dirty="0" smtClean="0"/>
          </a:p>
          <a:p>
            <a:r>
              <a:rPr lang="en-US" dirty="0" smtClean="0"/>
              <a:t>Not fully decentralized, of course, but neither is </a:t>
            </a:r>
            <a:r>
              <a:rPr lang="en-US" dirty="0" err="1" smtClean="0"/>
              <a:t>Bloq</a:t>
            </a:r>
            <a:r>
              <a:rPr lang="en-US" dirty="0" smtClean="0"/>
              <a:t> nor would the users of this</a:t>
            </a:r>
            <a:r>
              <a:rPr lang="en-US" baseline="0" dirty="0" smtClean="0"/>
              <a:t> service.</a:t>
            </a:r>
            <a:endParaRPr lang="en-US" dirty="0" smtClean="0"/>
          </a:p>
          <a:p>
            <a:endParaRPr lang="en-US" dirty="0" smtClean="0"/>
          </a:p>
          <a:p>
            <a:r>
              <a:rPr lang="en-US" dirty="0" smtClean="0"/>
              <a:t>Because it is managed by us,</a:t>
            </a:r>
            <a:r>
              <a:rPr lang="en-US" baseline="0" dirty="0" smtClean="0"/>
              <a:t> it</a:t>
            </a:r>
            <a:r>
              <a:rPr lang="en-US" dirty="0" smtClean="0"/>
              <a:t> stands</a:t>
            </a:r>
            <a:r>
              <a:rPr lang="en-US" baseline="0" dirty="0" smtClean="0"/>
              <a:t> a chance of actually being useful for something.</a:t>
            </a:r>
            <a:br>
              <a:rPr lang="en-US" baseline="0" dirty="0" smtClean="0"/>
            </a:br>
            <a:r>
              <a:rPr lang="en-US" baseline="0" dirty="0" smtClean="0"/>
              <a:t/>
            </a:r>
            <a:br>
              <a:rPr lang="en-US" baseline="0" dirty="0" smtClean="0"/>
            </a:br>
            <a:r>
              <a:rPr lang="en-US" baseline="0" dirty="0" smtClean="0"/>
              <a:t>Namely,</a:t>
            </a:r>
            <a:r>
              <a:rPr lang="en-US" dirty="0" smtClean="0"/>
              <a:t/>
            </a:r>
            <a:br>
              <a:rPr lang="en-US" dirty="0" smtClean="0"/>
            </a:br>
            <a:endParaRPr lang="en-US" dirty="0" smtClean="0"/>
          </a:p>
          <a:p>
            <a:r>
              <a:rPr lang="en-US" dirty="0" smtClean="0"/>
              <a:t>Balance Sheet Externalities </a:t>
            </a:r>
          </a:p>
          <a:p>
            <a:pPr defTabSz="952073"/>
            <a:r>
              <a:rPr lang="en-US" dirty="0" smtClean="0"/>
              <a:t>Supply</a:t>
            </a:r>
            <a:r>
              <a:rPr lang="en-US" baseline="0" dirty="0" smtClean="0"/>
              <a:t> Chain semi-competition ( </a:t>
            </a:r>
            <a:r>
              <a:rPr lang="en-US" dirty="0" smtClean="0"/>
              <a:t>“data cleanrooms” )</a:t>
            </a:r>
            <a:br>
              <a:rPr lang="en-US" dirty="0" smtClean="0"/>
            </a:br>
            <a:endParaRPr lang="en-US" dirty="0" smtClean="0"/>
          </a:p>
          <a:p>
            <a:pPr defTabSz="952073"/>
            <a:r>
              <a:rPr lang="en-US" baseline="0" dirty="0" err="1" smtClean="0"/>
              <a:t>Bloq</a:t>
            </a:r>
            <a:r>
              <a:rPr lang="en-US" baseline="0" dirty="0" smtClean="0"/>
              <a:t> Ora is better than Ethereum. People who want Ethereum, really want “software”, want “</a:t>
            </a:r>
            <a:r>
              <a:rPr lang="en-US" baseline="0" dirty="0" err="1" smtClean="0"/>
              <a:t>Bloq</a:t>
            </a:r>
            <a:r>
              <a:rPr lang="en-US" baseline="0" dirty="0" smtClean="0"/>
              <a:t> Ora”.</a:t>
            </a:r>
          </a:p>
          <a:p>
            <a:pPr defTabSz="952073"/>
            <a:r>
              <a:rPr lang="en-US" baseline="0" dirty="0" smtClean="0"/>
              <a:t>For every 100 people who think they want Ethereum, probably 90 of them are flat out confused, and 9 of the remaining 10 actually want </a:t>
            </a:r>
            <a:r>
              <a:rPr lang="en-US" baseline="0" dirty="0" err="1" smtClean="0"/>
              <a:t>Bloq</a:t>
            </a:r>
            <a:r>
              <a:rPr lang="en-US" baseline="0" dirty="0" smtClean="0"/>
              <a:t> Ora....it’s the </a:t>
            </a:r>
            <a:r>
              <a:rPr lang="en-US" baseline="0" dirty="0" err="1" smtClean="0"/>
              <a:t>Tierion</a:t>
            </a:r>
            <a:r>
              <a:rPr lang="en-US" baseline="0" dirty="0" smtClean="0"/>
              <a:t> to </a:t>
            </a:r>
            <a:r>
              <a:rPr lang="en-US" baseline="0" dirty="0" err="1" smtClean="0"/>
              <a:t>Ethereum’s</a:t>
            </a:r>
            <a:r>
              <a:rPr lang="en-US" baseline="0" dirty="0" smtClean="0"/>
              <a:t> </a:t>
            </a:r>
            <a:r>
              <a:rPr lang="en-US" baseline="0" dirty="0" err="1" smtClean="0"/>
              <a:t>Factom</a:t>
            </a:r>
            <a:r>
              <a:rPr lang="en-US" baseline="0" dirty="0" smtClean="0"/>
              <a:t>, if you will.</a:t>
            </a:r>
            <a:endParaRPr lang="en-US" dirty="0"/>
          </a:p>
        </p:txBody>
      </p:sp>
    </p:spTree>
    <p:extLst>
      <p:ext uri="{BB962C8B-B14F-4D97-AF65-F5344CB8AC3E}">
        <p14:creationId xmlns:p14="http://schemas.microsoft.com/office/powerpoint/2010/main" val="15369783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r>
              <a:rPr lang="en-US" dirty="0" smtClean="0"/>
              <a:t>Maybe</a:t>
            </a:r>
            <a:r>
              <a:rPr lang="en-US" baseline="0" dirty="0" smtClean="0"/>
              <a:t> it’s me, but I just don’t see anything. Leave a comment if you actually have a </a:t>
            </a:r>
            <a:r>
              <a:rPr lang="en-US" baseline="0" dirty="0" err="1" smtClean="0"/>
              <a:t>usecase</a:t>
            </a:r>
            <a:r>
              <a:rPr lang="en-US" baseline="0" dirty="0" smtClean="0"/>
              <a:t> that Ethereum can actually provide, that the internet can’t already do, or that Bitcoin can’t already do.</a:t>
            </a:r>
            <a:endParaRPr lang="en-US" dirty="0"/>
          </a:p>
        </p:txBody>
      </p:sp>
    </p:spTree>
    <p:extLst>
      <p:ext uri="{BB962C8B-B14F-4D97-AF65-F5344CB8AC3E}">
        <p14:creationId xmlns:p14="http://schemas.microsoft.com/office/powerpoint/2010/main" val="3143606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endParaRPr lang="en-US"/>
          </a:p>
        </p:txBody>
      </p:sp>
    </p:spTree>
    <p:extLst>
      <p:ext uri="{BB962C8B-B14F-4D97-AF65-F5344CB8AC3E}">
        <p14:creationId xmlns:p14="http://schemas.microsoft.com/office/powerpoint/2010/main" val="34210035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r>
              <a:rPr lang="en-US" dirty="0" smtClean="0"/>
              <a:t>Run the software with a flag –disable</a:t>
            </a:r>
            <a:r>
              <a:rPr lang="en-US" baseline="0" dirty="0" smtClean="0"/>
              <a:t> feature Q</a:t>
            </a:r>
          </a:p>
          <a:p>
            <a:r>
              <a:rPr lang="en-US" baseline="0" dirty="0" smtClean="0"/>
              <a:t>You are the tyrant of your own computer.</a:t>
            </a:r>
          </a:p>
          <a:p>
            <a:endParaRPr lang="en-US" baseline="0" dirty="0" smtClean="0"/>
          </a:p>
          <a:p>
            <a:r>
              <a:rPr lang="en-US" baseline="0" dirty="0" smtClean="0"/>
              <a:t>Already pre-coordinated on a profit motive. Individual who is pre-coordinated on a survival motive.</a:t>
            </a:r>
            <a:endParaRPr lang="en-US" dirty="0" smtClean="0"/>
          </a:p>
          <a:p>
            <a:endParaRPr lang="en-US" dirty="0" smtClean="0"/>
          </a:p>
          <a:p>
            <a:r>
              <a:rPr lang="en-US" dirty="0" smtClean="0"/>
              <a:t>“They aren’t going</a:t>
            </a:r>
            <a:r>
              <a:rPr lang="en-US" baseline="0" dirty="0" smtClean="0"/>
              <a:t> to be harmed by a feature that they decline to use.”</a:t>
            </a:r>
            <a:endParaRPr lang="en-US" dirty="0" smtClean="0"/>
          </a:p>
          <a:p>
            <a:endParaRPr lang="en-US" dirty="0" smtClean="0"/>
          </a:p>
          <a:p>
            <a:r>
              <a:rPr lang="en-US" dirty="0" smtClean="0"/>
              <a:t>Imagine</a:t>
            </a:r>
            <a:r>
              <a:rPr lang="en-US" baseline="0" dirty="0" smtClean="0"/>
              <a:t> the grey goo – subtraction by addition</a:t>
            </a:r>
            <a:endParaRPr lang="en-US" dirty="0" smtClean="0"/>
          </a:p>
          <a:p>
            <a:endParaRPr lang="en-US" dirty="0" smtClean="0"/>
          </a:p>
          <a:p>
            <a:r>
              <a:rPr lang="en-US" dirty="0" smtClean="0"/>
              <a:t>By what criteria should we compare these views?</a:t>
            </a:r>
            <a:endParaRPr lang="en-US" dirty="0"/>
          </a:p>
        </p:txBody>
      </p:sp>
    </p:spTree>
    <p:extLst>
      <p:ext uri="{BB962C8B-B14F-4D97-AF65-F5344CB8AC3E}">
        <p14:creationId xmlns:p14="http://schemas.microsoft.com/office/powerpoint/2010/main" val="4866525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endParaRPr lang="en-US"/>
          </a:p>
        </p:txBody>
      </p:sp>
    </p:spTree>
    <p:extLst>
      <p:ext uri="{BB962C8B-B14F-4D97-AF65-F5344CB8AC3E}">
        <p14:creationId xmlns:p14="http://schemas.microsoft.com/office/powerpoint/2010/main" val="36112441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r>
              <a:rPr lang="en-US" dirty="0" smtClean="0"/>
              <a:t>7,7</a:t>
            </a:r>
          </a:p>
          <a:p>
            <a:r>
              <a:rPr lang="en-US" dirty="0" smtClean="0"/>
              <a:t>9,1</a:t>
            </a:r>
          </a:p>
          <a:p>
            <a:r>
              <a:rPr lang="en-US" dirty="0" smtClean="0"/>
              <a:t>1,9</a:t>
            </a:r>
          </a:p>
          <a:p>
            <a:r>
              <a:rPr lang="en-US" dirty="0" smtClean="0"/>
              <a:t>5,5</a:t>
            </a:r>
          </a:p>
          <a:p>
            <a:endParaRPr lang="en-US" dirty="0" smtClean="0"/>
          </a:p>
          <a:p>
            <a:r>
              <a:rPr lang="en-US" dirty="0" smtClean="0"/>
              <a:t>Absorbing</a:t>
            </a:r>
            <a:r>
              <a:rPr lang="en-US" baseline="0" dirty="0" smtClean="0"/>
              <a:t> State NE</a:t>
            </a:r>
          </a:p>
          <a:p>
            <a:endParaRPr lang="en-US" baseline="0" dirty="0" smtClean="0"/>
          </a:p>
          <a:p>
            <a:endParaRPr lang="en-US" dirty="0"/>
          </a:p>
        </p:txBody>
      </p:sp>
    </p:spTree>
    <p:extLst>
      <p:ext uri="{BB962C8B-B14F-4D97-AF65-F5344CB8AC3E}">
        <p14:creationId xmlns:p14="http://schemas.microsoft.com/office/powerpoint/2010/main" val="42750950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endParaRPr lang="en-US" dirty="0"/>
          </a:p>
        </p:txBody>
      </p:sp>
    </p:spTree>
    <p:extLst>
      <p:ext uri="{BB962C8B-B14F-4D97-AF65-F5344CB8AC3E}">
        <p14:creationId xmlns:p14="http://schemas.microsoft.com/office/powerpoint/2010/main" val="41175626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endParaRPr lang="en-US"/>
          </a:p>
        </p:txBody>
      </p:sp>
    </p:spTree>
    <p:extLst>
      <p:ext uri="{BB962C8B-B14F-4D97-AF65-F5344CB8AC3E}">
        <p14:creationId xmlns:p14="http://schemas.microsoft.com/office/powerpoint/2010/main" val="39177708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endParaRPr lang="en-US"/>
          </a:p>
        </p:txBody>
      </p:sp>
    </p:spTree>
    <p:extLst>
      <p:ext uri="{BB962C8B-B14F-4D97-AF65-F5344CB8AC3E}">
        <p14:creationId xmlns:p14="http://schemas.microsoft.com/office/powerpoint/2010/main" val="42851339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r>
              <a:rPr lang="en-US" dirty="0" smtClean="0"/>
              <a:t>“The software developer</a:t>
            </a:r>
            <a:r>
              <a:rPr lang="en-US" baseline="0" dirty="0" smtClean="0"/>
              <a:t> wants the computer-user to be able to do more things. The protocol designer wants each user’s computer to force the user to do fewer things.”</a:t>
            </a:r>
            <a:endParaRPr lang="en-US" dirty="0"/>
          </a:p>
        </p:txBody>
      </p:sp>
    </p:spTree>
    <p:extLst>
      <p:ext uri="{BB962C8B-B14F-4D97-AF65-F5344CB8AC3E}">
        <p14:creationId xmlns:p14="http://schemas.microsoft.com/office/powerpoint/2010/main" val="1924582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r>
              <a:rPr lang="en-US" dirty="0" smtClean="0"/>
              <a:t>Might affect</a:t>
            </a:r>
            <a:r>
              <a:rPr lang="en-US" baseline="0" dirty="0" smtClean="0"/>
              <a:t> the value of the coins – the purchasing power exchange rate, or the total quantity of all tx fees.</a:t>
            </a:r>
            <a:endParaRPr lang="en-US" dirty="0"/>
          </a:p>
        </p:txBody>
      </p:sp>
    </p:spTree>
    <p:extLst>
      <p:ext uri="{BB962C8B-B14F-4D97-AF65-F5344CB8AC3E}">
        <p14:creationId xmlns:p14="http://schemas.microsoft.com/office/powerpoint/2010/main" val="3255102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endParaRPr lang="en-US"/>
          </a:p>
        </p:txBody>
      </p:sp>
    </p:spTree>
    <p:extLst>
      <p:ext uri="{BB962C8B-B14F-4D97-AF65-F5344CB8AC3E}">
        <p14:creationId xmlns:p14="http://schemas.microsoft.com/office/powerpoint/2010/main" val="37717369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pPr defTabSz="952073">
              <a:defRPr/>
            </a:pPr>
            <a:r>
              <a:rPr lang="en-US" dirty="0" smtClean="0"/>
              <a:t>“The software developer</a:t>
            </a:r>
            <a:r>
              <a:rPr lang="en-US" baseline="0" dirty="0" smtClean="0"/>
              <a:t> wants the computer-user to be able to do more things. The smart-contract designer wants each user’s computer to force the user to do fewer things.”</a:t>
            </a:r>
            <a:endParaRPr lang="en-US" dirty="0" smtClean="0"/>
          </a:p>
          <a:p>
            <a:endParaRPr lang="en-US" dirty="0"/>
          </a:p>
        </p:txBody>
      </p:sp>
    </p:spTree>
    <p:extLst>
      <p:ext uri="{BB962C8B-B14F-4D97-AF65-F5344CB8AC3E}">
        <p14:creationId xmlns:p14="http://schemas.microsoft.com/office/powerpoint/2010/main" val="26206891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endParaRPr lang="en-US"/>
          </a:p>
        </p:txBody>
      </p:sp>
    </p:spTree>
    <p:extLst>
      <p:ext uri="{BB962C8B-B14F-4D97-AF65-F5344CB8AC3E}">
        <p14:creationId xmlns:p14="http://schemas.microsoft.com/office/powerpoint/2010/main" val="31404857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endParaRPr lang="en-US"/>
          </a:p>
        </p:txBody>
      </p:sp>
    </p:spTree>
    <p:extLst>
      <p:ext uri="{BB962C8B-B14F-4D97-AF65-F5344CB8AC3E}">
        <p14:creationId xmlns:p14="http://schemas.microsoft.com/office/powerpoint/2010/main" val="28623416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endParaRPr lang="en-US"/>
          </a:p>
        </p:txBody>
      </p:sp>
    </p:spTree>
    <p:extLst>
      <p:ext uri="{BB962C8B-B14F-4D97-AF65-F5344CB8AC3E}">
        <p14:creationId xmlns:p14="http://schemas.microsoft.com/office/powerpoint/2010/main" val="108468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endParaRPr lang="en-US"/>
          </a:p>
        </p:txBody>
      </p:sp>
    </p:spTree>
    <p:extLst>
      <p:ext uri="{BB962C8B-B14F-4D97-AF65-F5344CB8AC3E}">
        <p14:creationId xmlns:p14="http://schemas.microsoft.com/office/powerpoint/2010/main" val="12159688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endParaRPr lang="en-US"/>
          </a:p>
        </p:txBody>
      </p:sp>
    </p:spTree>
    <p:extLst>
      <p:ext uri="{BB962C8B-B14F-4D97-AF65-F5344CB8AC3E}">
        <p14:creationId xmlns:p14="http://schemas.microsoft.com/office/powerpoint/2010/main" val="17418929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r>
              <a:rPr lang="en-US" dirty="0" smtClean="0"/>
              <a:t>Bitcoin is a normal database</a:t>
            </a:r>
            <a:r>
              <a:rPr lang="en-US" baseline="0" dirty="0" smtClean="0"/>
              <a:t> with a lot of stuff limited or removed.</a:t>
            </a:r>
          </a:p>
          <a:p>
            <a:endParaRPr lang="en-US" baseline="0" dirty="0" smtClean="0"/>
          </a:p>
          <a:p>
            <a:r>
              <a:rPr lang="en-US" baseline="0" dirty="0" smtClean="0"/>
              <a:t>Compare to Permissionless transacting, where you can do whatever you want. That’s bad because you might do an untrustworthy thing.</a:t>
            </a:r>
            <a:endParaRPr lang="en-US" dirty="0"/>
          </a:p>
        </p:txBody>
      </p:sp>
    </p:spTree>
    <p:extLst>
      <p:ext uri="{BB962C8B-B14F-4D97-AF65-F5344CB8AC3E}">
        <p14:creationId xmlns:p14="http://schemas.microsoft.com/office/powerpoint/2010/main" val="31769194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endParaRPr lang="en-US"/>
          </a:p>
        </p:txBody>
      </p:sp>
    </p:spTree>
    <p:extLst>
      <p:ext uri="{BB962C8B-B14F-4D97-AF65-F5344CB8AC3E}">
        <p14:creationId xmlns:p14="http://schemas.microsoft.com/office/powerpoint/2010/main" val="18650398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r>
              <a:rPr lang="en-US" dirty="0" smtClean="0"/>
              <a:t>A hard fork breaches</a:t>
            </a:r>
            <a:r>
              <a:rPr lang="en-US" baseline="0" dirty="0" smtClean="0"/>
              <a:t> the established contract.</a:t>
            </a:r>
            <a:endParaRPr lang="en-US" dirty="0"/>
          </a:p>
        </p:txBody>
      </p:sp>
    </p:spTree>
    <p:extLst>
      <p:ext uri="{BB962C8B-B14F-4D97-AF65-F5344CB8AC3E}">
        <p14:creationId xmlns:p14="http://schemas.microsoft.com/office/powerpoint/2010/main" val="547073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r>
              <a:rPr lang="en-US" dirty="0" smtClean="0"/>
              <a:t>Bitcoin</a:t>
            </a:r>
            <a:r>
              <a:rPr lang="en-US" baseline="0" dirty="0" smtClean="0"/>
              <a:t> miners receive the 25 BTC coinbase, and (surely) the bulk of the tx fees.</a:t>
            </a:r>
            <a:br>
              <a:rPr lang="en-US" baseline="0" dirty="0" smtClean="0"/>
            </a:br>
            <a:r>
              <a:rPr lang="en-US" baseline="0" dirty="0" smtClean="0"/>
              <a:t/>
            </a:r>
            <a:br>
              <a:rPr lang="en-US" baseline="0" dirty="0" smtClean="0"/>
            </a:br>
            <a:r>
              <a:rPr lang="en-US" baseline="0" dirty="0" smtClean="0"/>
              <a:t>Surely</a:t>
            </a:r>
            <a:endParaRPr lang="en-US" dirty="0"/>
          </a:p>
        </p:txBody>
      </p:sp>
    </p:spTree>
    <p:extLst>
      <p:ext uri="{BB962C8B-B14F-4D97-AF65-F5344CB8AC3E}">
        <p14:creationId xmlns:p14="http://schemas.microsoft.com/office/powerpoint/2010/main" val="6233180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r>
              <a:rPr lang="en-US" dirty="0" smtClean="0"/>
              <a:t>Damage, </a:t>
            </a:r>
            <a:r>
              <a:rPr lang="en-US" dirty="0" err="1" smtClean="0"/>
              <a:t>Mutuation</a:t>
            </a:r>
            <a:r>
              <a:rPr lang="en-US" dirty="0" smtClean="0"/>
              <a:t>, mitochondrial</a:t>
            </a:r>
            <a:r>
              <a:rPr lang="en-US" baseline="0" dirty="0" smtClean="0"/>
              <a:t> disease, cancer, </a:t>
            </a:r>
            <a:r>
              <a:rPr lang="en-US" dirty="0" smtClean="0"/>
              <a:t>riot</a:t>
            </a:r>
          </a:p>
          <a:p>
            <a:endParaRPr lang="en-US" dirty="0" smtClean="0"/>
          </a:p>
          <a:p>
            <a:r>
              <a:rPr lang="en-US" dirty="0" smtClean="0"/>
              <a:t>Virus would have been better</a:t>
            </a:r>
          </a:p>
          <a:p>
            <a:endParaRPr lang="en-US" dirty="0" smtClean="0"/>
          </a:p>
          <a:p>
            <a:r>
              <a:rPr lang="en-US" dirty="0" smtClean="0"/>
              <a:t>“Don’t loose</a:t>
            </a:r>
            <a:r>
              <a:rPr lang="en-US" baseline="0" dirty="0" smtClean="0"/>
              <a:t> the forest for the trees.”</a:t>
            </a:r>
            <a:endParaRPr lang="en-US" dirty="0" smtClean="0"/>
          </a:p>
          <a:p>
            <a:endParaRPr lang="en-US" dirty="0" smtClean="0"/>
          </a:p>
          <a:p>
            <a:r>
              <a:rPr lang="en-US" dirty="0" smtClean="0"/>
              <a:t>“Autonomy” is not,</a:t>
            </a:r>
            <a:r>
              <a:rPr lang="en-US" baseline="0" dirty="0" smtClean="0"/>
              <a:t> in principle, better.</a:t>
            </a:r>
            <a:endParaRPr lang="en-US" dirty="0" smtClean="0"/>
          </a:p>
          <a:p>
            <a:endParaRPr lang="en-US" dirty="0" smtClean="0"/>
          </a:p>
          <a:p>
            <a:r>
              <a:rPr lang="en-US" dirty="0" smtClean="0"/>
              <a:t>Hardcore</a:t>
            </a:r>
            <a:r>
              <a:rPr lang="en-US" baseline="0" dirty="0" smtClean="0"/>
              <a:t> anarchists dying of brain cancer, is perhaps the most ironic thing possible.</a:t>
            </a:r>
          </a:p>
          <a:p>
            <a:endParaRPr lang="en-US" baseline="0" dirty="0" smtClean="0"/>
          </a:p>
          <a:p>
            <a:endParaRPr lang="en-US" baseline="0" dirty="0" smtClean="0"/>
          </a:p>
          <a:p>
            <a:r>
              <a:rPr lang="en-US" dirty="0" smtClean="0"/>
              <a:t>It would be silly to deny that a dictatorship can boast sound economic results. Any political system</a:t>
            </a:r>
            <a:r>
              <a:rPr lang="en-US" baseline="0" dirty="0" smtClean="0"/>
              <a:t>  --  </a:t>
            </a:r>
            <a:r>
              <a:rPr lang="en-US" dirty="0" smtClean="0"/>
              <a:t>entrepreneurship, investment and trade, and makes a credible commitment to safeguard property rights to a certain extent will trigger a virtuous economic cycle.</a:t>
            </a:r>
          </a:p>
          <a:p>
            <a:endParaRPr lang="en-US" dirty="0" smtClean="0"/>
          </a:p>
          <a:p>
            <a:r>
              <a:rPr lang="en-US" dirty="0" smtClean="0"/>
              <a:t>Spain’s --  Francisco Franco</a:t>
            </a:r>
          </a:p>
          <a:p>
            <a:r>
              <a:rPr lang="en-US" dirty="0" smtClean="0"/>
              <a:t>Singapore’s -- Lee </a:t>
            </a:r>
            <a:r>
              <a:rPr lang="en-US" dirty="0" err="1" smtClean="0"/>
              <a:t>Kuan</a:t>
            </a:r>
            <a:r>
              <a:rPr lang="en-US" dirty="0" smtClean="0"/>
              <a:t> Yew</a:t>
            </a:r>
          </a:p>
          <a:p>
            <a:r>
              <a:rPr lang="en-US" dirty="0" smtClean="0"/>
              <a:t>1960s</a:t>
            </a:r>
          </a:p>
          <a:p>
            <a:endParaRPr lang="en-US" dirty="0" smtClean="0"/>
          </a:p>
          <a:p>
            <a:r>
              <a:rPr lang="en-US" dirty="0" smtClean="0"/>
              <a:t>China’s Deng Xiaoping </a:t>
            </a:r>
          </a:p>
          <a:p>
            <a:r>
              <a:rPr lang="en-US" dirty="0" smtClean="0"/>
              <a:t>end of the 1970s</a:t>
            </a:r>
          </a:p>
          <a:p>
            <a:endParaRPr lang="en-US" dirty="0" smtClean="0"/>
          </a:p>
          <a:p>
            <a:r>
              <a:rPr lang="en-US" dirty="0" smtClean="0"/>
              <a:t>Chile’s Augusto Pinochet in the 1980s</a:t>
            </a:r>
            <a:r>
              <a:rPr lang="en-US" baseline="0" dirty="0" smtClean="0"/>
              <a:t>  -- </a:t>
            </a:r>
            <a:r>
              <a:rPr lang="en-US" dirty="0" smtClean="0"/>
              <a:t>http://www.independent.org/newsroom/article.asp?id=1984</a:t>
            </a:r>
          </a:p>
          <a:p>
            <a:endParaRPr lang="en-US" dirty="0" smtClean="0"/>
          </a:p>
          <a:p>
            <a:r>
              <a:rPr lang="en-US" dirty="0" smtClean="0"/>
              <a:t>80% of economic activity takes place in “command” firms, with workers</a:t>
            </a:r>
            <a:r>
              <a:rPr lang="en-US" baseline="0" dirty="0" smtClean="0"/>
              <a:t> under contracts.</a:t>
            </a:r>
          </a:p>
          <a:p>
            <a:endParaRPr lang="en-US" baseline="0" dirty="0" smtClean="0"/>
          </a:p>
          <a:p>
            <a:r>
              <a:rPr lang="en-US" baseline="0" dirty="0" smtClean="0"/>
              <a:t>High Coordination, Low Autonomy, It just makes teamwork easier.</a:t>
            </a:r>
            <a:endParaRPr lang="en-US" dirty="0" smtClean="0"/>
          </a:p>
          <a:p>
            <a:endParaRPr lang="en-US" dirty="0"/>
          </a:p>
        </p:txBody>
      </p:sp>
    </p:spTree>
    <p:extLst>
      <p:ext uri="{BB962C8B-B14F-4D97-AF65-F5344CB8AC3E}">
        <p14:creationId xmlns:p14="http://schemas.microsoft.com/office/powerpoint/2010/main" val="21758974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endParaRPr lang="en-US"/>
          </a:p>
        </p:txBody>
      </p:sp>
    </p:spTree>
    <p:extLst>
      <p:ext uri="{BB962C8B-B14F-4D97-AF65-F5344CB8AC3E}">
        <p14:creationId xmlns:p14="http://schemas.microsoft.com/office/powerpoint/2010/main" val="17137327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r>
              <a:rPr lang="en-US" baseline="0" dirty="0" smtClean="0"/>
              <a:t>Best for the species is to make many copies and subject them to different life-threatening stressors, and then have the survivors breed with each other, raise children, and then die quickly.</a:t>
            </a:r>
          </a:p>
        </p:txBody>
      </p:sp>
    </p:spTree>
    <p:extLst>
      <p:ext uri="{BB962C8B-B14F-4D97-AF65-F5344CB8AC3E}">
        <p14:creationId xmlns:p14="http://schemas.microsoft.com/office/powerpoint/2010/main" val="215092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endParaRPr lang="en-US"/>
          </a:p>
        </p:txBody>
      </p:sp>
    </p:spTree>
    <p:extLst>
      <p:ext uri="{BB962C8B-B14F-4D97-AF65-F5344CB8AC3E}">
        <p14:creationId xmlns:p14="http://schemas.microsoft.com/office/powerpoint/2010/main" val="14252854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endParaRPr lang="en-US"/>
          </a:p>
        </p:txBody>
      </p:sp>
    </p:spTree>
    <p:extLst>
      <p:ext uri="{BB962C8B-B14F-4D97-AF65-F5344CB8AC3E}">
        <p14:creationId xmlns:p14="http://schemas.microsoft.com/office/powerpoint/2010/main" val="41808058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pPr defTabSz="966545"/>
            <a:r>
              <a:rPr lang="en-US" dirty="0" smtClean="0"/>
              <a:t>Code “whatever you want” on a local machine, the make “the Alarm</a:t>
            </a:r>
            <a:r>
              <a:rPr lang="en-US" baseline="0" dirty="0" smtClean="0"/>
              <a:t> Clock sidechain” or “the Poker sidechain” or “the Confidential Transactions sidechain”</a:t>
            </a:r>
          </a:p>
          <a:p>
            <a:endParaRPr lang="en-US" dirty="0" smtClean="0"/>
          </a:p>
          <a:p>
            <a:pPr defTabSz="952073">
              <a:defRPr/>
            </a:pPr>
            <a:r>
              <a:rPr lang="en-US" dirty="0" smtClean="0"/>
              <a:t>I’ve written </a:t>
            </a:r>
            <a:r>
              <a:rPr lang="en-US" dirty="0" err="1" smtClean="0"/>
              <a:t>Drivechain</a:t>
            </a:r>
            <a:r>
              <a:rPr lang="en-US" dirty="0" smtClean="0"/>
              <a:t> so that each new contract always requires initial and ongoing miner-consent.</a:t>
            </a:r>
          </a:p>
          <a:p>
            <a:pPr defTabSz="952073">
              <a:defRPr/>
            </a:pPr>
            <a:endParaRPr lang="en-US" dirty="0" smtClean="0"/>
          </a:p>
          <a:p>
            <a:r>
              <a:rPr lang="en-US" baseline="0" dirty="0" smtClean="0"/>
              <a:t>In the first place, I don’t intend to say that. Primarily, this presentation is about being aware of the interconnectedness of smart contracts, so that we can make an informed decision.</a:t>
            </a:r>
          </a:p>
          <a:p>
            <a:r>
              <a:rPr lang="en-US" baseline="0" dirty="0" smtClean="0"/>
              <a:t/>
            </a:r>
            <a:br>
              <a:rPr lang="en-US" baseline="0" dirty="0" smtClean="0"/>
            </a:br>
            <a:r>
              <a:rPr lang="en-US" baseline="0" dirty="0" smtClean="0"/>
              <a:t>Turing Completeness does not allow us to make such a decision.</a:t>
            </a:r>
            <a:endParaRPr lang="en-US" dirty="0" smtClean="0"/>
          </a:p>
          <a:p>
            <a:endParaRPr lang="en-US" dirty="0" smtClean="0"/>
          </a:p>
        </p:txBody>
      </p:sp>
    </p:spTree>
    <p:extLst>
      <p:ext uri="{BB962C8B-B14F-4D97-AF65-F5344CB8AC3E}">
        <p14:creationId xmlns:p14="http://schemas.microsoft.com/office/powerpoint/2010/main" val="40815761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r>
              <a:rPr lang="en-US" dirty="0" smtClean="0"/>
              <a:t>Might affect</a:t>
            </a:r>
            <a:r>
              <a:rPr lang="en-US" baseline="0" dirty="0" smtClean="0"/>
              <a:t> the value of the coins – the purchasing power exchange rate, or the total quantity of all tx fees.</a:t>
            </a:r>
            <a:endParaRPr lang="en-US" dirty="0"/>
          </a:p>
        </p:txBody>
      </p:sp>
    </p:spTree>
    <p:extLst>
      <p:ext uri="{BB962C8B-B14F-4D97-AF65-F5344CB8AC3E}">
        <p14:creationId xmlns:p14="http://schemas.microsoft.com/office/powerpoint/2010/main" val="3255102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r>
              <a:rPr lang="en-US" dirty="0" smtClean="0"/>
              <a:t>focus should be </a:t>
            </a:r>
            <a:r>
              <a:rPr lang="en-US" i="1" dirty="0" smtClean="0"/>
              <a:t>making it </a:t>
            </a:r>
            <a:r>
              <a:rPr lang="en-US" i="1" u="sng" dirty="0" smtClean="0"/>
              <a:t>easy</a:t>
            </a:r>
            <a:r>
              <a:rPr lang="en-US" dirty="0" smtClean="0"/>
              <a:t> for miners to </a:t>
            </a:r>
            <a:r>
              <a:rPr lang="en-US" i="1" dirty="0" smtClean="0"/>
              <a:t>prevent </a:t>
            </a:r>
            <a:r>
              <a:rPr lang="en-US" dirty="0" smtClean="0"/>
              <a:t>(</a:t>
            </a:r>
            <a:r>
              <a:rPr lang="en-US" dirty="0" err="1" smtClean="0"/>
              <a:t>ie</a:t>
            </a:r>
            <a:r>
              <a:rPr lang="en-US" dirty="0" smtClean="0"/>
              <a:t>, veto, or steal from) misbehaving sidechains</a:t>
            </a:r>
          </a:p>
          <a:p>
            <a:r>
              <a:rPr lang="en-US" dirty="0" smtClean="0"/>
              <a:t/>
            </a:r>
            <a:br>
              <a:rPr lang="en-US" dirty="0" smtClean="0"/>
            </a:br>
            <a:r>
              <a:rPr lang="en-US" dirty="0" smtClean="0"/>
              <a:t>Other</a:t>
            </a:r>
            <a:r>
              <a:rPr lang="en-US" baseline="0" dirty="0" smtClean="0"/>
              <a:t>wise, we are “trusting” that programmers won’t write mean smart contracts (which is ridiculous).</a:t>
            </a:r>
          </a:p>
          <a:p>
            <a:endParaRPr lang="en-US" baseline="0" dirty="0" smtClean="0"/>
          </a:p>
          <a:p>
            <a:r>
              <a:rPr lang="en-US" baseline="0" dirty="0" smtClean="0"/>
              <a:t>Miners filter double-spent/</a:t>
            </a:r>
            <a:r>
              <a:rPr lang="en-US" baseline="0" dirty="0" err="1" smtClean="0"/>
              <a:t>counterfiet</a:t>
            </a:r>
            <a:r>
              <a:rPr lang="en-US" baseline="0" smtClean="0"/>
              <a:t>/over-large </a:t>
            </a:r>
            <a:r>
              <a:rPr lang="en-US" baseline="0" dirty="0" smtClean="0"/>
              <a:t>Bitcoin transactions, this is hardly any different.</a:t>
            </a:r>
            <a:endParaRPr lang="en-US" dirty="0" smtClean="0"/>
          </a:p>
        </p:txBody>
      </p:sp>
    </p:spTree>
    <p:extLst>
      <p:ext uri="{BB962C8B-B14F-4D97-AF65-F5344CB8AC3E}">
        <p14:creationId xmlns:p14="http://schemas.microsoft.com/office/powerpoint/2010/main" val="29240231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endParaRPr lang="en-US"/>
          </a:p>
        </p:txBody>
      </p:sp>
    </p:spTree>
    <p:extLst>
      <p:ext uri="{BB962C8B-B14F-4D97-AF65-F5344CB8AC3E}">
        <p14:creationId xmlns:p14="http://schemas.microsoft.com/office/powerpoint/2010/main" val="3391422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r>
              <a:rPr lang="en-US" dirty="0" smtClean="0"/>
              <a:t>https://upload.wikimedia.org/wikipedia/commons/thumb/0/0b/Zebra_mussel_GLERL_3.jpg/399px-Zebra_mussel_GLERL_3.jpg</a:t>
            </a:r>
          </a:p>
          <a:p>
            <a:endParaRPr lang="en-US" dirty="0" smtClean="0"/>
          </a:p>
          <a:p>
            <a:r>
              <a:rPr lang="en-US" dirty="0" smtClean="0"/>
              <a:t>These are Zebra Mussels,</a:t>
            </a:r>
            <a:r>
              <a:rPr lang="en-US" baseline="0" dirty="0" smtClean="0"/>
              <a:t> an invasive species. They used to live in this little Russian lake, but now they’ve “invaded” the Great Lakes of the US, and they’ve since spread just about everywhere.</a:t>
            </a:r>
            <a:br>
              <a:rPr lang="en-US" baseline="0" dirty="0" smtClean="0"/>
            </a:br>
            <a:r>
              <a:rPr lang="en-US" baseline="0" dirty="0" smtClean="0"/>
              <a:t/>
            </a:r>
            <a:br>
              <a:rPr lang="en-US" baseline="0" dirty="0" smtClean="0"/>
            </a:br>
            <a:r>
              <a:rPr lang="en-US" baseline="0" dirty="0" smtClean="0"/>
              <a:t>They grow so fast, that they sometimes cover the entire substrate, including everything that’s still living there. These other clams and mussels are buried alive – its horrifying.</a:t>
            </a:r>
            <a:br>
              <a:rPr lang="en-US" baseline="0" dirty="0" smtClean="0"/>
            </a:br>
            <a:r>
              <a:rPr lang="en-US" baseline="0" dirty="0" smtClean="0"/>
              <a:t/>
            </a:r>
            <a:br>
              <a:rPr lang="en-US" baseline="0" dirty="0" smtClean="0"/>
            </a:br>
            <a:r>
              <a:rPr lang="en-US" baseline="0" dirty="0" smtClean="0"/>
              <a:t>They’re tough, like cement, they’re very sharp. They can survive, out of water (and they smell pretty bad), for a long time, and they’re kind of ugly.</a:t>
            </a:r>
            <a:br>
              <a:rPr lang="en-US" baseline="0" dirty="0" smtClean="0"/>
            </a:br>
            <a:r>
              <a:rPr lang="en-US" baseline="0" dirty="0" smtClean="0"/>
              <a:t/>
            </a:r>
            <a:br>
              <a:rPr lang="en-US" baseline="0" dirty="0" smtClean="0"/>
            </a:br>
            <a:r>
              <a:rPr lang="en-US" baseline="0" dirty="0" smtClean="0"/>
              <a:t>They happen to be so effective at filtering water, that they are themselves (usually) poisonous. They are credited with killing tens of thousands of birds in the Great Lakes area since the 1990s.</a:t>
            </a:r>
          </a:p>
          <a:p>
            <a:endParaRPr lang="en-US" baseline="0" dirty="0" smtClean="0"/>
          </a:p>
          <a:p>
            <a:r>
              <a:rPr lang="en-US" baseline="0" dirty="0" smtClean="0"/>
              <a:t>Of course, there are winners – some fish (smallmouth bass and yellow perch) thrived in the cleaner water, and the fact that algae could grow in deeper waters.</a:t>
            </a:r>
          </a:p>
          <a:p>
            <a:endParaRPr lang="en-US" baseline="0" dirty="0" smtClean="0"/>
          </a:p>
          <a:p>
            <a:pPr defTabSz="952073">
              <a:defRPr/>
            </a:pPr>
            <a:r>
              <a:rPr lang="en-US" baseline="0" dirty="0" smtClean="0"/>
              <a:t>After all, how can one ecology be *objectively* better than another?</a:t>
            </a:r>
            <a:endParaRPr lang="en-US" dirty="0" smtClean="0"/>
          </a:p>
          <a:p>
            <a:endParaRPr lang="en-US" baseline="0" dirty="0" smtClean="0"/>
          </a:p>
          <a:p>
            <a:r>
              <a:rPr lang="en-US" baseline="0" dirty="0" smtClean="0"/>
              <a:t>Well, I have three comments.</a:t>
            </a:r>
          </a:p>
          <a:p>
            <a:endParaRPr lang="en-US" baseline="0" dirty="0" smtClean="0"/>
          </a:p>
          <a:p>
            <a:endParaRPr lang="en-US" dirty="0"/>
          </a:p>
        </p:txBody>
      </p:sp>
    </p:spTree>
    <p:extLst>
      <p:ext uri="{BB962C8B-B14F-4D97-AF65-F5344CB8AC3E}">
        <p14:creationId xmlns:p14="http://schemas.microsoft.com/office/powerpoint/2010/main" val="623318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r>
              <a:rPr lang="en-US" dirty="0" smtClean="0"/>
              <a:t>“...permission to enforce that execution.”</a:t>
            </a:r>
          </a:p>
          <a:p>
            <a:endParaRPr lang="en-US" dirty="0" smtClean="0"/>
          </a:p>
          <a:p>
            <a:r>
              <a:rPr lang="en-US" dirty="0" smtClean="0"/>
              <a:t>“Most</a:t>
            </a:r>
            <a:r>
              <a:rPr lang="en-US" baseline="0" dirty="0" smtClean="0"/>
              <a:t> people are very familiar with the concept of positive permission...”</a:t>
            </a:r>
          </a:p>
          <a:p>
            <a:endParaRPr lang="en-US" baseline="0" dirty="0" smtClean="0"/>
          </a:p>
          <a:p>
            <a:endParaRPr lang="en-US" baseline="0" dirty="0" smtClean="0"/>
          </a:p>
          <a:p>
            <a:r>
              <a:rPr lang="en-US" baseline="0" dirty="0" smtClean="0"/>
              <a:t>If they can be easily attacked, then they aren’t smart, because they no longer ‘enforce themselves’.</a:t>
            </a:r>
            <a:endParaRPr lang="en-US" dirty="0"/>
          </a:p>
        </p:txBody>
      </p:sp>
    </p:spTree>
    <p:extLst>
      <p:ext uri="{BB962C8B-B14F-4D97-AF65-F5344CB8AC3E}">
        <p14:creationId xmlns:p14="http://schemas.microsoft.com/office/powerpoint/2010/main" val="3023454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a:prstGeom prst="rect">
            <a:avLst/>
          </a:prstGeom>
        </p:spPr>
      </p:sp>
      <p:sp>
        <p:nvSpPr>
          <p:cNvPr id="3" name="Notes Placeholder 2"/>
          <p:cNvSpPr>
            <a:spLocks noGrp="1"/>
          </p:cNvSpPr>
          <p:nvPr>
            <p:ph type="body" idx="1"/>
          </p:nvPr>
        </p:nvSpPr>
        <p:spPr>
          <a:xfrm>
            <a:off x="975360" y="4560571"/>
            <a:ext cx="5364480" cy="4320540"/>
          </a:xfrm>
          <a:prstGeom prst="rect">
            <a:avLst/>
          </a:prstGeom>
        </p:spPr>
        <p:txBody>
          <a:bodyPr/>
          <a:lstStyle/>
          <a:p>
            <a:pPr defTabSz="966545"/>
            <a:r>
              <a:rPr lang="en-US" dirty="0" smtClean="0"/>
              <a:t>Code “whatever you want” on a local machine, the make “the Alarm</a:t>
            </a:r>
            <a:r>
              <a:rPr lang="en-US" baseline="0" dirty="0" smtClean="0"/>
              <a:t> Clock sidechain” or “the Poker sidechain” or “the Confidential Transactions sidechain”</a:t>
            </a:r>
          </a:p>
          <a:p>
            <a:endParaRPr lang="en-US" dirty="0" smtClean="0"/>
          </a:p>
          <a:p>
            <a:pPr defTabSz="952073">
              <a:defRPr/>
            </a:pPr>
            <a:r>
              <a:rPr lang="en-US" dirty="0" smtClean="0"/>
              <a:t>I’ve written </a:t>
            </a:r>
            <a:r>
              <a:rPr lang="en-US" dirty="0" err="1" smtClean="0"/>
              <a:t>Drivechain</a:t>
            </a:r>
            <a:r>
              <a:rPr lang="en-US" dirty="0" smtClean="0"/>
              <a:t> so that each new contract always requires ongoing miner-consent.</a:t>
            </a:r>
          </a:p>
          <a:p>
            <a:pPr defTabSz="952073">
              <a:defRPr/>
            </a:pPr>
            <a:endParaRPr lang="en-US" dirty="0" smtClean="0"/>
          </a:p>
          <a:p>
            <a:r>
              <a:rPr lang="en-US" baseline="0" dirty="0" smtClean="0"/>
              <a:t>In the first place, I don’t intend to say that. Primarily, this presentation is about being aware of the interconnectedness of smart contracts, so that we can make an informed decision.</a:t>
            </a:r>
          </a:p>
          <a:p>
            <a:r>
              <a:rPr lang="en-US" baseline="0" dirty="0" smtClean="0"/>
              <a:t/>
            </a:r>
            <a:br>
              <a:rPr lang="en-US" baseline="0" dirty="0" smtClean="0"/>
            </a:br>
            <a:r>
              <a:rPr lang="en-US" baseline="0" dirty="0" smtClean="0"/>
              <a:t>Turing Completeness does not allow us to make such a decision.</a:t>
            </a:r>
            <a:endParaRPr lang="en-US" dirty="0" smtClean="0"/>
          </a:p>
          <a:p>
            <a:endParaRPr lang="en-US" dirty="0" smtClean="0"/>
          </a:p>
        </p:txBody>
      </p:sp>
    </p:spTree>
    <p:extLst>
      <p:ext uri="{BB962C8B-B14F-4D97-AF65-F5344CB8AC3E}">
        <p14:creationId xmlns:p14="http://schemas.microsoft.com/office/powerpoint/2010/main" val="4081576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1" name="Shape 11"/>
          <p:cNvSpPr>
            <a:spLocks noGrp="1"/>
          </p:cNvSpPr>
          <p:nvPr>
            <p:ph type="sldNum" sz="quarter" idx="2"/>
          </p:nvPr>
        </p:nvSpPr>
        <p:spPr>
          <a:xfrm>
            <a:off x="5924550" y="4864099"/>
            <a:ext cx="2133600" cy="279401"/>
          </a:xfrm>
          <a:prstGeom prst="rect">
            <a:avLst/>
          </a:prstGeom>
        </p:spPr>
        <p:txBody>
          <a:bodyPr/>
          <a:lstStyle/>
          <a:p>
            <a:fld id="{86CB4B4D-7CA3-9044-876B-883B54F8677D}" type="slidenum">
              <a:t>‹#›</a:t>
            </a:fld>
            <a:endParaRPr/>
          </a:p>
        </p:txBody>
      </p:sp>
    </p:spTree>
  </p:cSld>
  <p:clrMapOvr>
    <a:masterClrMapping/>
  </p:clrMapOvr>
  <p:transition spd="med"/>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457200" y="0"/>
            <a:ext cx="8229600" cy="1063229"/>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p>
            <a:r>
              <a:t>Title Text</a:t>
            </a:r>
          </a:p>
        </p:txBody>
      </p:sp>
      <p:sp>
        <p:nvSpPr>
          <p:cNvPr id="3" name="Shape 3"/>
          <p:cNvSpPr>
            <a:spLocks noGrp="1"/>
          </p:cNvSpPr>
          <p:nvPr>
            <p:ph type="body" idx="1"/>
          </p:nvPr>
        </p:nvSpPr>
        <p:spPr>
          <a:xfrm>
            <a:off x="457200" y="1200150"/>
            <a:ext cx="8229600" cy="3943350"/>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5657850" y="4864099"/>
            <a:ext cx="2133600" cy="279401"/>
          </a:xfrm>
          <a:prstGeom prst="rect">
            <a:avLst/>
          </a:prstGeom>
          <a:ln w="12700">
            <a:miter lim="400000"/>
          </a:ln>
        </p:spPr>
        <p:txBody>
          <a:bodyPr wrap="none" lIns="45719" rIns="45719" anchor="ctr">
            <a:spAutoFit/>
          </a:bodyPr>
          <a:lstStyle>
            <a:lvl1pPr algn="r">
              <a:defRPr sz="12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Lst>
  <p:transition spd="med"/>
  <p:timing>
    <p:tnLst>
      <p:par>
        <p:cTn id="1" dur="indefinite" restart="never" nodeType="tmRoot"/>
      </p:par>
    </p:tnLst>
  </p:timing>
  <p:hf hdr="0" ftr="0" dt="0"/>
  <p:txStyles>
    <p:titleStyle>
      <a:lvl1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9pPr>
    </p:titleStyle>
    <p:bodyStyle>
      <a:lvl1pPr marL="342900" marR="0" indent="-34290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1pPr>
      <a:lvl2pPr marL="719455" marR="0" indent="-370205"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2pPr>
      <a:lvl3pPr marL="1112661" marR="0" indent="-426861"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3pPr>
      <a:lvl4pPr marL="1446388" marR="0" indent="-411338"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4pPr>
      <a:lvl5pPr marL="1798461" marR="0" indent="-426861"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5pPr>
      <a:lvl6pPr marL="2132365"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6pPr>
      <a:lvl7pPr marL="2475265"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7pPr>
      <a:lvl8pPr marL="2819752"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8pPr>
      <a:lvl9pPr marL="3164240"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90.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9.png"/><Relationship Id="rId4" Type="http://schemas.openxmlformats.org/officeDocument/2006/relationships/image" Target="../media/image3.png"/><Relationship Id="rId9"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31.png"/><Relationship Id="rId11" Type="http://schemas.openxmlformats.org/officeDocument/2006/relationships/image" Target="../media/image3.png"/><Relationship Id="rId5" Type="http://schemas.openxmlformats.org/officeDocument/2006/relationships/image" Target="../media/image30.png"/><Relationship Id="rId10" Type="http://schemas.openxmlformats.org/officeDocument/2006/relationships/image" Target="../media/image2.png"/><Relationship Id="rId4" Type="http://schemas.openxmlformats.org/officeDocument/2006/relationships/image" Target="../media/image29.png"/><Relationship Id="rId9" Type="http://schemas.microsoft.com/office/2007/relationships/hdphoto" Target="../media/hdphoto3.wdp"/></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35.jpe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6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9.gif"/><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414" y="309987"/>
            <a:ext cx="7716206" cy="504521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11967" y="2064"/>
            <a:ext cx="9414587" cy="5141436"/>
          </a:xfrm>
          <a:prstGeom prst="rect">
            <a:avLst/>
          </a:prstGeom>
          <a:solidFill>
            <a:schemeClr val="bg1">
              <a:alpha val="74000"/>
            </a:schemeClr>
          </a:solidFill>
          <a:ln w="25400" cap="flat">
            <a:no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pic>
        <p:nvPicPr>
          <p:cNvPr id="20" name="image3.png" descr="bloq-logo.png"/>
          <p:cNvPicPr>
            <a:picLocks noChangeAspect="1"/>
          </p:cNvPicPr>
          <p:nvPr/>
        </p:nvPicPr>
        <p:blipFill>
          <a:blip r:embed="rId4">
            <a:extLst/>
          </a:blip>
          <a:stretch>
            <a:fillRect/>
          </a:stretch>
        </p:blipFill>
        <p:spPr>
          <a:xfrm>
            <a:off x="3374709" y="504466"/>
            <a:ext cx="2154679" cy="1039317"/>
          </a:xfrm>
          <a:prstGeom prst="rect">
            <a:avLst/>
          </a:prstGeom>
          <a:ln w="12700">
            <a:miter lim="400000"/>
          </a:ln>
        </p:spPr>
      </p:pic>
      <p:sp>
        <p:nvSpPr>
          <p:cNvPr id="21" name="Shape 21"/>
          <p:cNvSpPr/>
          <p:nvPr/>
        </p:nvSpPr>
        <p:spPr>
          <a:xfrm>
            <a:off x="-9526" y="3087584"/>
            <a:ext cx="9196620" cy="1600161"/>
          </a:xfrm>
          <a:prstGeom prst="rect">
            <a:avLst/>
          </a:prstGeom>
          <a:solidFill>
            <a:srgbClr val="0747CB"/>
          </a:solidFill>
          <a:ln w="12700">
            <a:miter lim="400000"/>
          </a:ln>
        </p:spPr>
        <p:txBody>
          <a:bodyPr lIns="45719" rIns="45719" anchor="ctr"/>
          <a:lstStyle/>
          <a:p>
            <a:pPr algn="ctr">
              <a:defRPr>
                <a:solidFill>
                  <a:srgbClr val="FFFFFF"/>
                </a:solidFill>
              </a:defRPr>
            </a:pPr>
            <a:endParaRPr/>
          </a:p>
        </p:txBody>
      </p:sp>
      <p:sp>
        <p:nvSpPr>
          <p:cNvPr id="22" name="Shape 22"/>
          <p:cNvSpPr/>
          <p:nvPr/>
        </p:nvSpPr>
        <p:spPr>
          <a:xfrm>
            <a:off x="380010" y="3117376"/>
            <a:ext cx="8265226" cy="1569660"/>
          </a:xfrm>
          <a:prstGeom prst="rect">
            <a:avLst/>
          </a:prstGeom>
          <a:ln w="12700">
            <a:miter lim="400000"/>
          </a:ln>
          <a:effectLst>
            <a:outerShdw blurRad="50800" dist="38100" dir="5400000" rotWithShape="0">
              <a:srgbClr val="000000">
                <a:alpha val="40000"/>
              </a:srgbClr>
            </a:outerShdw>
          </a:effectLst>
          <a:extLst>
            <a:ext uri="{C572A759-6A51-4108-AA02-DFA0A04FC94B}">
              <ma14:wrappingTextBoxFlag xmlns="" xmlns:ma14="http://schemas.microsoft.com/office/mac/drawingml/2011/main" val="1"/>
            </a:ext>
          </a:extLst>
        </p:spPr>
        <p:txBody>
          <a:bodyPr wrap="square" lIns="45719" rIns="45719">
            <a:spAutoFit/>
          </a:bodyPr>
          <a:lstStyle/>
          <a:p>
            <a:pPr algn="ctr">
              <a:defRPr sz="2400" b="1">
                <a:solidFill>
                  <a:srgbClr val="FFFFFF"/>
                </a:solidFill>
              </a:defRPr>
            </a:pPr>
            <a:r>
              <a:rPr lang="en-US" dirty="0" smtClean="0"/>
              <a:t>Sidechain Governance –  </a:t>
            </a:r>
          </a:p>
          <a:p>
            <a:pPr algn="ctr">
              <a:defRPr sz="2400" b="1">
                <a:solidFill>
                  <a:srgbClr val="FFFFFF"/>
                </a:solidFill>
              </a:defRPr>
            </a:pPr>
            <a:r>
              <a:rPr lang="en-US" dirty="0" smtClean="0"/>
              <a:t>Why Involve the Miners?</a:t>
            </a:r>
            <a:br>
              <a:rPr lang="en-US" dirty="0" smtClean="0"/>
            </a:br>
            <a:r>
              <a:rPr lang="en-US" dirty="0" smtClean="0">
                <a:latin typeface="+mn-lt"/>
              </a:rPr>
              <a:t>Paul </a:t>
            </a:r>
            <a:r>
              <a:rPr lang="en-US" dirty="0" err="1" smtClean="0">
                <a:latin typeface="+mn-lt"/>
              </a:rPr>
              <a:t>Sztorc</a:t>
            </a:r>
            <a:r>
              <a:rPr dirty="0">
                <a:latin typeface="+mn-lt"/>
              </a:rPr>
              <a:t/>
            </a:r>
            <a:br>
              <a:rPr dirty="0">
                <a:latin typeface="+mn-lt"/>
              </a:rPr>
            </a:br>
            <a:r>
              <a:rPr lang="en-US" dirty="0" smtClean="0">
                <a:latin typeface="+mn-lt"/>
              </a:rPr>
              <a:t>May </a:t>
            </a:r>
            <a:r>
              <a:rPr dirty="0" smtClean="0">
                <a:latin typeface="+mn-lt"/>
              </a:rPr>
              <a:t>201</a:t>
            </a:r>
            <a:r>
              <a:rPr lang="en-US" dirty="0" smtClean="0">
                <a:latin typeface="+mn-lt"/>
              </a:rPr>
              <a:t>6</a:t>
            </a:r>
            <a:endParaRPr dirty="0">
              <a:latin typeface="+mn-lt"/>
            </a:endParaRPr>
          </a:p>
        </p:txBody>
      </p:sp>
      <p:pic>
        <p:nvPicPr>
          <p:cNvPr id="23" name="image4.png"/>
          <p:cNvPicPr>
            <a:picLocks noChangeAspect="1"/>
          </p:cNvPicPr>
          <p:nvPr/>
        </p:nvPicPr>
        <p:blipFill>
          <a:blip r:embed="rId5">
            <a:extLst/>
          </a:blip>
          <a:stretch>
            <a:fillRect/>
          </a:stretch>
        </p:blipFill>
        <p:spPr>
          <a:xfrm>
            <a:off x="8455280" y="4991134"/>
            <a:ext cx="553161" cy="74840"/>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image3.png" descr="bloq-logo.png"/>
          <p:cNvPicPr>
            <a:picLocks noChangeAspect="1"/>
          </p:cNvPicPr>
          <p:nvPr/>
        </p:nvPicPr>
        <p:blipFill>
          <a:blip r:embed="rId3">
            <a:extLst/>
          </a:blip>
          <a:stretch>
            <a:fillRect/>
          </a:stretch>
        </p:blipFill>
        <p:spPr>
          <a:xfrm>
            <a:off x="8290511" y="132790"/>
            <a:ext cx="684932" cy="330381"/>
          </a:xfrm>
          <a:prstGeom prst="rect">
            <a:avLst/>
          </a:prstGeom>
          <a:ln w="12700">
            <a:miter lim="400000"/>
          </a:ln>
        </p:spPr>
      </p:pic>
      <p:pic>
        <p:nvPicPr>
          <p:cNvPr id="40" name="image4.png"/>
          <p:cNvPicPr>
            <a:picLocks noChangeAspect="1"/>
          </p:cNvPicPr>
          <p:nvPr/>
        </p:nvPicPr>
        <p:blipFill>
          <a:blip r:embed="rId4">
            <a:extLst/>
          </a:blip>
          <a:stretch>
            <a:fillRect/>
          </a:stretch>
        </p:blipFill>
        <p:spPr>
          <a:xfrm>
            <a:off x="8507899" y="5016987"/>
            <a:ext cx="467545" cy="63257"/>
          </a:xfrm>
          <a:prstGeom prst="rect">
            <a:avLst/>
          </a:prstGeom>
          <a:ln w="12700">
            <a:miter lim="400000"/>
          </a:ln>
        </p:spPr>
      </p:pic>
      <p:sp>
        <p:nvSpPr>
          <p:cNvPr id="2" name="Title 1"/>
          <p:cNvSpPr>
            <a:spLocks noGrp="1"/>
          </p:cNvSpPr>
          <p:nvPr>
            <p:ph type="title" idx="4294967295"/>
          </p:nvPr>
        </p:nvSpPr>
        <p:spPr>
          <a:xfrm>
            <a:off x="278299" y="-233635"/>
            <a:ext cx="8229600" cy="1063229"/>
          </a:xfrm>
        </p:spPr>
        <p:txBody>
          <a:bodyPr/>
          <a:lstStyle/>
          <a:p>
            <a:r>
              <a:rPr lang="en-US" dirty="0" smtClean="0"/>
              <a:t>Why am I worried?</a:t>
            </a:r>
            <a:endParaRPr lang="en-US" dirty="0"/>
          </a:p>
        </p:txBody>
      </p:sp>
      <p:sp>
        <p:nvSpPr>
          <p:cNvPr id="3" name="Text Placeholder 2"/>
          <p:cNvSpPr>
            <a:spLocks noGrp="1"/>
          </p:cNvSpPr>
          <p:nvPr>
            <p:ph type="body" idx="4294967295"/>
          </p:nvPr>
        </p:nvSpPr>
        <p:spPr>
          <a:xfrm>
            <a:off x="276376" y="981298"/>
            <a:ext cx="8660968" cy="3997589"/>
          </a:xfrm>
        </p:spPr>
        <p:txBody>
          <a:bodyPr>
            <a:noAutofit/>
          </a:bodyPr>
          <a:lstStyle/>
          <a:p>
            <a:pPr marL="457200" indent="-457200">
              <a:buFont typeface="+mj-lt"/>
              <a:buAutoNum type="arabicPeriod"/>
            </a:pPr>
            <a:r>
              <a:rPr lang="en-US" sz="1800" dirty="0" smtClean="0"/>
              <a:t>Two </a:t>
            </a:r>
            <a:r>
              <a:rPr lang="en-US" sz="1800" dirty="0"/>
              <a:t>Examples of </a:t>
            </a:r>
            <a:r>
              <a:rPr lang="en-US" sz="1800" dirty="0" smtClean="0"/>
              <a:t>“Cannibalism” (SCs </a:t>
            </a:r>
            <a:r>
              <a:rPr lang="en-US" sz="1800" i="1" dirty="0" smtClean="0"/>
              <a:t>Harming</a:t>
            </a:r>
            <a:r>
              <a:rPr lang="en-US" sz="1800" dirty="0" smtClean="0"/>
              <a:t> </a:t>
            </a:r>
            <a:r>
              <a:rPr lang="en-US" sz="1800" i="1" dirty="0" smtClean="0"/>
              <a:t>and Obviating </a:t>
            </a:r>
            <a:r>
              <a:rPr lang="en-US" sz="1800" dirty="0" smtClean="0"/>
              <a:t>each other)</a:t>
            </a:r>
            <a:endParaRPr lang="en-US" sz="1800" dirty="0"/>
          </a:p>
          <a:p>
            <a:pPr marL="833755" lvl="1" indent="-457200">
              <a:buFont typeface="+mj-lt"/>
              <a:buAutoNum type="arabicPeriod"/>
            </a:pPr>
            <a:r>
              <a:rPr lang="en-US" sz="1800" dirty="0" smtClean="0">
                <a:solidFill>
                  <a:srgbClr val="000000"/>
                </a:solidFill>
              </a:rPr>
              <a:t>PI </a:t>
            </a:r>
            <a:r>
              <a:rPr lang="en-US" sz="1800" dirty="0">
                <a:solidFill>
                  <a:srgbClr val="000000"/>
                </a:solidFill>
              </a:rPr>
              <a:t>Disables the (much </a:t>
            </a:r>
            <a:r>
              <a:rPr lang="en-US" sz="1800" dirty="0" err="1">
                <a:solidFill>
                  <a:srgbClr val="000000"/>
                </a:solidFill>
              </a:rPr>
              <a:t>much</a:t>
            </a:r>
            <a:r>
              <a:rPr lang="en-US" sz="1800" dirty="0">
                <a:solidFill>
                  <a:srgbClr val="000000"/>
                </a:solidFill>
              </a:rPr>
              <a:t> cooler) “Oracle” Contracts.</a:t>
            </a:r>
          </a:p>
          <a:p>
            <a:pPr marL="833755" lvl="1" indent="-457200">
              <a:buFont typeface="+mj-lt"/>
              <a:buAutoNum type="arabicPeriod"/>
            </a:pPr>
            <a:r>
              <a:rPr lang="en-US" sz="1800" dirty="0" smtClean="0"/>
              <a:t>Use PI (TC) </a:t>
            </a:r>
            <a:r>
              <a:rPr lang="en-US" sz="1800" dirty="0"/>
              <a:t>to </a:t>
            </a:r>
            <a:r>
              <a:rPr lang="en-US" sz="1800" i="1" dirty="0"/>
              <a:t>steal</a:t>
            </a:r>
            <a:r>
              <a:rPr lang="en-US" sz="1800" dirty="0"/>
              <a:t> Bitcoin, while disabling TC</a:t>
            </a:r>
            <a:r>
              <a:rPr lang="en-US" sz="1800" dirty="0" smtClean="0"/>
              <a:t>!</a:t>
            </a:r>
          </a:p>
          <a:p>
            <a:pPr marL="457200" indent="-457200">
              <a:buFont typeface="+mj-lt"/>
              <a:buAutoNum type="arabicPeriod"/>
            </a:pPr>
            <a:r>
              <a:rPr lang="en-US" sz="1800" dirty="0" smtClean="0"/>
              <a:t>Theory -- Why Blockchain “Permissionless Implementation” isn’t good, anyway.</a:t>
            </a:r>
          </a:p>
          <a:p>
            <a:pPr marL="833755" lvl="1" indent="-457200">
              <a:buFont typeface="+mj-lt"/>
              <a:buAutoNum type="arabicPeriod"/>
            </a:pPr>
            <a:r>
              <a:rPr lang="en-US" sz="1800" dirty="0" smtClean="0"/>
              <a:t>Costs and Benefits of General SC.</a:t>
            </a:r>
          </a:p>
          <a:p>
            <a:pPr marL="833755" lvl="1" indent="-457200">
              <a:buFont typeface="+mj-lt"/>
              <a:buAutoNum type="arabicPeriod"/>
            </a:pPr>
            <a:r>
              <a:rPr lang="en-US" sz="1800" dirty="0" smtClean="0"/>
              <a:t>Ethereum Misunderstands the Trust Problem (Solved by Brands / Blockchains) – TC without Ethereum.</a:t>
            </a:r>
          </a:p>
          <a:p>
            <a:pPr marL="457200" indent="-457200">
              <a:buFont typeface="+mj-lt"/>
              <a:buAutoNum type="arabicPeriod"/>
            </a:pPr>
            <a:r>
              <a:rPr lang="en-US" sz="1800" dirty="0" smtClean="0"/>
              <a:t>Bitcoin = Game-Theory, not CS (and why that matters for permissionless-ness).</a:t>
            </a:r>
          </a:p>
        </p:txBody>
      </p:sp>
    </p:spTree>
    <p:extLst>
      <p:ext uri="{BB962C8B-B14F-4D97-AF65-F5344CB8AC3E}">
        <p14:creationId xmlns:p14="http://schemas.microsoft.com/office/powerpoint/2010/main" val="4175401468"/>
      </p:ext>
    </p:extLst>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image3.png" descr="bloq-logo.png"/>
          <p:cNvPicPr>
            <a:picLocks noChangeAspect="1"/>
          </p:cNvPicPr>
          <p:nvPr/>
        </p:nvPicPr>
        <p:blipFill>
          <a:blip r:embed="rId3">
            <a:extLst/>
          </a:blip>
          <a:stretch>
            <a:fillRect/>
          </a:stretch>
        </p:blipFill>
        <p:spPr>
          <a:xfrm>
            <a:off x="8290511" y="132790"/>
            <a:ext cx="684932" cy="330381"/>
          </a:xfrm>
          <a:prstGeom prst="rect">
            <a:avLst/>
          </a:prstGeom>
          <a:ln w="12700">
            <a:miter lim="400000"/>
          </a:ln>
        </p:spPr>
      </p:pic>
      <p:pic>
        <p:nvPicPr>
          <p:cNvPr id="40" name="image4.png"/>
          <p:cNvPicPr>
            <a:picLocks noChangeAspect="1"/>
          </p:cNvPicPr>
          <p:nvPr/>
        </p:nvPicPr>
        <p:blipFill>
          <a:blip r:embed="rId4">
            <a:extLst/>
          </a:blip>
          <a:stretch>
            <a:fillRect/>
          </a:stretch>
        </p:blipFill>
        <p:spPr>
          <a:xfrm>
            <a:off x="8507899" y="5016987"/>
            <a:ext cx="467545" cy="63257"/>
          </a:xfrm>
          <a:prstGeom prst="rect">
            <a:avLst/>
          </a:prstGeom>
          <a:ln w="12700">
            <a:miter lim="400000"/>
          </a:ln>
        </p:spPr>
      </p:pic>
      <p:sp>
        <p:nvSpPr>
          <p:cNvPr id="2" name="Title 1"/>
          <p:cNvSpPr>
            <a:spLocks noGrp="1"/>
          </p:cNvSpPr>
          <p:nvPr>
            <p:ph type="title" idx="4294967295"/>
          </p:nvPr>
        </p:nvSpPr>
        <p:spPr>
          <a:xfrm>
            <a:off x="-201360" y="-203121"/>
            <a:ext cx="8229600" cy="1063229"/>
          </a:xfrm>
        </p:spPr>
        <p:txBody>
          <a:bodyPr>
            <a:normAutofit/>
          </a:bodyPr>
          <a:lstStyle/>
          <a:p>
            <a:pPr marL="833755" lvl="1" indent="-457200"/>
            <a:r>
              <a:rPr lang="en-US" dirty="0" smtClean="0"/>
              <a:t>P. </a:t>
            </a:r>
            <a:r>
              <a:rPr lang="en-US" dirty="0" err="1" smtClean="0"/>
              <a:t>Impl</a:t>
            </a:r>
            <a:r>
              <a:rPr lang="en-US" dirty="0" smtClean="0"/>
              <a:t>. Harm - Assumptions</a:t>
            </a:r>
            <a:endParaRPr lang="en-US" dirty="0"/>
          </a:p>
        </p:txBody>
      </p:sp>
      <p:sp>
        <p:nvSpPr>
          <p:cNvPr id="3" name="Text Placeholder 2"/>
          <p:cNvSpPr>
            <a:spLocks noGrp="1"/>
          </p:cNvSpPr>
          <p:nvPr>
            <p:ph type="body" idx="4294967295"/>
          </p:nvPr>
        </p:nvSpPr>
        <p:spPr>
          <a:xfrm>
            <a:off x="249946" y="902443"/>
            <a:ext cx="8624698" cy="4072016"/>
          </a:xfrm>
        </p:spPr>
        <p:txBody>
          <a:bodyPr>
            <a:normAutofit/>
          </a:bodyPr>
          <a:lstStyle/>
          <a:p>
            <a:pPr marL="457200" indent="-457200">
              <a:buFont typeface="+mj-lt"/>
              <a:buAutoNum type="arabicPeriod"/>
            </a:pPr>
            <a:r>
              <a:rPr lang="en-US" sz="2000" dirty="0" smtClean="0"/>
              <a:t>Any SC can get in, at least at first -- (the reverse = this talk’s thesis).</a:t>
            </a:r>
          </a:p>
          <a:p>
            <a:pPr marL="833755" lvl="1" indent="-457200">
              <a:buFont typeface="+mj-lt"/>
              <a:buAutoNum type="arabicPeriod"/>
            </a:pPr>
            <a:r>
              <a:rPr lang="en-US" sz="2000" dirty="0" smtClean="0"/>
              <a:t>If miners attempt to censor, they face: obfuscation / multiple attempts / assembly-by-parts.</a:t>
            </a:r>
          </a:p>
          <a:p>
            <a:pPr marL="833755" lvl="1" indent="-457200">
              <a:buFont typeface="+mj-lt"/>
              <a:buAutoNum type="arabicPeriod"/>
            </a:pPr>
            <a:r>
              <a:rPr lang="en-US" sz="2000" dirty="0" smtClean="0"/>
              <a:t>Otherwise...not really censorship-resistant</a:t>
            </a:r>
            <a:r>
              <a:rPr lang="en-US" sz="2000" dirty="0"/>
              <a:t>? </a:t>
            </a:r>
            <a:r>
              <a:rPr lang="en-US" sz="2000" dirty="0" smtClean="0"/>
              <a:t>(...not </a:t>
            </a:r>
            <a:r>
              <a:rPr lang="en-US" sz="2000" dirty="0"/>
              <a:t>really TC? </a:t>
            </a:r>
            <a:r>
              <a:rPr lang="en-US" sz="2000" dirty="0" smtClean="0"/>
              <a:t>)</a:t>
            </a:r>
          </a:p>
          <a:p>
            <a:pPr marL="833755" lvl="1" indent="-457200">
              <a:buFont typeface="+mj-lt"/>
              <a:buAutoNum type="arabicPeriod"/>
            </a:pPr>
            <a:endParaRPr lang="en-US" sz="2000" dirty="0"/>
          </a:p>
          <a:p>
            <a:pPr marL="833755" lvl="1" indent="-457200">
              <a:buFont typeface="+mj-lt"/>
              <a:buAutoNum type="arabicPeriod"/>
            </a:pPr>
            <a:endParaRPr lang="en-US" sz="2000" dirty="0" smtClean="0"/>
          </a:p>
          <a:p>
            <a:pPr marL="833755" lvl="1" indent="-457200">
              <a:buFont typeface="+mj-lt"/>
              <a:buAutoNum type="arabicPeriod"/>
            </a:pPr>
            <a:endParaRPr lang="en-US" sz="2000" dirty="0" smtClean="0"/>
          </a:p>
          <a:p>
            <a:pPr marL="457200" indent="-457200">
              <a:buFont typeface="+mj-lt"/>
              <a:buAutoNum type="arabicPeriod"/>
            </a:pPr>
            <a:r>
              <a:rPr lang="en-US" sz="2000" dirty="0" smtClean="0"/>
              <a:t>SC’s allowed to be at-or-near the complexity of Bitcoin.</a:t>
            </a:r>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998" y="2788325"/>
            <a:ext cx="4607523" cy="1549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Connector 6"/>
          <p:cNvCxnSpPr/>
          <p:nvPr/>
        </p:nvCxnSpPr>
        <p:spPr>
          <a:xfrm>
            <a:off x="4732602" y="3373792"/>
            <a:ext cx="588335" cy="0"/>
          </a:xfrm>
          <a:prstGeom prst="lin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cxnSp>
      <p:cxnSp>
        <p:nvCxnSpPr>
          <p:cNvPr id="11" name="Straight Connector 10"/>
          <p:cNvCxnSpPr/>
          <p:nvPr/>
        </p:nvCxnSpPr>
        <p:spPr>
          <a:xfrm>
            <a:off x="1057283" y="3597077"/>
            <a:ext cx="1336158" cy="0"/>
          </a:xfrm>
          <a:prstGeom prst="lin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cxnSp>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0369" y="2895265"/>
            <a:ext cx="2390256" cy="1335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46984" y="4148464"/>
            <a:ext cx="3243635" cy="253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6002971"/>
      </p:ext>
    </p:extLst>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4294967295"/>
          </p:nvPr>
        </p:nvSpPr>
        <p:spPr>
          <a:xfrm>
            <a:off x="282878" y="3278955"/>
            <a:ext cx="8650038" cy="1762572"/>
          </a:xfrm>
        </p:spPr>
        <p:txBody>
          <a:bodyPr>
            <a:normAutofit fontScale="85000" lnSpcReduction="20000"/>
          </a:bodyPr>
          <a:lstStyle/>
          <a:p>
            <a:pPr lvl="0"/>
            <a:r>
              <a:rPr lang="en-US" dirty="0" smtClean="0"/>
              <a:t>P.I. Exposes a blockchain system to a </a:t>
            </a:r>
            <a:r>
              <a:rPr lang="en-US" b="1" i="1" dirty="0" smtClean="0">
                <a:ln>
                  <a:solidFill>
                    <a:schemeClr val="tx1"/>
                  </a:solidFill>
                </a:ln>
                <a:solidFill>
                  <a:srgbClr val="FF0000"/>
                </a:solidFill>
              </a:rPr>
              <a:t>“Reputation </a:t>
            </a:r>
            <a:r>
              <a:rPr lang="en-US" b="1" i="1" dirty="0">
                <a:ln>
                  <a:solidFill>
                    <a:schemeClr val="tx1"/>
                  </a:solidFill>
                </a:ln>
                <a:solidFill>
                  <a:srgbClr val="FF0000"/>
                </a:solidFill>
              </a:rPr>
              <a:t>Free-Rider </a:t>
            </a:r>
            <a:r>
              <a:rPr lang="en-US" b="1" i="1" dirty="0" smtClean="0">
                <a:ln>
                  <a:solidFill>
                    <a:schemeClr val="tx1"/>
                  </a:solidFill>
                </a:ln>
                <a:solidFill>
                  <a:srgbClr val="FF0000"/>
                </a:solidFill>
              </a:rPr>
              <a:t>Problem”</a:t>
            </a:r>
          </a:p>
          <a:p>
            <a:pPr lvl="0"/>
            <a:r>
              <a:rPr lang="en-US" baseline="0" dirty="0" smtClean="0"/>
              <a:t>Trivial Case: if Oracle is not going to control anything valuable, then no compulsion to lie,</a:t>
            </a:r>
            <a:r>
              <a:rPr lang="en-US" dirty="0" smtClean="0"/>
              <a:t> no need for trust, no need for blockchain.</a:t>
            </a:r>
            <a:endParaRPr lang="en-US" baseline="0" dirty="0" smtClean="0"/>
          </a:p>
          <a:p>
            <a:pPr lvl="0"/>
            <a:r>
              <a:rPr lang="en-US" baseline="0" dirty="0" smtClean="0"/>
              <a:t>Important </a:t>
            </a:r>
            <a:r>
              <a:rPr lang="en-US" dirty="0" smtClean="0"/>
              <a:t>Case: </a:t>
            </a:r>
            <a:r>
              <a:rPr lang="en-US" baseline="0" dirty="0" smtClean="0"/>
              <a:t>otherwise, the </a:t>
            </a:r>
            <a:r>
              <a:rPr lang="en-US" u="sng" baseline="0" dirty="0" smtClean="0"/>
              <a:t>Oracle is going to incur an </a:t>
            </a:r>
            <a:r>
              <a:rPr lang="en-US" i="1" u="sng" baseline="0" dirty="0" smtClean="0"/>
              <a:t>opportunity cost of theft </a:t>
            </a:r>
            <a:r>
              <a:rPr lang="en-US" baseline="0" dirty="0" smtClean="0"/>
              <a:t>– “trust” is required.</a:t>
            </a:r>
          </a:p>
        </p:txBody>
      </p:sp>
      <p:pic>
        <p:nvPicPr>
          <p:cNvPr id="4" name="image3.png" descr="bloq-logo.png"/>
          <p:cNvPicPr>
            <a:picLocks noChangeAspect="1"/>
          </p:cNvPicPr>
          <p:nvPr/>
        </p:nvPicPr>
        <p:blipFill>
          <a:blip r:embed="rId3">
            <a:extLst/>
          </a:blip>
          <a:stretch>
            <a:fillRect/>
          </a:stretch>
        </p:blipFill>
        <p:spPr>
          <a:xfrm>
            <a:off x="8290511" y="132790"/>
            <a:ext cx="684932" cy="330381"/>
          </a:xfrm>
          <a:prstGeom prst="rect">
            <a:avLst/>
          </a:prstGeom>
          <a:ln w="12700">
            <a:miter lim="400000"/>
          </a:ln>
        </p:spPr>
      </p:pic>
      <p:pic>
        <p:nvPicPr>
          <p:cNvPr id="5" name="image4.png"/>
          <p:cNvPicPr>
            <a:picLocks noChangeAspect="1"/>
          </p:cNvPicPr>
          <p:nvPr/>
        </p:nvPicPr>
        <p:blipFill>
          <a:blip r:embed="rId4">
            <a:extLst/>
          </a:blip>
          <a:stretch>
            <a:fillRect/>
          </a:stretch>
        </p:blipFill>
        <p:spPr>
          <a:xfrm>
            <a:off x="8507899" y="5016987"/>
            <a:ext cx="467545" cy="63257"/>
          </a:xfrm>
          <a:prstGeom prst="rect">
            <a:avLst/>
          </a:prstGeom>
          <a:ln w="12700">
            <a:miter lim="400000"/>
          </a:ln>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0797" y="921488"/>
            <a:ext cx="5556570" cy="2336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Placeholder 1"/>
          <p:cNvSpPr txBox="1">
            <a:spLocks/>
          </p:cNvSpPr>
          <p:nvPr/>
        </p:nvSpPr>
        <p:spPr>
          <a:xfrm>
            <a:off x="2439964" y="1403499"/>
            <a:ext cx="3407944" cy="467832"/>
          </a:xfrm>
          <a:prstGeom prst="rect">
            <a:avLst/>
          </a:prstGeom>
          <a:solidFill>
            <a:schemeClr val="bg1">
              <a:lumMod val="95000"/>
            </a:schemeClr>
          </a:solidFill>
          <a:ln w="12700">
            <a:miter lim="400000"/>
          </a:ln>
          <a:extLst>
            <a:ext uri="{C572A759-6A51-4108-AA02-DFA0A04FC94B}">
              <ma14:wrappingTextBoxFlag xmlns="" xmlns:ma14="http://schemas.microsoft.com/office/mac/drawingml/2011/main" val="1"/>
            </a:ext>
          </a:extLst>
        </p:spPr>
        <p:txBody>
          <a:bodyPr lIns="45719" rIns="45719">
            <a:noAutofit/>
          </a:bodyPr>
          <a:lstStyle>
            <a:lvl1pPr marL="342900" marR="0" indent="-34290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1pPr>
            <a:lvl2pPr marL="719455" marR="0" indent="-370205"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2pPr>
            <a:lvl3pPr marL="1112661" marR="0" indent="-426861"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3pPr>
            <a:lvl4pPr marL="1446388" marR="0" indent="-411338"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4pPr>
            <a:lvl5pPr marL="1798461" marR="0" indent="-426861"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5pPr>
            <a:lvl6pPr marL="2132365"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6pPr>
            <a:lvl7pPr marL="2475265"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7pPr>
            <a:lvl8pPr marL="2819752"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8pPr>
            <a:lvl9pPr marL="3164240"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9pPr>
          </a:lstStyle>
          <a:p>
            <a:pPr marL="0" indent="0">
              <a:buNone/>
            </a:pPr>
            <a:r>
              <a:rPr lang="en-US" sz="1800" b="1" dirty="0" smtClean="0">
                <a:solidFill>
                  <a:srgbClr val="FF0000"/>
                </a:solidFill>
              </a:rPr>
              <a:t>Gavin Andresen, on Ethereum</a:t>
            </a:r>
          </a:p>
        </p:txBody>
      </p:sp>
      <p:sp>
        <p:nvSpPr>
          <p:cNvPr id="9" name="L-Shape 8"/>
          <p:cNvSpPr/>
          <p:nvPr/>
        </p:nvSpPr>
        <p:spPr>
          <a:xfrm flipH="1">
            <a:off x="1276619" y="2261191"/>
            <a:ext cx="5556571" cy="393405"/>
          </a:xfrm>
          <a:prstGeom prst="corner">
            <a:avLst>
              <a:gd name="adj1" fmla="val 50000"/>
              <a:gd name="adj2" fmla="val 1081891"/>
            </a:avLst>
          </a:prstGeom>
          <a:noFill/>
          <a:ln w="5715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0" name="Oval 9"/>
          <p:cNvSpPr/>
          <p:nvPr/>
        </p:nvSpPr>
        <p:spPr>
          <a:xfrm>
            <a:off x="5677786" y="2254103"/>
            <a:ext cx="1013638" cy="262269"/>
          </a:xfrm>
          <a:prstGeom prst="ellipse">
            <a:avLst/>
          </a:prstGeom>
          <a:noFill/>
          <a:ln w="25400" cap="flat">
            <a:solidFill>
              <a:srgbClr val="00B05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3" name="Title 2"/>
          <p:cNvSpPr>
            <a:spLocks noGrp="1"/>
          </p:cNvSpPr>
          <p:nvPr>
            <p:ph type="title" idx="4294967295"/>
          </p:nvPr>
        </p:nvSpPr>
        <p:spPr>
          <a:xfrm>
            <a:off x="407584" y="-92652"/>
            <a:ext cx="8229600" cy="1063229"/>
          </a:xfrm>
        </p:spPr>
        <p:txBody>
          <a:bodyPr>
            <a:normAutofit/>
          </a:bodyPr>
          <a:lstStyle/>
          <a:p>
            <a:r>
              <a:rPr lang="en-US" dirty="0" smtClean="0"/>
              <a:t>Ex</a:t>
            </a:r>
            <a:r>
              <a:rPr lang="en-US" baseline="0" dirty="0" smtClean="0"/>
              <a:t> 1 – Unsustainable Oracles</a:t>
            </a:r>
            <a:endParaRPr lang="en-US" dirty="0"/>
          </a:p>
        </p:txBody>
      </p:sp>
      <p:cxnSp>
        <p:nvCxnSpPr>
          <p:cNvPr id="12" name="Straight Connector 11"/>
          <p:cNvCxnSpPr>
            <a:stCxn id="10" idx="7"/>
          </p:cNvCxnSpPr>
          <p:nvPr/>
        </p:nvCxnSpPr>
        <p:spPr>
          <a:xfrm flipV="1">
            <a:off x="6542980" y="2089589"/>
            <a:ext cx="708425" cy="202922"/>
          </a:xfrm>
          <a:prstGeom prst="line">
            <a:avLst/>
          </a:prstGeom>
          <a:noFill/>
          <a:ln w="25400" cap="flat">
            <a:solidFill>
              <a:srgbClr val="00B050"/>
            </a:solidFill>
            <a:prstDash val="solid"/>
            <a:round/>
          </a:ln>
          <a:effectLst/>
          <a:sp3d/>
        </p:spPr>
        <p:style>
          <a:lnRef idx="0">
            <a:scrgbClr r="0" g="0" b="0"/>
          </a:lnRef>
          <a:fillRef idx="0">
            <a:scrgbClr r="0" g="0" b="0"/>
          </a:fillRef>
          <a:effectRef idx="0">
            <a:scrgbClr r="0" g="0" b="0"/>
          </a:effectRef>
          <a:fontRef idx="none"/>
        </p:style>
      </p:cxnSp>
      <p:sp>
        <p:nvSpPr>
          <p:cNvPr id="13" name="TextBox 12"/>
          <p:cNvSpPr txBox="1"/>
          <p:nvPr/>
        </p:nvSpPr>
        <p:spPr>
          <a:xfrm>
            <a:off x="7060019" y="1808687"/>
            <a:ext cx="82971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1" i="0" u="none" strike="noStrike" cap="none" spc="0" normalizeH="0" baseline="0" dirty="0" smtClean="0">
                <a:ln>
                  <a:noFill/>
                </a:ln>
                <a:solidFill>
                  <a:srgbClr val="00B050"/>
                </a:solidFill>
                <a:effectLst/>
                <a:uFillTx/>
                <a:latin typeface="+mj-lt"/>
                <a:ea typeface="+mj-ea"/>
                <a:cs typeface="+mj-cs"/>
                <a:sym typeface="Arial"/>
              </a:rPr>
              <a:t>“Oracle”</a:t>
            </a:r>
            <a:endParaRPr kumimoji="0" lang="en-US" sz="1400" b="1" i="0" u="none" strike="noStrike" cap="none" spc="0" normalizeH="0" baseline="0" dirty="0">
              <a:ln>
                <a:noFill/>
              </a:ln>
              <a:solidFill>
                <a:srgbClr val="00B050"/>
              </a:solidFill>
              <a:effectLst/>
              <a:uFillTx/>
              <a:latin typeface="+mj-lt"/>
              <a:ea typeface="+mj-ea"/>
              <a:cs typeface="+mj-cs"/>
              <a:sym typeface="Arial"/>
            </a:endParaRPr>
          </a:p>
        </p:txBody>
      </p:sp>
    </p:spTree>
    <p:extLst>
      <p:ext uri="{BB962C8B-B14F-4D97-AF65-F5344CB8AC3E}">
        <p14:creationId xmlns:p14="http://schemas.microsoft.com/office/powerpoint/2010/main" val="3418776992"/>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4294967295"/>
          </p:nvPr>
        </p:nvSpPr>
        <p:spPr>
          <a:xfrm>
            <a:off x="442441" y="1026003"/>
            <a:ext cx="8417443" cy="1649376"/>
          </a:xfrm>
        </p:spPr>
        <p:txBody>
          <a:bodyPr>
            <a:normAutofit lnSpcReduction="10000"/>
          </a:bodyPr>
          <a:lstStyle/>
          <a:p>
            <a:pPr lvl="0"/>
            <a:r>
              <a:rPr lang="en-US" baseline="0" dirty="0" smtClean="0"/>
              <a:t>Ultimately, oracles </a:t>
            </a:r>
            <a:r>
              <a:rPr lang="en-US" b="1" i="1" baseline="0" dirty="0" smtClean="0"/>
              <a:t>need</a:t>
            </a:r>
            <a:r>
              <a:rPr lang="en-US" baseline="0" dirty="0" smtClean="0"/>
              <a:t> to vary in quality (because we must choose them pre-report, and evaluate them post-report).</a:t>
            </a:r>
          </a:p>
          <a:p>
            <a:pPr lvl="0"/>
            <a:r>
              <a:rPr lang="en-US" dirty="0" smtClean="0"/>
              <a:t>We necessarily ‘trust’ them, mid-event. Performance is (obviously) not guaranteed.</a:t>
            </a:r>
          </a:p>
          <a:p>
            <a:pPr lvl="0"/>
            <a:endParaRPr lang="en-US" baseline="0" dirty="0"/>
          </a:p>
          <a:p>
            <a:pPr lvl="0"/>
            <a:endParaRPr lang="en-US" baseline="0" dirty="0" smtClean="0"/>
          </a:p>
        </p:txBody>
      </p:sp>
      <p:sp>
        <p:nvSpPr>
          <p:cNvPr id="3" name="Title 2"/>
          <p:cNvSpPr>
            <a:spLocks noGrp="1"/>
          </p:cNvSpPr>
          <p:nvPr>
            <p:ph type="title" idx="4294967295"/>
          </p:nvPr>
        </p:nvSpPr>
        <p:spPr>
          <a:xfrm>
            <a:off x="242710" y="33558"/>
            <a:ext cx="8229600" cy="864755"/>
          </a:xfrm>
        </p:spPr>
        <p:txBody>
          <a:bodyPr>
            <a:normAutofit/>
          </a:bodyPr>
          <a:lstStyle/>
          <a:p>
            <a:r>
              <a:rPr lang="en-US" dirty="0" smtClean="0"/>
              <a:t>Ex</a:t>
            </a:r>
            <a:r>
              <a:rPr lang="en-US" baseline="0" dirty="0" smtClean="0"/>
              <a:t> 1 – Oracle Basics</a:t>
            </a:r>
            <a:endParaRPr lang="en-US" dirty="0"/>
          </a:p>
        </p:txBody>
      </p:sp>
      <p:pic>
        <p:nvPicPr>
          <p:cNvPr id="4" name="image3.png" descr="bloq-logo.png"/>
          <p:cNvPicPr>
            <a:picLocks noChangeAspect="1"/>
          </p:cNvPicPr>
          <p:nvPr/>
        </p:nvPicPr>
        <p:blipFill>
          <a:blip r:embed="rId3">
            <a:extLst/>
          </a:blip>
          <a:stretch>
            <a:fillRect/>
          </a:stretch>
        </p:blipFill>
        <p:spPr>
          <a:xfrm>
            <a:off x="8290511" y="132790"/>
            <a:ext cx="684932" cy="330381"/>
          </a:xfrm>
          <a:prstGeom prst="rect">
            <a:avLst/>
          </a:prstGeom>
          <a:ln w="12700">
            <a:miter lim="400000"/>
          </a:ln>
        </p:spPr>
      </p:pic>
      <p:pic>
        <p:nvPicPr>
          <p:cNvPr id="5" name="image4.png"/>
          <p:cNvPicPr>
            <a:picLocks noChangeAspect="1"/>
          </p:cNvPicPr>
          <p:nvPr/>
        </p:nvPicPr>
        <p:blipFill>
          <a:blip r:embed="rId4">
            <a:extLst/>
          </a:blip>
          <a:stretch>
            <a:fillRect/>
          </a:stretch>
        </p:blipFill>
        <p:spPr>
          <a:xfrm>
            <a:off x="8444107" y="5016987"/>
            <a:ext cx="467545" cy="63257"/>
          </a:xfrm>
          <a:prstGeom prst="rect">
            <a:avLst/>
          </a:prstGeom>
          <a:ln w="12700">
            <a:miter lim="400000"/>
          </a:ln>
        </p:spPr>
      </p:pic>
      <p:sp>
        <p:nvSpPr>
          <p:cNvPr id="6" name="Smiley Face 5"/>
          <p:cNvSpPr/>
          <p:nvPr/>
        </p:nvSpPr>
        <p:spPr>
          <a:xfrm>
            <a:off x="482019" y="3308492"/>
            <a:ext cx="439479" cy="404037"/>
          </a:xfrm>
          <a:prstGeom prst="smileyFace">
            <a:avLst/>
          </a:prstGeom>
          <a:solidFill>
            <a:srgbClr val="FFFFFF"/>
          </a:solidFill>
          <a:ln w="25400" cap="flat">
            <a:solidFill>
              <a:srgbClr val="FFC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7" name="Smiley Face 6"/>
          <p:cNvSpPr/>
          <p:nvPr/>
        </p:nvSpPr>
        <p:spPr>
          <a:xfrm>
            <a:off x="1559450" y="3010780"/>
            <a:ext cx="279991" cy="265815"/>
          </a:xfrm>
          <a:prstGeom prst="smileyFace">
            <a:avLst/>
          </a:prstGeom>
          <a:solidFill>
            <a:srgbClr val="FFFFFF"/>
          </a:solidFill>
          <a:ln w="254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8" name="Smiley Face 7"/>
          <p:cNvSpPr/>
          <p:nvPr/>
        </p:nvSpPr>
        <p:spPr>
          <a:xfrm>
            <a:off x="1566537" y="3448483"/>
            <a:ext cx="279991" cy="265815"/>
          </a:xfrm>
          <a:prstGeom prst="smileyFace">
            <a:avLst/>
          </a:prstGeom>
          <a:solidFill>
            <a:srgbClr val="FFFFFF"/>
          </a:solidFill>
          <a:ln w="25400" cap="flat">
            <a:solidFill>
              <a:srgbClr val="00B05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9" name="Smiley Face 8"/>
          <p:cNvSpPr/>
          <p:nvPr/>
        </p:nvSpPr>
        <p:spPr>
          <a:xfrm>
            <a:off x="1566537" y="3864930"/>
            <a:ext cx="279991" cy="265815"/>
          </a:xfrm>
          <a:prstGeom prst="smileyFace">
            <a:avLst/>
          </a:prstGeom>
          <a:solidFill>
            <a:srgbClr val="FFFFFF"/>
          </a:solidFill>
          <a:ln w="25400" cap="flat">
            <a:solidFill>
              <a:srgbClr val="895A27"/>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0" name="Moon 9"/>
          <p:cNvSpPr/>
          <p:nvPr/>
        </p:nvSpPr>
        <p:spPr>
          <a:xfrm>
            <a:off x="2855268" y="3161407"/>
            <a:ext cx="198474" cy="265815"/>
          </a:xfrm>
          <a:prstGeom prst="moon">
            <a:avLst/>
          </a:prstGeom>
          <a:solidFill>
            <a:srgbClr val="FFFFFF"/>
          </a:solidFill>
          <a:ln w="25400" cap="flat">
            <a:solidFill>
              <a:schemeClr val="tx1">
                <a:lumMod val="95000"/>
                <a:lumOff val="5000"/>
              </a:schemeClr>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1" name="Smiley Face 10"/>
          <p:cNvSpPr/>
          <p:nvPr/>
        </p:nvSpPr>
        <p:spPr>
          <a:xfrm>
            <a:off x="2332923" y="3168496"/>
            <a:ext cx="279991" cy="265815"/>
          </a:xfrm>
          <a:prstGeom prst="smileyFace">
            <a:avLst/>
          </a:prstGeom>
          <a:solidFill>
            <a:srgbClr val="FFFFFF"/>
          </a:solidFill>
          <a:ln w="254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2" name="TextBox 11"/>
          <p:cNvSpPr txBox="1"/>
          <p:nvPr/>
        </p:nvSpPr>
        <p:spPr>
          <a:xfrm>
            <a:off x="564388" y="4161810"/>
            <a:ext cx="111825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smtClean="0">
                <a:ln>
                  <a:noFill/>
                </a:ln>
                <a:solidFill>
                  <a:srgbClr val="000000"/>
                </a:solidFill>
                <a:effectLst/>
                <a:uFillTx/>
                <a:latin typeface="+mj-lt"/>
                <a:ea typeface="+mj-ea"/>
                <a:cs typeface="+mj-cs"/>
                <a:sym typeface="Arial"/>
              </a:rPr>
              <a:t>1. Choice</a:t>
            </a:r>
            <a:endParaRPr kumimoji="0" lang="en-US" sz="1800" b="1" i="0" u="none" strike="noStrike" cap="none" spc="0" normalizeH="0" baseline="0" dirty="0">
              <a:ln>
                <a:noFill/>
              </a:ln>
              <a:solidFill>
                <a:srgbClr val="000000"/>
              </a:solidFill>
              <a:effectLst/>
              <a:uFillTx/>
              <a:latin typeface="+mj-lt"/>
              <a:ea typeface="+mj-ea"/>
              <a:cs typeface="+mj-cs"/>
              <a:sym typeface="Arial"/>
            </a:endParaRPr>
          </a:p>
        </p:txBody>
      </p:sp>
      <p:sp>
        <p:nvSpPr>
          <p:cNvPr id="13" name="TextBox 12"/>
          <p:cNvSpPr txBox="1"/>
          <p:nvPr/>
        </p:nvSpPr>
        <p:spPr>
          <a:xfrm>
            <a:off x="2188967" y="3921784"/>
            <a:ext cx="2118927"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smtClean="0">
                <a:ln>
                  <a:noFill/>
                </a:ln>
                <a:solidFill>
                  <a:srgbClr val="000000"/>
                </a:solidFill>
                <a:effectLst/>
                <a:uFillTx/>
                <a:latin typeface="+mj-lt"/>
                <a:ea typeface="+mj-ea"/>
                <a:cs typeface="+mj-cs"/>
                <a:sym typeface="Arial"/>
              </a:rPr>
              <a:t>2. Choice,</a:t>
            </a:r>
            <a:r>
              <a:rPr kumimoji="0" lang="en-US" sz="1800" b="1" i="0" u="none" strike="noStrike" cap="none" spc="0" normalizeH="0" dirty="0" smtClean="0">
                <a:ln>
                  <a:noFill/>
                </a:ln>
                <a:solidFill>
                  <a:srgbClr val="000000"/>
                </a:solidFill>
                <a:effectLst/>
                <a:uFillTx/>
                <a:latin typeface="+mj-lt"/>
                <a:ea typeface="+mj-ea"/>
                <a:cs typeface="+mj-cs"/>
                <a:sym typeface="Arial"/>
              </a:rPr>
              <a:t> (</a:t>
            </a:r>
            <a:r>
              <a:rPr kumimoji="0" lang="en-US" sz="1800" b="1" i="0" u="none" strike="noStrike" cap="none" spc="0" normalizeH="0" baseline="0" dirty="0" smtClean="0">
                <a:ln>
                  <a:noFill/>
                </a:ln>
                <a:solidFill>
                  <a:srgbClr val="000000"/>
                </a:solidFill>
                <a:effectLst/>
                <a:uFillTx/>
                <a:latin typeface="+mj-lt"/>
                <a:ea typeface="+mj-ea"/>
                <a:cs typeface="+mj-cs"/>
                <a:sym typeface="Arial"/>
              </a:rPr>
              <a:t>Event), &amp; Report</a:t>
            </a:r>
            <a:endParaRPr kumimoji="0" lang="en-US" sz="1800" b="1" i="0" u="none" strike="noStrike" cap="none" spc="0" normalizeH="0" baseline="0" dirty="0">
              <a:ln>
                <a:noFill/>
              </a:ln>
              <a:solidFill>
                <a:srgbClr val="000000"/>
              </a:solidFill>
              <a:effectLst/>
              <a:uFillTx/>
              <a:latin typeface="+mj-lt"/>
              <a:ea typeface="+mj-ea"/>
              <a:cs typeface="+mj-cs"/>
              <a:sym typeface="Arial"/>
            </a:endParaRPr>
          </a:p>
        </p:txBody>
      </p:sp>
      <p:sp>
        <p:nvSpPr>
          <p:cNvPr id="14" name="TextBox 13"/>
          <p:cNvSpPr txBox="1"/>
          <p:nvPr/>
        </p:nvSpPr>
        <p:spPr>
          <a:xfrm>
            <a:off x="4585818" y="4154722"/>
            <a:ext cx="151579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smtClean="0">
                <a:ln>
                  <a:noFill/>
                </a:ln>
                <a:solidFill>
                  <a:srgbClr val="000000"/>
                </a:solidFill>
                <a:effectLst/>
                <a:uFillTx/>
                <a:latin typeface="+mj-lt"/>
                <a:ea typeface="+mj-ea"/>
                <a:cs typeface="+mj-cs"/>
                <a:sym typeface="Arial"/>
              </a:rPr>
              <a:t>3. </a:t>
            </a:r>
            <a:r>
              <a:rPr lang="en-US" b="1" dirty="0" smtClean="0"/>
              <a:t>Evaluation</a:t>
            </a:r>
            <a:endParaRPr kumimoji="0" lang="en-US" sz="1800" b="1" i="0" u="none" strike="noStrike" cap="none" spc="0" normalizeH="0" baseline="0" dirty="0">
              <a:ln>
                <a:noFill/>
              </a:ln>
              <a:solidFill>
                <a:srgbClr val="000000"/>
              </a:solidFill>
              <a:effectLst/>
              <a:uFillTx/>
              <a:latin typeface="+mj-lt"/>
              <a:ea typeface="+mj-ea"/>
              <a:cs typeface="+mj-cs"/>
              <a:sym typeface="Arial"/>
            </a:endParaRPr>
          </a:p>
        </p:txBody>
      </p:sp>
      <p:sp>
        <p:nvSpPr>
          <p:cNvPr id="15" name="Rounded Rectangle 14"/>
          <p:cNvSpPr/>
          <p:nvPr/>
        </p:nvSpPr>
        <p:spPr>
          <a:xfrm>
            <a:off x="2238583" y="3040907"/>
            <a:ext cx="503274" cy="535170"/>
          </a:xfrm>
          <a:prstGeom prst="roundRect">
            <a:avLst/>
          </a:prstGeom>
          <a:noFill/>
          <a:ln w="127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6" name="Rounded Rectangle 15"/>
          <p:cNvSpPr/>
          <p:nvPr/>
        </p:nvSpPr>
        <p:spPr>
          <a:xfrm>
            <a:off x="2741857" y="3046218"/>
            <a:ext cx="503274" cy="535170"/>
          </a:xfrm>
          <a:prstGeom prst="roundRect">
            <a:avLst/>
          </a:prstGeom>
          <a:noFill/>
          <a:ln w="127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8" name="Rounded Rectangle 17"/>
          <p:cNvSpPr/>
          <p:nvPr/>
        </p:nvSpPr>
        <p:spPr>
          <a:xfrm>
            <a:off x="3245130" y="2925718"/>
            <a:ext cx="786313" cy="760230"/>
          </a:xfrm>
          <a:prstGeom prst="roundRect">
            <a:avLst/>
          </a:prstGeom>
          <a:noFill/>
          <a:ln w="127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9" name="Smiley Face 18"/>
          <p:cNvSpPr/>
          <p:nvPr/>
        </p:nvSpPr>
        <p:spPr>
          <a:xfrm>
            <a:off x="3279221" y="3358103"/>
            <a:ext cx="279991" cy="265815"/>
          </a:xfrm>
          <a:prstGeom prst="smileyFace">
            <a:avLst/>
          </a:prstGeom>
          <a:solidFill>
            <a:srgbClr val="FFFFFF"/>
          </a:solidFill>
          <a:ln w="254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0" name="Oval Callout 19"/>
          <p:cNvSpPr/>
          <p:nvPr/>
        </p:nvSpPr>
        <p:spPr>
          <a:xfrm>
            <a:off x="3419216" y="2925717"/>
            <a:ext cx="677872" cy="508593"/>
          </a:xfrm>
          <a:prstGeom prst="wedgeEllipseCallout">
            <a:avLst>
              <a:gd name="adj1" fmla="val -38323"/>
              <a:gd name="adj2" fmla="val 61442"/>
            </a:avLst>
          </a:prstGeom>
          <a:solidFill>
            <a:srgbClr val="FFFFFF"/>
          </a:solidFill>
          <a:ln w="254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1" name="Moon 20"/>
          <p:cNvSpPr/>
          <p:nvPr/>
        </p:nvSpPr>
        <p:spPr>
          <a:xfrm>
            <a:off x="3559678" y="3038244"/>
            <a:ext cx="198474" cy="265815"/>
          </a:xfrm>
          <a:prstGeom prst="moon">
            <a:avLst/>
          </a:prstGeom>
          <a:solidFill>
            <a:srgbClr val="FFFFFF"/>
          </a:solidFill>
          <a:ln w="25400" cap="flat">
            <a:solidFill>
              <a:schemeClr val="tx1">
                <a:lumMod val="95000"/>
                <a:lumOff val="5000"/>
              </a:schemeClr>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2" name="Rounded Rectangle 21"/>
          <p:cNvSpPr/>
          <p:nvPr/>
        </p:nvSpPr>
        <p:spPr>
          <a:xfrm>
            <a:off x="354419" y="2876105"/>
            <a:ext cx="1694129" cy="1780951"/>
          </a:xfrm>
          <a:prstGeom prst="roundRect">
            <a:avLst/>
          </a:prstGeom>
          <a:noFill/>
          <a:ln w="76200" cap="flat">
            <a:solidFill>
              <a:schemeClr val="bg1">
                <a:lumMod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3" name="Rounded Rectangle 22"/>
          <p:cNvSpPr/>
          <p:nvPr/>
        </p:nvSpPr>
        <p:spPr>
          <a:xfrm>
            <a:off x="2049898" y="2876105"/>
            <a:ext cx="2307612" cy="1780951"/>
          </a:xfrm>
          <a:prstGeom prst="roundRect">
            <a:avLst/>
          </a:prstGeom>
          <a:noFill/>
          <a:ln w="76200" cap="flat">
            <a:solidFill>
              <a:schemeClr val="bg1">
                <a:lumMod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cxnSp>
        <p:nvCxnSpPr>
          <p:cNvPr id="25" name="Straight Arrow Connector 24"/>
          <p:cNvCxnSpPr/>
          <p:nvPr/>
        </p:nvCxnSpPr>
        <p:spPr>
          <a:xfrm flipV="1">
            <a:off x="921498" y="3180014"/>
            <a:ext cx="637952" cy="178089"/>
          </a:xfrm>
          <a:prstGeom prst="straightConnector1">
            <a:avLst/>
          </a:prstGeom>
          <a:noFill/>
          <a:ln w="28575" cap="flat">
            <a:solidFill>
              <a:schemeClr val="tx1"/>
            </a:solidFill>
            <a:prstDash val="solid"/>
            <a:round/>
            <a:tailEnd type="arrow"/>
          </a:ln>
          <a:effectLst/>
          <a:sp3d/>
        </p:spPr>
        <p:style>
          <a:lnRef idx="0">
            <a:scrgbClr r="0" g="0" b="0"/>
          </a:lnRef>
          <a:fillRef idx="0">
            <a:scrgbClr r="0" g="0" b="0"/>
          </a:fillRef>
          <a:effectRef idx="0">
            <a:scrgbClr r="0" g="0" b="0"/>
          </a:effectRef>
          <a:fontRef idx="none"/>
        </p:style>
      </p:cxnSp>
      <p:cxnSp>
        <p:nvCxnSpPr>
          <p:cNvPr id="27" name="Straight Arrow Connector 26"/>
          <p:cNvCxnSpPr/>
          <p:nvPr/>
        </p:nvCxnSpPr>
        <p:spPr>
          <a:xfrm>
            <a:off x="992382" y="3510504"/>
            <a:ext cx="510363" cy="65573"/>
          </a:xfrm>
          <a:prstGeom prst="straightConnector1">
            <a:avLst/>
          </a:prstGeom>
          <a:noFill/>
          <a:ln w="28575" cap="flat">
            <a:solidFill>
              <a:schemeClr val="bg2">
                <a:lumMod val="40000"/>
                <a:lumOff val="60000"/>
              </a:schemeClr>
            </a:solidFill>
            <a:prstDash val="solid"/>
            <a:round/>
            <a:tailEnd type="arrow"/>
          </a:ln>
          <a:effectLst/>
          <a:sp3d/>
        </p:spPr>
        <p:style>
          <a:lnRef idx="0">
            <a:scrgbClr r="0" g="0" b="0"/>
          </a:lnRef>
          <a:fillRef idx="0">
            <a:scrgbClr r="0" g="0" b="0"/>
          </a:fillRef>
          <a:effectRef idx="0">
            <a:scrgbClr r="0" g="0" b="0"/>
          </a:effectRef>
          <a:fontRef idx="none"/>
        </p:style>
      </p:cxnSp>
      <p:cxnSp>
        <p:nvCxnSpPr>
          <p:cNvPr id="30" name="Straight Arrow Connector 29"/>
          <p:cNvCxnSpPr/>
          <p:nvPr/>
        </p:nvCxnSpPr>
        <p:spPr>
          <a:xfrm>
            <a:off x="992382" y="3662904"/>
            <a:ext cx="510363" cy="258880"/>
          </a:xfrm>
          <a:prstGeom prst="straightConnector1">
            <a:avLst/>
          </a:prstGeom>
          <a:noFill/>
          <a:ln w="28575" cap="flat">
            <a:solidFill>
              <a:schemeClr val="bg2">
                <a:lumMod val="40000"/>
                <a:lumOff val="60000"/>
              </a:schemeClr>
            </a:solidFill>
            <a:prstDash val="solid"/>
            <a:round/>
            <a:tailEnd type="arrow"/>
          </a:ln>
          <a:effectLst/>
          <a:sp3d/>
        </p:spPr>
        <p:style>
          <a:lnRef idx="0">
            <a:scrgbClr r="0" g="0" b="0"/>
          </a:lnRef>
          <a:fillRef idx="0">
            <a:scrgbClr r="0" g="0" b="0"/>
          </a:fillRef>
          <a:effectRef idx="0">
            <a:scrgbClr r="0" g="0" b="0"/>
          </a:effectRef>
          <a:fontRef idx="none"/>
        </p:style>
      </p:cxnSp>
      <p:sp>
        <p:nvSpPr>
          <p:cNvPr id="34" name="Moon 33"/>
          <p:cNvSpPr/>
          <p:nvPr/>
        </p:nvSpPr>
        <p:spPr>
          <a:xfrm>
            <a:off x="5658719" y="3216333"/>
            <a:ext cx="198474" cy="265815"/>
          </a:xfrm>
          <a:prstGeom prst="moon">
            <a:avLst/>
          </a:prstGeom>
          <a:solidFill>
            <a:srgbClr val="FFFFFF"/>
          </a:solidFill>
          <a:ln w="25400" cap="flat">
            <a:solidFill>
              <a:schemeClr val="tx1">
                <a:lumMod val="95000"/>
                <a:lumOff val="5000"/>
              </a:schemeClr>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35" name="Smiley Face 34"/>
          <p:cNvSpPr/>
          <p:nvPr/>
        </p:nvSpPr>
        <p:spPr>
          <a:xfrm>
            <a:off x="4552890" y="3536192"/>
            <a:ext cx="279991" cy="265815"/>
          </a:xfrm>
          <a:prstGeom prst="smileyFace">
            <a:avLst/>
          </a:prstGeom>
          <a:solidFill>
            <a:srgbClr val="FFFFFF"/>
          </a:solidFill>
          <a:ln w="254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36" name="Oval Callout 35"/>
          <p:cNvSpPr/>
          <p:nvPr/>
        </p:nvSpPr>
        <p:spPr>
          <a:xfrm>
            <a:off x="4692885" y="3103806"/>
            <a:ext cx="677872" cy="508593"/>
          </a:xfrm>
          <a:prstGeom prst="wedgeEllipseCallout">
            <a:avLst>
              <a:gd name="adj1" fmla="val -38323"/>
              <a:gd name="adj2" fmla="val 61442"/>
            </a:avLst>
          </a:prstGeom>
          <a:solidFill>
            <a:srgbClr val="FFFFFF"/>
          </a:solidFill>
          <a:ln w="254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37" name="Moon 36"/>
          <p:cNvSpPr/>
          <p:nvPr/>
        </p:nvSpPr>
        <p:spPr>
          <a:xfrm>
            <a:off x="4833347" y="3216333"/>
            <a:ext cx="198474" cy="265815"/>
          </a:xfrm>
          <a:prstGeom prst="moon">
            <a:avLst/>
          </a:prstGeom>
          <a:solidFill>
            <a:srgbClr val="FFFFFF"/>
          </a:solidFill>
          <a:ln w="25400" cap="flat">
            <a:solidFill>
              <a:schemeClr val="tx1">
                <a:lumMod val="95000"/>
                <a:lumOff val="5000"/>
              </a:schemeClr>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38" name="Rounded Rectangle 37"/>
          <p:cNvSpPr/>
          <p:nvPr/>
        </p:nvSpPr>
        <p:spPr>
          <a:xfrm>
            <a:off x="4623770" y="3078118"/>
            <a:ext cx="1486414" cy="545800"/>
          </a:xfrm>
          <a:prstGeom prst="roundRect">
            <a:avLst/>
          </a:prstGeom>
          <a:noFill/>
          <a:ln w="38100" cap="flat">
            <a:solidFill>
              <a:srgbClr val="FFC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39" name="TextBox 38"/>
          <p:cNvSpPr txBox="1"/>
          <p:nvPr/>
        </p:nvSpPr>
        <p:spPr>
          <a:xfrm>
            <a:off x="5149422" y="2964246"/>
            <a:ext cx="485198" cy="769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smtClean="0">
                <a:ln>
                  <a:noFill/>
                </a:ln>
                <a:solidFill>
                  <a:srgbClr val="FFC000"/>
                </a:solidFill>
                <a:effectLst/>
                <a:uFillTx/>
                <a:latin typeface="+mj-lt"/>
                <a:ea typeface="+mj-ea"/>
                <a:cs typeface="+mj-cs"/>
                <a:sym typeface="Arial"/>
              </a:rPr>
              <a:t>=</a:t>
            </a:r>
            <a:endParaRPr kumimoji="0" lang="en-US" sz="3200" b="1" i="0" u="none" strike="noStrike" cap="none" spc="0" normalizeH="0" baseline="0" dirty="0">
              <a:ln>
                <a:noFill/>
              </a:ln>
              <a:solidFill>
                <a:srgbClr val="FFC000"/>
              </a:solidFill>
              <a:effectLst/>
              <a:uFillTx/>
              <a:latin typeface="+mj-lt"/>
              <a:ea typeface="+mj-ea"/>
              <a:cs typeface="+mj-cs"/>
              <a:sym typeface="Arial"/>
            </a:endParaRPr>
          </a:p>
        </p:txBody>
      </p:sp>
      <p:sp>
        <p:nvSpPr>
          <p:cNvPr id="41" name="Rounded Rectangle 40"/>
          <p:cNvSpPr/>
          <p:nvPr/>
        </p:nvSpPr>
        <p:spPr>
          <a:xfrm>
            <a:off x="4357510" y="2894780"/>
            <a:ext cx="1944062" cy="1780951"/>
          </a:xfrm>
          <a:prstGeom prst="roundRect">
            <a:avLst/>
          </a:prstGeom>
          <a:noFill/>
          <a:ln w="76200" cap="flat">
            <a:solidFill>
              <a:schemeClr val="bg1">
                <a:lumMod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42" name="L-Shape 41"/>
          <p:cNvSpPr/>
          <p:nvPr/>
        </p:nvSpPr>
        <p:spPr>
          <a:xfrm rot="18507137">
            <a:off x="5663414" y="3517704"/>
            <a:ext cx="481203" cy="195830"/>
          </a:xfrm>
          <a:prstGeom prst="corner">
            <a:avLst/>
          </a:prstGeom>
          <a:solidFill>
            <a:srgbClr val="FFFFFF"/>
          </a:solidFill>
          <a:ln w="25400" cap="flat">
            <a:solidFill>
              <a:srgbClr val="FFC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44" name="TextBox 43"/>
          <p:cNvSpPr txBox="1"/>
          <p:nvPr/>
        </p:nvSpPr>
        <p:spPr>
          <a:xfrm>
            <a:off x="7154901" y="4572681"/>
            <a:ext cx="178510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b="1" dirty="0" smtClean="0">
                <a:ln>
                  <a:solidFill>
                    <a:schemeClr val="tx1"/>
                  </a:solidFill>
                </a:ln>
                <a:solidFill>
                  <a:srgbClr val="FFC000"/>
                </a:solidFill>
              </a:rPr>
              <a:t>Varying Quality</a:t>
            </a:r>
          </a:p>
        </p:txBody>
      </p:sp>
      <p:sp>
        <p:nvSpPr>
          <p:cNvPr id="45" name="Rectangle 44"/>
          <p:cNvSpPr/>
          <p:nvPr/>
        </p:nvSpPr>
        <p:spPr>
          <a:xfrm>
            <a:off x="7161988" y="2630470"/>
            <a:ext cx="1698479" cy="1857154"/>
          </a:xfrm>
          <a:prstGeom prst="rect">
            <a:avLst/>
          </a:prstGeom>
          <a:noFill/>
          <a:ln w="9525"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cxnSp>
        <p:nvCxnSpPr>
          <p:cNvPr id="48" name="Straight Connector 47"/>
          <p:cNvCxnSpPr>
            <a:stCxn id="45" idx="0"/>
            <a:endCxn id="45" idx="2"/>
          </p:cNvCxnSpPr>
          <p:nvPr/>
        </p:nvCxnSpPr>
        <p:spPr>
          <a:xfrm>
            <a:off x="8011228" y="2630470"/>
            <a:ext cx="0" cy="1857154"/>
          </a:xfrm>
          <a:prstGeom prst="line">
            <a:avLst/>
          </a:prstGeom>
          <a:noFill/>
          <a:ln w="635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50" name="Straight Connector 49"/>
          <p:cNvCxnSpPr/>
          <p:nvPr/>
        </p:nvCxnSpPr>
        <p:spPr>
          <a:xfrm>
            <a:off x="7161989" y="3017868"/>
            <a:ext cx="1698478" cy="0"/>
          </a:xfrm>
          <a:prstGeom prst="line">
            <a:avLst/>
          </a:prstGeom>
          <a:noFill/>
          <a:ln w="635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53" name="Straight Connector 52"/>
          <p:cNvCxnSpPr/>
          <p:nvPr/>
        </p:nvCxnSpPr>
        <p:spPr>
          <a:xfrm>
            <a:off x="7168494" y="3427222"/>
            <a:ext cx="1698478" cy="0"/>
          </a:xfrm>
          <a:prstGeom prst="line">
            <a:avLst/>
          </a:prstGeom>
          <a:noFill/>
          <a:ln w="635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54" name="Straight Connector 53"/>
          <p:cNvCxnSpPr/>
          <p:nvPr/>
        </p:nvCxnSpPr>
        <p:spPr>
          <a:xfrm>
            <a:off x="7168494" y="3822403"/>
            <a:ext cx="1698478" cy="0"/>
          </a:xfrm>
          <a:prstGeom prst="line">
            <a:avLst/>
          </a:prstGeom>
          <a:noFill/>
          <a:ln w="635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55" name="Straight Connector 54"/>
          <p:cNvCxnSpPr/>
          <p:nvPr/>
        </p:nvCxnSpPr>
        <p:spPr>
          <a:xfrm>
            <a:off x="7168494" y="4209508"/>
            <a:ext cx="1698478" cy="0"/>
          </a:xfrm>
          <a:prstGeom prst="line">
            <a:avLst/>
          </a:prstGeom>
          <a:noFill/>
          <a:ln w="6350" cap="flat">
            <a:solidFill>
              <a:schemeClr val="tx1"/>
            </a:solidFill>
            <a:prstDash val="solid"/>
            <a:round/>
          </a:ln>
          <a:effectLst/>
          <a:sp3d/>
        </p:spPr>
        <p:style>
          <a:lnRef idx="0">
            <a:scrgbClr r="0" g="0" b="0"/>
          </a:lnRef>
          <a:fillRef idx="0">
            <a:scrgbClr r="0" g="0" b="0"/>
          </a:fillRef>
          <a:effectRef idx="0">
            <a:scrgbClr r="0" g="0" b="0"/>
          </a:effectRef>
          <a:fontRef idx="none"/>
        </p:style>
      </p:cxnSp>
      <p:sp>
        <p:nvSpPr>
          <p:cNvPr id="56" name="Smiley Face 55"/>
          <p:cNvSpPr/>
          <p:nvPr/>
        </p:nvSpPr>
        <p:spPr>
          <a:xfrm>
            <a:off x="7432167" y="2696643"/>
            <a:ext cx="279991" cy="265815"/>
          </a:xfrm>
          <a:prstGeom prst="smileyFace">
            <a:avLst/>
          </a:prstGeom>
          <a:solidFill>
            <a:srgbClr val="FFFFFF"/>
          </a:solidFill>
          <a:ln w="254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57" name="Smiley Face 56"/>
          <p:cNvSpPr/>
          <p:nvPr/>
        </p:nvSpPr>
        <p:spPr>
          <a:xfrm>
            <a:off x="7432167" y="3100492"/>
            <a:ext cx="279991" cy="265815"/>
          </a:xfrm>
          <a:prstGeom prst="smileyFace">
            <a:avLst/>
          </a:prstGeom>
          <a:solidFill>
            <a:srgbClr val="FFFFFF"/>
          </a:solidFill>
          <a:ln w="25400" cap="flat">
            <a:solidFill>
              <a:srgbClr val="00B05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58" name="Smiley Face 57"/>
          <p:cNvSpPr/>
          <p:nvPr/>
        </p:nvSpPr>
        <p:spPr>
          <a:xfrm>
            <a:off x="7432167" y="3491900"/>
            <a:ext cx="279991" cy="265815"/>
          </a:xfrm>
          <a:prstGeom prst="smileyFace">
            <a:avLst/>
          </a:prstGeom>
          <a:solidFill>
            <a:srgbClr val="FFFFFF"/>
          </a:solidFill>
          <a:ln w="25400" cap="flat">
            <a:solidFill>
              <a:srgbClr val="895A27"/>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59" name="Smiley Face 58"/>
          <p:cNvSpPr/>
          <p:nvPr/>
        </p:nvSpPr>
        <p:spPr>
          <a:xfrm>
            <a:off x="7439254" y="3895995"/>
            <a:ext cx="279991" cy="265815"/>
          </a:xfrm>
          <a:prstGeom prst="smileyFace">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60" name="Smiley Face 59"/>
          <p:cNvSpPr/>
          <p:nvPr/>
        </p:nvSpPr>
        <p:spPr>
          <a:xfrm>
            <a:off x="7451658" y="4266261"/>
            <a:ext cx="279991" cy="265815"/>
          </a:xfrm>
          <a:prstGeom prst="smileyFace">
            <a:avLst/>
          </a:prstGeom>
          <a:solidFill>
            <a:srgbClr val="FFFFFF"/>
          </a:solidFill>
          <a:ln w="25400" cap="flat">
            <a:solidFill>
              <a:schemeClr val="accent6">
                <a:lumMod val="75000"/>
              </a:schemeClr>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61" name="L-Shape 60"/>
          <p:cNvSpPr/>
          <p:nvPr/>
        </p:nvSpPr>
        <p:spPr>
          <a:xfrm rot="18507137">
            <a:off x="8552129" y="2719574"/>
            <a:ext cx="249279" cy="104725"/>
          </a:xfrm>
          <a:prstGeom prst="corner">
            <a:avLst/>
          </a:prstGeom>
          <a:solidFill>
            <a:srgbClr val="FFFFFF"/>
          </a:solidFill>
          <a:ln w="25400" cap="flat">
            <a:solidFill>
              <a:srgbClr val="FFC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62" name="TextBox 61"/>
          <p:cNvSpPr txBox="1"/>
          <p:nvPr/>
        </p:nvSpPr>
        <p:spPr>
          <a:xfrm>
            <a:off x="8028567" y="2661203"/>
            <a:ext cx="54770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1" i="0" u="none" strike="noStrike" cap="none" spc="0" normalizeH="0" baseline="0" dirty="0" smtClean="0">
                <a:ln>
                  <a:solidFill>
                    <a:schemeClr val="bg1">
                      <a:lumMod val="50000"/>
                    </a:schemeClr>
                  </a:solidFill>
                </a:ln>
                <a:solidFill>
                  <a:srgbClr val="FFC000"/>
                </a:solidFill>
                <a:effectLst/>
                <a:uFillTx/>
                <a:latin typeface="+mj-lt"/>
                <a:ea typeface="+mj-ea"/>
                <a:cs typeface="+mj-cs"/>
                <a:sym typeface="Arial"/>
              </a:rPr>
              <a:t>100%</a:t>
            </a:r>
            <a:endParaRPr kumimoji="0" lang="en-US" sz="2400" b="1" i="0" u="none" strike="noStrike" cap="none" spc="0" normalizeH="0" baseline="0" dirty="0">
              <a:ln>
                <a:solidFill>
                  <a:schemeClr val="bg1">
                    <a:lumMod val="50000"/>
                  </a:schemeClr>
                </a:solidFill>
              </a:ln>
              <a:solidFill>
                <a:srgbClr val="FFC000"/>
              </a:solidFill>
              <a:effectLst/>
              <a:uFillTx/>
              <a:latin typeface="+mj-lt"/>
              <a:ea typeface="+mj-ea"/>
              <a:cs typeface="+mj-cs"/>
              <a:sym typeface="Arial"/>
            </a:endParaRPr>
          </a:p>
        </p:txBody>
      </p:sp>
      <p:sp>
        <p:nvSpPr>
          <p:cNvPr id="63" name="TextBox 62"/>
          <p:cNvSpPr txBox="1"/>
          <p:nvPr/>
        </p:nvSpPr>
        <p:spPr>
          <a:xfrm>
            <a:off x="8068716" y="3063942"/>
            <a:ext cx="54770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1" i="0" u="none" strike="noStrike" cap="none" spc="0" normalizeH="0" baseline="0" dirty="0" smtClean="0">
                <a:ln>
                  <a:solidFill>
                    <a:schemeClr val="bg1">
                      <a:lumMod val="50000"/>
                    </a:schemeClr>
                  </a:solidFill>
                </a:ln>
                <a:solidFill>
                  <a:srgbClr val="FFC000"/>
                </a:solidFill>
                <a:effectLst/>
                <a:uFillTx/>
                <a:latin typeface="+mj-lt"/>
                <a:ea typeface="+mj-ea"/>
                <a:cs typeface="+mj-cs"/>
                <a:sym typeface="Arial"/>
              </a:rPr>
              <a:t>99%</a:t>
            </a:r>
            <a:endParaRPr kumimoji="0" lang="en-US" sz="2400" b="1" i="0" u="none" strike="noStrike" cap="none" spc="0" normalizeH="0" baseline="0" dirty="0">
              <a:ln>
                <a:solidFill>
                  <a:schemeClr val="bg1">
                    <a:lumMod val="50000"/>
                  </a:schemeClr>
                </a:solidFill>
              </a:ln>
              <a:solidFill>
                <a:srgbClr val="FFC000"/>
              </a:solidFill>
              <a:effectLst/>
              <a:uFillTx/>
              <a:latin typeface="+mj-lt"/>
              <a:ea typeface="+mj-ea"/>
              <a:cs typeface="+mj-cs"/>
              <a:sym typeface="Arial"/>
            </a:endParaRPr>
          </a:p>
        </p:txBody>
      </p:sp>
      <p:sp>
        <p:nvSpPr>
          <p:cNvPr id="64" name="TextBox 63"/>
          <p:cNvSpPr txBox="1"/>
          <p:nvPr/>
        </p:nvSpPr>
        <p:spPr>
          <a:xfrm>
            <a:off x="8070650" y="3455411"/>
            <a:ext cx="54770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1" i="0" u="none" strike="noStrike" cap="none" spc="0" normalizeH="0" baseline="0" dirty="0" smtClean="0">
                <a:ln>
                  <a:solidFill>
                    <a:schemeClr val="bg1">
                      <a:lumMod val="50000"/>
                    </a:schemeClr>
                  </a:solidFill>
                </a:ln>
                <a:solidFill>
                  <a:srgbClr val="FFC000"/>
                </a:solidFill>
                <a:effectLst/>
                <a:uFillTx/>
                <a:latin typeface="+mj-lt"/>
                <a:ea typeface="+mj-ea"/>
                <a:cs typeface="+mj-cs"/>
                <a:sym typeface="Arial"/>
              </a:rPr>
              <a:t>62%</a:t>
            </a:r>
            <a:endParaRPr kumimoji="0" lang="en-US" sz="2400" b="1" i="0" u="none" strike="noStrike" cap="none" spc="0" normalizeH="0" baseline="0" dirty="0">
              <a:ln>
                <a:solidFill>
                  <a:schemeClr val="bg1">
                    <a:lumMod val="50000"/>
                  </a:schemeClr>
                </a:solidFill>
              </a:ln>
              <a:solidFill>
                <a:srgbClr val="FFC000"/>
              </a:solidFill>
              <a:effectLst/>
              <a:uFillTx/>
              <a:latin typeface="+mj-lt"/>
              <a:ea typeface="+mj-ea"/>
              <a:cs typeface="+mj-cs"/>
              <a:sym typeface="Arial"/>
            </a:endParaRPr>
          </a:p>
        </p:txBody>
      </p:sp>
      <p:sp>
        <p:nvSpPr>
          <p:cNvPr id="65" name="TextBox 64"/>
          <p:cNvSpPr txBox="1"/>
          <p:nvPr/>
        </p:nvSpPr>
        <p:spPr>
          <a:xfrm>
            <a:off x="8068056" y="3855234"/>
            <a:ext cx="54770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1" i="0" u="none" strike="noStrike" cap="none" spc="0" normalizeH="0" baseline="0" dirty="0" smtClean="0">
                <a:ln>
                  <a:solidFill>
                    <a:schemeClr val="bg1">
                      <a:lumMod val="50000"/>
                    </a:schemeClr>
                  </a:solidFill>
                </a:ln>
                <a:solidFill>
                  <a:srgbClr val="FFC000"/>
                </a:solidFill>
                <a:effectLst/>
                <a:uFillTx/>
                <a:latin typeface="+mj-lt"/>
                <a:ea typeface="+mj-ea"/>
                <a:cs typeface="+mj-cs"/>
                <a:sym typeface="Arial"/>
              </a:rPr>
              <a:t>53%</a:t>
            </a:r>
            <a:endParaRPr kumimoji="0" lang="en-US" sz="2400" b="1" i="0" u="none" strike="noStrike" cap="none" spc="0" normalizeH="0" baseline="0" dirty="0">
              <a:ln>
                <a:solidFill>
                  <a:schemeClr val="bg1">
                    <a:lumMod val="50000"/>
                  </a:schemeClr>
                </a:solidFill>
              </a:ln>
              <a:solidFill>
                <a:srgbClr val="FFC000"/>
              </a:solidFill>
              <a:effectLst/>
              <a:uFillTx/>
              <a:latin typeface="+mj-lt"/>
              <a:ea typeface="+mj-ea"/>
              <a:cs typeface="+mj-cs"/>
              <a:sym typeface="Arial"/>
            </a:endParaRPr>
          </a:p>
        </p:txBody>
      </p:sp>
      <p:sp>
        <p:nvSpPr>
          <p:cNvPr id="66" name="TextBox 65"/>
          <p:cNvSpPr txBox="1"/>
          <p:nvPr/>
        </p:nvSpPr>
        <p:spPr>
          <a:xfrm>
            <a:off x="8092286" y="4246940"/>
            <a:ext cx="54770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1" i="0" u="none" strike="noStrike" cap="none" spc="0" normalizeH="0" baseline="0" dirty="0" smtClean="0">
                <a:ln>
                  <a:solidFill>
                    <a:schemeClr val="bg1">
                      <a:lumMod val="50000"/>
                    </a:schemeClr>
                  </a:solidFill>
                </a:ln>
                <a:solidFill>
                  <a:srgbClr val="FFC000"/>
                </a:solidFill>
                <a:effectLst/>
                <a:uFillTx/>
                <a:latin typeface="+mj-lt"/>
                <a:ea typeface="+mj-ea"/>
                <a:cs typeface="+mj-cs"/>
                <a:sym typeface="Arial"/>
              </a:rPr>
              <a:t>50%</a:t>
            </a:r>
            <a:endParaRPr kumimoji="0" lang="en-US" sz="2400" b="1" i="0" u="none" strike="noStrike" cap="none" spc="0" normalizeH="0" baseline="0" dirty="0">
              <a:ln>
                <a:solidFill>
                  <a:schemeClr val="bg1">
                    <a:lumMod val="50000"/>
                  </a:schemeClr>
                </a:solidFill>
              </a:ln>
              <a:solidFill>
                <a:srgbClr val="FFC000"/>
              </a:solidFill>
              <a:effectLst/>
              <a:uFillTx/>
              <a:latin typeface="+mj-lt"/>
              <a:ea typeface="+mj-ea"/>
              <a:cs typeface="+mj-cs"/>
              <a:sym typeface="Arial"/>
            </a:endParaRPr>
          </a:p>
        </p:txBody>
      </p:sp>
      <p:sp>
        <p:nvSpPr>
          <p:cNvPr id="67" name="L-Shape 66"/>
          <p:cNvSpPr/>
          <p:nvPr/>
        </p:nvSpPr>
        <p:spPr>
          <a:xfrm rot="18507137">
            <a:off x="8552129" y="3111781"/>
            <a:ext cx="249279" cy="104725"/>
          </a:xfrm>
          <a:prstGeom prst="corner">
            <a:avLst/>
          </a:prstGeom>
          <a:solidFill>
            <a:srgbClr val="FFFFFF"/>
          </a:solidFill>
          <a:ln w="25400" cap="flat">
            <a:solidFill>
              <a:srgbClr val="FFC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68" name="L-Shape 67"/>
          <p:cNvSpPr/>
          <p:nvPr/>
        </p:nvSpPr>
        <p:spPr>
          <a:xfrm rot="18507137">
            <a:off x="8552129" y="3524407"/>
            <a:ext cx="249279" cy="104725"/>
          </a:xfrm>
          <a:prstGeom prst="corner">
            <a:avLst/>
          </a:prstGeom>
          <a:solidFill>
            <a:srgbClr val="FFFFFF"/>
          </a:solidFill>
          <a:ln w="25400" cap="flat">
            <a:solidFill>
              <a:srgbClr val="FFC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69" name="L-Shape 68"/>
          <p:cNvSpPr/>
          <p:nvPr/>
        </p:nvSpPr>
        <p:spPr>
          <a:xfrm rot="18507137">
            <a:off x="8557830" y="3942738"/>
            <a:ext cx="249279" cy="104725"/>
          </a:xfrm>
          <a:prstGeom prst="corner">
            <a:avLst/>
          </a:prstGeom>
          <a:solidFill>
            <a:srgbClr val="FFFFFF"/>
          </a:solidFill>
          <a:ln w="25400" cap="flat">
            <a:solidFill>
              <a:srgbClr val="FFC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70" name="L-Shape 69"/>
          <p:cNvSpPr/>
          <p:nvPr/>
        </p:nvSpPr>
        <p:spPr>
          <a:xfrm rot="18507137">
            <a:off x="8556443" y="4286833"/>
            <a:ext cx="249279" cy="104725"/>
          </a:xfrm>
          <a:prstGeom prst="corner">
            <a:avLst/>
          </a:prstGeom>
          <a:solidFill>
            <a:srgbClr val="FFFFFF"/>
          </a:solidFill>
          <a:ln w="25400" cap="flat">
            <a:solidFill>
              <a:srgbClr val="FFC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46" name="Rectangle 45"/>
          <p:cNvSpPr/>
          <p:nvPr/>
        </p:nvSpPr>
        <p:spPr>
          <a:xfrm>
            <a:off x="7095463" y="3597047"/>
            <a:ext cx="1872892" cy="1027503"/>
          </a:xfrm>
          <a:prstGeom prst="rect">
            <a:avLst/>
          </a:prstGeom>
          <a:gradFill flip="none" rotWithShape="1">
            <a:gsLst>
              <a:gs pos="0">
                <a:schemeClr val="accent1">
                  <a:tint val="66000"/>
                  <a:satMod val="160000"/>
                  <a:alpha val="0"/>
                </a:schemeClr>
              </a:gs>
              <a:gs pos="88000">
                <a:schemeClr val="bg1"/>
              </a:gs>
              <a:gs pos="100000">
                <a:schemeClr val="bg1"/>
              </a:gs>
            </a:gsLst>
            <a:lin ang="5400000" scaled="1"/>
            <a:tileRect/>
          </a:gradFill>
          <a:ln w="9525"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71" name="Rounded Rectangle 70"/>
          <p:cNvSpPr/>
          <p:nvPr/>
        </p:nvSpPr>
        <p:spPr>
          <a:xfrm>
            <a:off x="6982056" y="2410045"/>
            <a:ext cx="2080250" cy="2582394"/>
          </a:xfrm>
          <a:prstGeom prst="roundRect">
            <a:avLst/>
          </a:prstGeom>
          <a:noFill/>
          <a:ln w="76200" cap="flat">
            <a:solidFill>
              <a:srgbClr val="FFC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43" name="Right Arrow 42"/>
          <p:cNvSpPr/>
          <p:nvPr/>
        </p:nvSpPr>
        <p:spPr>
          <a:xfrm>
            <a:off x="6379546" y="3446599"/>
            <a:ext cx="574158" cy="594553"/>
          </a:xfrm>
          <a:prstGeom prst="rightArrow">
            <a:avLst/>
          </a:prstGeom>
          <a:solidFill>
            <a:srgbClr val="FFFFFF"/>
          </a:solidFill>
          <a:ln w="25400" cap="flat">
            <a:solidFill>
              <a:schemeClr val="tx1">
                <a:lumMod val="65000"/>
                <a:lumOff val="35000"/>
              </a:schemeClr>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Tree>
    <p:extLst>
      <p:ext uri="{BB962C8B-B14F-4D97-AF65-F5344CB8AC3E}">
        <p14:creationId xmlns:p14="http://schemas.microsoft.com/office/powerpoint/2010/main" val="2455159293"/>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ounded Rectangle 105"/>
          <p:cNvSpPr/>
          <p:nvPr/>
        </p:nvSpPr>
        <p:spPr>
          <a:xfrm>
            <a:off x="7110436" y="2949489"/>
            <a:ext cx="786313" cy="760230"/>
          </a:xfrm>
          <a:prstGeom prst="roundRect">
            <a:avLst/>
          </a:prstGeom>
          <a:noFill/>
          <a:ln w="127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07" name="Smiley Face 106"/>
          <p:cNvSpPr/>
          <p:nvPr/>
        </p:nvSpPr>
        <p:spPr>
          <a:xfrm>
            <a:off x="7144527" y="3381874"/>
            <a:ext cx="279991" cy="265815"/>
          </a:xfrm>
          <a:prstGeom prst="smileyFace">
            <a:avLst/>
          </a:prstGeom>
          <a:solidFill>
            <a:srgbClr val="FFFFFF"/>
          </a:solidFill>
          <a:ln w="25400" cap="flat">
            <a:solidFill>
              <a:srgbClr val="FF0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08" name="Oval Callout 107"/>
          <p:cNvSpPr/>
          <p:nvPr/>
        </p:nvSpPr>
        <p:spPr>
          <a:xfrm>
            <a:off x="7298698" y="2963664"/>
            <a:ext cx="546088" cy="508593"/>
          </a:xfrm>
          <a:prstGeom prst="wedgeEllipseCallout">
            <a:avLst>
              <a:gd name="adj1" fmla="val -46111"/>
              <a:gd name="adj2" fmla="val 68411"/>
            </a:avLst>
          </a:prstGeom>
          <a:solidFill>
            <a:srgbClr val="FFFFFF"/>
          </a:solidFill>
          <a:ln w="25400" cap="flat">
            <a:solidFill>
              <a:srgbClr val="FF0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 name="Text Placeholder 1"/>
          <p:cNvSpPr>
            <a:spLocks noGrp="1"/>
          </p:cNvSpPr>
          <p:nvPr>
            <p:ph type="body" idx="4294967295"/>
          </p:nvPr>
        </p:nvSpPr>
        <p:spPr>
          <a:xfrm>
            <a:off x="120502" y="4304966"/>
            <a:ext cx="6570921" cy="740373"/>
          </a:xfrm>
        </p:spPr>
        <p:txBody>
          <a:bodyPr>
            <a:noAutofit/>
          </a:bodyPr>
          <a:lstStyle/>
          <a:p>
            <a:pPr>
              <a:spcBef>
                <a:spcPts val="0"/>
              </a:spcBef>
            </a:pPr>
            <a:r>
              <a:rPr lang="en-US" sz="1100" dirty="0" smtClean="0"/>
              <a:t>Result: “crypto-reputation” is impossible (all always </a:t>
            </a:r>
            <a:r>
              <a:rPr lang="en-US" sz="1100" b="1" dirty="0" smtClean="0">
                <a:solidFill>
                  <a:srgbClr val="FFC000"/>
                </a:solidFill>
              </a:rPr>
              <a:t>50%</a:t>
            </a:r>
            <a:r>
              <a:rPr lang="en-US" sz="1100" dirty="0" smtClean="0"/>
              <a:t>       ) . No different from trusting website.</a:t>
            </a:r>
          </a:p>
          <a:p>
            <a:pPr>
              <a:spcBef>
                <a:spcPts val="0"/>
              </a:spcBef>
            </a:pPr>
            <a:r>
              <a:rPr lang="en-US" sz="1100" b="1" dirty="0" smtClean="0"/>
              <a:t>Other </a:t>
            </a:r>
            <a:r>
              <a:rPr lang="en-US" sz="1100" b="1" i="1" dirty="0" smtClean="0"/>
              <a:t>impossible</a:t>
            </a:r>
            <a:r>
              <a:rPr lang="en-US" sz="1100" b="1" dirty="0" smtClean="0"/>
              <a:t> things: all DACs, identity, fidelity bonds, financial markets. </a:t>
            </a:r>
          </a:p>
          <a:p>
            <a:pPr>
              <a:spcBef>
                <a:spcPts val="0"/>
              </a:spcBef>
            </a:pPr>
            <a:r>
              <a:rPr lang="en-US" sz="1100" dirty="0"/>
              <a:t>In contrast, a single ‘mega-contract’ </a:t>
            </a:r>
            <a:r>
              <a:rPr lang="en-US" sz="1100" dirty="0" smtClean="0"/>
              <a:t>can (with entrants excluded) </a:t>
            </a:r>
            <a:r>
              <a:rPr lang="en-US" sz="1100" dirty="0"/>
              <a:t>“coordinate” payment-events and oracle-quality events</a:t>
            </a:r>
            <a:r>
              <a:rPr lang="en-US" sz="1100" dirty="0" smtClean="0"/>
              <a:t>. It can </a:t>
            </a:r>
            <a:r>
              <a:rPr lang="en-US" sz="1100" i="1" dirty="0" smtClean="0"/>
              <a:t>force</a:t>
            </a:r>
            <a:r>
              <a:rPr lang="en-US" sz="1100" dirty="0" smtClean="0"/>
              <a:t> </a:t>
            </a:r>
            <a:r>
              <a:rPr lang="en-US" sz="1100" dirty="0"/>
              <a:t>a mapping from quality to </a:t>
            </a:r>
            <a:r>
              <a:rPr lang="en-US" sz="1100" dirty="0" smtClean="0"/>
              <a:t>$.</a:t>
            </a:r>
          </a:p>
        </p:txBody>
      </p:sp>
      <p:sp>
        <p:nvSpPr>
          <p:cNvPr id="3" name="Title 2"/>
          <p:cNvSpPr>
            <a:spLocks noGrp="1"/>
          </p:cNvSpPr>
          <p:nvPr>
            <p:ph type="title" idx="4294967295"/>
          </p:nvPr>
        </p:nvSpPr>
        <p:spPr>
          <a:xfrm>
            <a:off x="176445" y="-132492"/>
            <a:ext cx="8229600" cy="765249"/>
          </a:xfrm>
        </p:spPr>
        <p:txBody>
          <a:bodyPr>
            <a:normAutofit fontScale="90000"/>
          </a:bodyPr>
          <a:lstStyle/>
          <a:p>
            <a:r>
              <a:rPr lang="en-US" sz="3600" dirty="0" smtClean="0"/>
              <a:t>Ex</a:t>
            </a:r>
            <a:r>
              <a:rPr lang="en-US" sz="3600" baseline="0" dirty="0" smtClean="0"/>
              <a:t> 1 – Reputation Free-Rider Problem</a:t>
            </a:r>
            <a:endParaRPr lang="en-US" sz="3600" dirty="0"/>
          </a:p>
        </p:txBody>
      </p:sp>
      <p:pic>
        <p:nvPicPr>
          <p:cNvPr id="4" name="image3.png" descr="bloq-logo.png"/>
          <p:cNvPicPr>
            <a:picLocks noChangeAspect="1"/>
          </p:cNvPicPr>
          <p:nvPr/>
        </p:nvPicPr>
        <p:blipFill>
          <a:blip r:embed="rId3">
            <a:extLst/>
          </a:blip>
          <a:stretch>
            <a:fillRect/>
          </a:stretch>
        </p:blipFill>
        <p:spPr>
          <a:xfrm>
            <a:off x="8290511" y="132790"/>
            <a:ext cx="684932" cy="330381"/>
          </a:xfrm>
          <a:prstGeom prst="rect">
            <a:avLst/>
          </a:prstGeom>
          <a:ln w="12700">
            <a:miter lim="400000"/>
          </a:ln>
        </p:spPr>
      </p:pic>
      <p:pic>
        <p:nvPicPr>
          <p:cNvPr id="5" name="image4.png"/>
          <p:cNvPicPr>
            <a:picLocks noChangeAspect="1"/>
          </p:cNvPicPr>
          <p:nvPr/>
        </p:nvPicPr>
        <p:blipFill>
          <a:blip r:embed="rId4">
            <a:extLst/>
          </a:blip>
          <a:stretch>
            <a:fillRect/>
          </a:stretch>
        </p:blipFill>
        <p:spPr>
          <a:xfrm>
            <a:off x="8642571" y="5045339"/>
            <a:ext cx="467545" cy="63257"/>
          </a:xfrm>
          <a:prstGeom prst="rect">
            <a:avLst/>
          </a:prstGeom>
          <a:ln w="12700">
            <a:miter lim="400000"/>
          </a:ln>
        </p:spPr>
      </p:pic>
      <p:sp>
        <p:nvSpPr>
          <p:cNvPr id="7" name="TextBox 6"/>
          <p:cNvSpPr txBox="1"/>
          <p:nvPr/>
        </p:nvSpPr>
        <p:spPr>
          <a:xfrm>
            <a:off x="377096" y="586034"/>
            <a:ext cx="178510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b="1" dirty="0" smtClean="0">
                <a:ln>
                  <a:solidFill>
                    <a:schemeClr val="tx1"/>
                  </a:solidFill>
                </a:ln>
                <a:solidFill>
                  <a:srgbClr val="FFC000"/>
                </a:solidFill>
              </a:rPr>
              <a:t>Varying Quality</a:t>
            </a:r>
          </a:p>
        </p:txBody>
      </p:sp>
      <p:sp>
        <p:nvSpPr>
          <p:cNvPr id="8" name="Rectangle 7"/>
          <p:cNvSpPr/>
          <p:nvPr/>
        </p:nvSpPr>
        <p:spPr>
          <a:xfrm>
            <a:off x="403068" y="955364"/>
            <a:ext cx="1698479" cy="1857154"/>
          </a:xfrm>
          <a:prstGeom prst="rect">
            <a:avLst/>
          </a:prstGeom>
          <a:noFill/>
          <a:ln w="9525"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cxnSp>
        <p:nvCxnSpPr>
          <p:cNvPr id="9" name="Straight Connector 8"/>
          <p:cNvCxnSpPr>
            <a:stCxn id="8" idx="0"/>
            <a:endCxn id="8" idx="2"/>
          </p:cNvCxnSpPr>
          <p:nvPr/>
        </p:nvCxnSpPr>
        <p:spPr>
          <a:xfrm>
            <a:off x="1252308" y="955364"/>
            <a:ext cx="0" cy="1857154"/>
          </a:xfrm>
          <a:prstGeom prst="line">
            <a:avLst/>
          </a:prstGeom>
          <a:noFill/>
          <a:ln w="635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10" name="Straight Connector 9"/>
          <p:cNvCxnSpPr/>
          <p:nvPr/>
        </p:nvCxnSpPr>
        <p:spPr>
          <a:xfrm>
            <a:off x="403069" y="1342762"/>
            <a:ext cx="1698478" cy="0"/>
          </a:xfrm>
          <a:prstGeom prst="line">
            <a:avLst/>
          </a:prstGeom>
          <a:noFill/>
          <a:ln w="635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11" name="Straight Connector 10"/>
          <p:cNvCxnSpPr/>
          <p:nvPr/>
        </p:nvCxnSpPr>
        <p:spPr>
          <a:xfrm>
            <a:off x="409574" y="1752116"/>
            <a:ext cx="1698478" cy="0"/>
          </a:xfrm>
          <a:prstGeom prst="line">
            <a:avLst/>
          </a:prstGeom>
          <a:noFill/>
          <a:ln w="635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12" name="Straight Connector 11"/>
          <p:cNvCxnSpPr/>
          <p:nvPr/>
        </p:nvCxnSpPr>
        <p:spPr>
          <a:xfrm>
            <a:off x="409574" y="2147297"/>
            <a:ext cx="1698478" cy="0"/>
          </a:xfrm>
          <a:prstGeom prst="line">
            <a:avLst/>
          </a:prstGeom>
          <a:noFill/>
          <a:ln w="635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13" name="Straight Connector 12"/>
          <p:cNvCxnSpPr/>
          <p:nvPr/>
        </p:nvCxnSpPr>
        <p:spPr>
          <a:xfrm>
            <a:off x="409574" y="2534402"/>
            <a:ext cx="1698478" cy="0"/>
          </a:xfrm>
          <a:prstGeom prst="line">
            <a:avLst/>
          </a:prstGeom>
          <a:noFill/>
          <a:ln w="6350" cap="flat">
            <a:solidFill>
              <a:schemeClr val="tx1"/>
            </a:solidFill>
            <a:prstDash val="solid"/>
            <a:round/>
          </a:ln>
          <a:effectLst/>
          <a:sp3d/>
        </p:spPr>
        <p:style>
          <a:lnRef idx="0">
            <a:scrgbClr r="0" g="0" b="0"/>
          </a:lnRef>
          <a:fillRef idx="0">
            <a:scrgbClr r="0" g="0" b="0"/>
          </a:fillRef>
          <a:effectRef idx="0">
            <a:scrgbClr r="0" g="0" b="0"/>
          </a:effectRef>
          <a:fontRef idx="none"/>
        </p:style>
      </p:cxnSp>
      <p:sp>
        <p:nvSpPr>
          <p:cNvPr id="14" name="Smiley Face 13"/>
          <p:cNvSpPr/>
          <p:nvPr/>
        </p:nvSpPr>
        <p:spPr>
          <a:xfrm>
            <a:off x="673247" y="1021537"/>
            <a:ext cx="279991" cy="265815"/>
          </a:xfrm>
          <a:prstGeom prst="smileyFace">
            <a:avLst/>
          </a:prstGeom>
          <a:solidFill>
            <a:srgbClr val="FFFFFF"/>
          </a:solidFill>
          <a:ln w="254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5" name="Smiley Face 14"/>
          <p:cNvSpPr/>
          <p:nvPr/>
        </p:nvSpPr>
        <p:spPr>
          <a:xfrm>
            <a:off x="673247" y="1425386"/>
            <a:ext cx="279991" cy="265815"/>
          </a:xfrm>
          <a:prstGeom prst="smileyFace">
            <a:avLst/>
          </a:prstGeom>
          <a:solidFill>
            <a:srgbClr val="FFFFFF"/>
          </a:solidFill>
          <a:ln w="25400" cap="flat">
            <a:solidFill>
              <a:srgbClr val="00B05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6" name="Smiley Face 15"/>
          <p:cNvSpPr/>
          <p:nvPr/>
        </p:nvSpPr>
        <p:spPr>
          <a:xfrm>
            <a:off x="673247" y="1816794"/>
            <a:ext cx="279991" cy="265815"/>
          </a:xfrm>
          <a:prstGeom prst="smileyFace">
            <a:avLst/>
          </a:prstGeom>
          <a:solidFill>
            <a:srgbClr val="FFFFFF"/>
          </a:solidFill>
          <a:ln w="25400" cap="flat">
            <a:solidFill>
              <a:srgbClr val="895A27"/>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7" name="Smiley Face 16"/>
          <p:cNvSpPr/>
          <p:nvPr/>
        </p:nvSpPr>
        <p:spPr>
          <a:xfrm>
            <a:off x="680334" y="2220889"/>
            <a:ext cx="279991" cy="265815"/>
          </a:xfrm>
          <a:prstGeom prst="smileyFace">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8" name="Smiley Face 17"/>
          <p:cNvSpPr/>
          <p:nvPr/>
        </p:nvSpPr>
        <p:spPr>
          <a:xfrm>
            <a:off x="692738" y="2591155"/>
            <a:ext cx="279991" cy="265815"/>
          </a:xfrm>
          <a:prstGeom prst="smileyFace">
            <a:avLst/>
          </a:prstGeom>
          <a:solidFill>
            <a:srgbClr val="FFFFFF"/>
          </a:solidFill>
          <a:ln w="25400" cap="flat">
            <a:solidFill>
              <a:schemeClr val="accent6">
                <a:lumMod val="75000"/>
              </a:schemeClr>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9" name="L-Shape 18"/>
          <p:cNvSpPr/>
          <p:nvPr/>
        </p:nvSpPr>
        <p:spPr>
          <a:xfrm rot="18507137">
            <a:off x="1793209" y="1044468"/>
            <a:ext cx="249279" cy="104725"/>
          </a:xfrm>
          <a:prstGeom prst="corner">
            <a:avLst/>
          </a:prstGeom>
          <a:solidFill>
            <a:srgbClr val="FFFFFF"/>
          </a:solidFill>
          <a:ln w="25400" cap="flat">
            <a:solidFill>
              <a:srgbClr val="FFC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0" name="TextBox 19"/>
          <p:cNvSpPr txBox="1"/>
          <p:nvPr/>
        </p:nvSpPr>
        <p:spPr>
          <a:xfrm>
            <a:off x="1269647" y="986097"/>
            <a:ext cx="54770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1" i="0" u="none" strike="noStrike" cap="none" spc="0" normalizeH="0" baseline="0" dirty="0" smtClean="0">
                <a:ln>
                  <a:solidFill>
                    <a:schemeClr val="bg1">
                      <a:lumMod val="50000"/>
                    </a:schemeClr>
                  </a:solidFill>
                </a:ln>
                <a:solidFill>
                  <a:srgbClr val="FFC000"/>
                </a:solidFill>
                <a:effectLst/>
                <a:uFillTx/>
                <a:latin typeface="+mj-lt"/>
                <a:ea typeface="+mj-ea"/>
                <a:cs typeface="+mj-cs"/>
                <a:sym typeface="Arial"/>
              </a:rPr>
              <a:t>100%</a:t>
            </a:r>
            <a:endParaRPr kumimoji="0" lang="en-US" sz="2400" b="1" i="0" u="none" strike="noStrike" cap="none" spc="0" normalizeH="0" baseline="0" dirty="0">
              <a:ln>
                <a:solidFill>
                  <a:schemeClr val="bg1">
                    <a:lumMod val="50000"/>
                  </a:schemeClr>
                </a:solidFill>
              </a:ln>
              <a:solidFill>
                <a:srgbClr val="FFC000"/>
              </a:solidFill>
              <a:effectLst/>
              <a:uFillTx/>
              <a:latin typeface="+mj-lt"/>
              <a:ea typeface="+mj-ea"/>
              <a:cs typeface="+mj-cs"/>
              <a:sym typeface="Arial"/>
            </a:endParaRPr>
          </a:p>
        </p:txBody>
      </p:sp>
      <p:sp>
        <p:nvSpPr>
          <p:cNvPr id="21" name="TextBox 20"/>
          <p:cNvSpPr txBox="1"/>
          <p:nvPr/>
        </p:nvSpPr>
        <p:spPr>
          <a:xfrm>
            <a:off x="1309796" y="1388836"/>
            <a:ext cx="54770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1" i="0" u="none" strike="noStrike" cap="none" spc="0" normalizeH="0" baseline="0" dirty="0" smtClean="0">
                <a:ln>
                  <a:solidFill>
                    <a:schemeClr val="bg1">
                      <a:lumMod val="50000"/>
                    </a:schemeClr>
                  </a:solidFill>
                </a:ln>
                <a:solidFill>
                  <a:srgbClr val="FFC000"/>
                </a:solidFill>
                <a:effectLst/>
                <a:uFillTx/>
                <a:latin typeface="+mj-lt"/>
                <a:ea typeface="+mj-ea"/>
                <a:cs typeface="+mj-cs"/>
                <a:sym typeface="Arial"/>
              </a:rPr>
              <a:t>99%</a:t>
            </a:r>
            <a:endParaRPr kumimoji="0" lang="en-US" sz="2400" b="1" i="0" u="none" strike="noStrike" cap="none" spc="0" normalizeH="0" baseline="0" dirty="0">
              <a:ln>
                <a:solidFill>
                  <a:schemeClr val="bg1">
                    <a:lumMod val="50000"/>
                  </a:schemeClr>
                </a:solidFill>
              </a:ln>
              <a:solidFill>
                <a:srgbClr val="FFC000"/>
              </a:solidFill>
              <a:effectLst/>
              <a:uFillTx/>
              <a:latin typeface="+mj-lt"/>
              <a:ea typeface="+mj-ea"/>
              <a:cs typeface="+mj-cs"/>
              <a:sym typeface="Arial"/>
            </a:endParaRPr>
          </a:p>
        </p:txBody>
      </p:sp>
      <p:sp>
        <p:nvSpPr>
          <p:cNvPr id="22" name="TextBox 21"/>
          <p:cNvSpPr txBox="1"/>
          <p:nvPr/>
        </p:nvSpPr>
        <p:spPr>
          <a:xfrm>
            <a:off x="1311730" y="1780305"/>
            <a:ext cx="54770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1" i="0" u="none" strike="noStrike" cap="none" spc="0" normalizeH="0" baseline="0" dirty="0" smtClean="0">
                <a:ln>
                  <a:solidFill>
                    <a:schemeClr val="bg1">
                      <a:lumMod val="50000"/>
                    </a:schemeClr>
                  </a:solidFill>
                </a:ln>
                <a:solidFill>
                  <a:srgbClr val="FFC000"/>
                </a:solidFill>
                <a:effectLst/>
                <a:uFillTx/>
                <a:latin typeface="+mj-lt"/>
                <a:ea typeface="+mj-ea"/>
                <a:cs typeface="+mj-cs"/>
                <a:sym typeface="Arial"/>
              </a:rPr>
              <a:t>62%</a:t>
            </a:r>
            <a:endParaRPr kumimoji="0" lang="en-US" sz="2400" b="1" i="0" u="none" strike="noStrike" cap="none" spc="0" normalizeH="0" baseline="0" dirty="0">
              <a:ln>
                <a:solidFill>
                  <a:schemeClr val="bg1">
                    <a:lumMod val="50000"/>
                  </a:schemeClr>
                </a:solidFill>
              </a:ln>
              <a:solidFill>
                <a:srgbClr val="FFC000"/>
              </a:solidFill>
              <a:effectLst/>
              <a:uFillTx/>
              <a:latin typeface="+mj-lt"/>
              <a:ea typeface="+mj-ea"/>
              <a:cs typeface="+mj-cs"/>
              <a:sym typeface="Arial"/>
            </a:endParaRPr>
          </a:p>
        </p:txBody>
      </p:sp>
      <p:sp>
        <p:nvSpPr>
          <p:cNvPr id="23" name="TextBox 22"/>
          <p:cNvSpPr txBox="1"/>
          <p:nvPr/>
        </p:nvSpPr>
        <p:spPr>
          <a:xfrm>
            <a:off x="1316224" y="2180128"/>
            <a:ext cx="54770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400" b="1" dirty="0">
                <a:ln>
                  <a:solidFill>
                    <a:schemeClr val="bg1">
                      <a:lumMod val="50000"/>
                    </a:schemeClr>
                  </a:solidFill>
                </a:ln>
                <a:solidFill>
                  <a:srgbClr val="FFC000"/>
                </a:solidFill>
              </a:rPr>
              <a:t>5</a:t>
            </a:r>
            <a:r>
              <a:rPr kumimoji="0" lang="en-US" sz="1400" b="1" i="0" u="none" strike="noStrike" cap="none" spc="0" normalizeH="0" baseline="0" dirty="0" smtClean="0">
                <a:ln>
                  <a:solidFill>
                    <a:schemeClr val="bg1">
                      <a:lumMod val="50000"/>
                    </a:schemeClr>
                  </a:solidFill>
                </a:ln>
                <a:solidFill>
                  <a:srgbClr val="FFC000"/>
                </a:solidFill>
                <a:effectLst/>
                <a:uFillTx/>
                <a:latin typeface="+mj-lt"/>
                <a:ea typeface="+mj-ea"/>
                <a:cs typeface="+mj-cs"/>
                <a:sym typeface="Arial"/>
              </a:rPr>
              <a:t>3%</a:t>
            </a:r>
            <a:endParaRPr kumimoji="0" lang="en-US" sz="2400" b="1" i="0" u="none" strike="noStrike" cap="none" spc="0" normalizeH="0" baseline="0" dirty="0">
              <a:ln>
                <a:solidFill>
                  <a:schemeClr val="bg1">
                    <a:lumMod val="50000"/>
                  </a:schemeClr>
                </a:solidFill>
              </a:ln>
              <a:solidFill>
                <a:srgbClr val="FFC000"/>
              </a:solidFill>
              <a:effectLst/>
              <a:uFillTx/>
              <a:latin typeface="+mj-lt"/>
              <a:ea typeface="+mj-ea"/>
              <a:cs typeface="+mj-cs"/>
              <a:sym typeface="Arial"/>
            </a:endParaRPr>
          </a:p>
        </p:txBody>
      </p:sp>
      <p:sp>
        <p:nvSpPr>
          <p:cNvPr id="24" name="TextBox 23"/>
          <p:cNvSpPr txBox="1"/>
          <p:nvPr/>
        </p:nvSpPr>
        <p:spPr>
          <a:xfrm>
            <a:off x="1312102" y="2571834"/>
            <a:ext cx="54770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1" i="0" u="none" strike="noStrike" cap="none" spc="0" normalizeH="0" baseline="0" dirty="0" smtClean="0">
                <a:ln>
                  <a:solidFill>
                    <a:schemeClr val="bg1">
                      <a:lumMod val="50000"/>
                    </a:schemeClr>
                  </a:solidFill>
                </a:ln>
                <a:solidFill>
                  <a:srgbClr val="FFC000"/>
                </a:solidFill>
                <a:effectLst/>
                <a:uFillTx/>
                <a:latin typeface="+mj-lt"/>
                <a:ea typeface="+mj-ea"/>
                <a:cs typeface="+mj-cs"/>
                <a:sym typeface="Arial"/>
              </a:rPr>
              <a:t>50%</a:t>
            </a:r>
            <a:endParaRPr kumimoji="0" lang="en-US" sz="2400" b="1" i="0" u="none" strike="noStrike" cap="none" spc="0" normalizeH="0" baseline="0" dirty="0">
              <a:ln>
                <a:solidFill>
                  <a:schemeClr val="bg1">
                    <a:lumMod val="50000"/>
                  </a:schemeClr>
                </a:solidFill>
              </a:ln>
              <a:solidFill>
                <a:srgbClr val="FFC000"/>
              </a:solidFill>
              <a:effectLst/>
              <a:uFillTx/>
              <a:latin typeface="+mj-lt"/>
              <a:ea typeface="+mj-ea"/>
              <a:cs typeface="+mj-cs"/>
              <a:sym typeface="Arial"/>
            </a:endParaRPr>
          </a:p>
        </p:txBody>
      </p:sp>
      <p:sp>
        <p:nvSpPr>
          <p:cNvPr id="25" name="L-Shape 24"/>
          <p:cNvSpPr/>
          <p:nvPr/>
        </p:nvSpPr>
        <p:spPr>
          <a:xfrm rot="18507137">
            <a:off x="1793209" y="1436675"/>
            <a:ext cx="249279" cy="104725"/>
          </a:xfrm>
          <a:prstGeom prst="corner">
            <a:avLst/>
          </a:prstGeom>
          <a:solidFill>
            <a:srgbClr val="FFFFFF"/>
          </a:solidFill>
          <a:ln w="25400" cap="flat">
            <a:solidFill>
              <a:srgbClr val="FFC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6" name="L-Shape 25"/>
          <p:cNvSpPr/>
          <p:nvPr/>
        </p:nvSpPr>
        <p:spPr>
          <a:xfrm rot="18507137">
            <a:off x="1793209" y="1849301"/>
            <a:ext cx="249279" cy="104725"/>
          </a:xfrm>
          <a:prstGeom prst="corner">
            <a:avLst/>
          </a:prstGeom>
          <a:solidFill>
            <a:srgbClr val="FFFFFF"/>
          </a:solidFill>
          <a:ln w="25400" cap="flat">
            <a:solidFill>
              <a:srgbClr val="FFC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7" name="L-Shape 26"/>
          <p:cNvSpPr/>
          <p:nvPr/>
        </p:nvSpPr>
        <p:spPr>
          <a:xfrm rot="18507137">
            <a:off x="1798910" y="2267632"/>
            <a:ext cx="249279" cy="104725"/>
          </a:xfrm>
          <a:prstGeom prst="corner">
            <a:avLst/>
          </a:prstGeom>
          <a:solidFill>
            <a:srgbClr val="FFFFFF"/>
          </a:solidFill>
          <a:ln w="25400" cap="flat">
            <a:solidFill>
              <a:srgbClr val="FFC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8" name="L-Shape 27"/>
          <p:cNvSpPr/>
          <p:nvPr/>
        </p:nvSpPr>
        <p:spPr>
          <a:xfrm rot="18507137">
            <a:off x="1797523" y="2611727"/>
            <a:ext cx="249279" cy="104725"/>
          </a:xfrm>
          <a:prstGeom prst="corner">
            <a:avLst/>
          </a:prstGeom>
          <a:solidFill>
            <a:srgbClr val="FFFFFF"/>
          </a:solidFill>
          <a:ln w="25400" cap="flat">
            <a:solidFill>
              <a:srgbClr val="FFC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9" name="Rectangle 28"/>
          <p:cNvSpPr/>
          <p:nvPr/>
        </p:nvSpPr>
        <p:spPr>
          <a:xfrm>
            <a:off x="318580" y="1900085"/>
            <a:ext cx="1872892" cy="1027503"/>
          </a:xfrm>
          <a:prstGeom prst="rect">
            <a:avLst/>
          </a:prstGeom>
          <a:gradFill flip="none" rotWithShape="1">
            <a:gsLst>
              <a:gs pos="0">
                <a:schemeClr val="accent1">
                  <a:tint val="66000"/>
                  <a:satMod val="160000"/>
                  <a:alpha val="0"/>
                </a:schemeClr>
              </a:gs>
              <a:gs pos="88000">
                <a:schemeClr val="bg1"/>
              </a:gs>
              <a:gs pos="100000">
                <a:schemeClr val="bg1"/>
              </a:gs>
            </a:gsLst>
            <a:lin ang="5400000" scaled="1"/>
            <a:tileRect/>
          </a:gradFill>
          <a:ln w="9525"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30" name="Rectangle 29"/>
          <p:cNvSpPr/>
          <p:nvPr/>
        </p:nvSpPr>
        <p:spPr>
          <a:xfrm>
            <a:off x="2789114" y="1657650"/>
            <a:ext cx="1297176" cy="369330"/>
          </a:xfrm>
          <a:prstGeom prst="rect">
            <a:avLst/>
          </a:prstGeom>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Arial"/>
              </a:rPr>
              <a:t>Labor</a:t>
            </a: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31" name="Rectangle 30"/>
          <p:cNvSpPr/>
          <p:nvPr/>
        </p:nvSpPr>
        <p:spPr>
          <a:xfrm>
            <a:off x="2789115" y="971921"/>
            <a:ext cx="1290085" cy="646329"/>
          </a:xfrm>
          <a:prstGeom prst="rect">
            <a:avLst/>
          </a:prstGeom>
          <a:solidFill>
            <a:srgbClr val="FFFFFF"/>
          </a:solidFill>
          <a:ln w="25400" cap="flat">
            <a:solidFill>
              <a:srgbClr val="FFC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Arial"/>
              </a:rPr>
              <a:t>Quality Premium</a:t>
            </a: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33" name="Right Brace 32"/>
          <p:cNvSpPr/>
          <p:nvPr/>
        </p:nvSpPr>
        <p:spPr>
          <a:xfrm>
            <a:off x="4164262" y="955364"/>
            <a:ext cx="290624" cy="1308012"/>
          </a:xfrm>
          <a:prstGeom prst="rightBrace">
            <a:avLst>
              <a:gd name="adj1" fmla="val 25406"/>
              <a:gd name="adj2" fmla="val 18971"/>
            </a:avLst>
          </a:prstGeom>
          <a:noFill/>
          <a:ln w="190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34" name="TextBox 33"/>
          <p:cNvSpPr txBox="1"/>
          <p:nvPr/>
        </p:nvSpPr>
        <p:spPr>
          <a:xfrm>
            <a:off x="4469062" y="990933"/>
            <a:ext cx="1740352"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solidFill>
                  <a:srgbClr val="00B050"/>
                </a:solidFill>
              </a:rPr>
              <a:t>Oracle Fee (Paid Upfront)</a:t>
            </a:r>
            <a:endParaRPr kumimoji="0" lang="en-US" sz="1800" b="0" i="0" u="none" strike="noStrike" cap="none" spc="0" normalizeH="0" baseline="0" dirty="0">
              <a:ln>
                <a:noFill/>
              </a:ln>
              <a:solidFill>
                <a:srgbClr val="00B050"/>
              </a:solidFill>
              <a:effectLst/>
              <a:uFillTx/>
              <a:sym typeface="Arial"/>
            </a:endParaRPr>
          </a:p>
        </p:txBody>
      </p:sp>
      <p:cxnSp>
        <p:nvCxnSpPr>
          <p:cNvPr id="36" name="Straight Arrow Connector 35"/>
          <p:cNvCxnSpPr/>
          <p:nvPr/>
        </p:nvCxnSpPr>
        <p:spPr>
          <a:xfrm>
            <a:off x="2036364" y="1227002"/>
            <a:ext cx="692659" cy="82259"/>
          </a:xfrm>
          <a:prstGeom prst="straightConnector1">
            <a:avLst/>
          </a:prstGeom>
          <a:noFill/>
          <a:ln w="25400" cap="flat">
            <a:solidFill>
              <a:srgbClr val="FFC000"/>
            </a:solidFill>
            <a:prstDash val="solid"/>
            <a:round/>
            <a:tailEnd type="arrow"/>
          </a:ln>
          <a:effectLst/>
          <a:sp3d/>
        </p:spPr>
        <p:style>
          <a:lnRef idx="0">
            <a:scrgbClr r="0" g="0" b="0"/>
          </a:lnRef>
          <a:fillRef idx="0">
            <a:scrgbClr r="0" g="0" b="0"/>
          </a:fillRef>
          <a:effectRef idx="0">
            <a:scrgbClr r="0" g="0" b="0"/>
          </a:effectRef>
          <a:fontRef idx="none"/>
        </p:style>
      </p:cxnSp>
      <p:cxnSp>
        <p:nvCxnSpPr>
          <p:cNvPr id="38" name="Straight Connector 37"/>
          <p:cNvCxnSpPr/>
          <p:nvPr/>
        </p:nvCxnSpPr>
        <p:spPr>
          <a:xfrm flipV="1">
            <a:off x="106326" y="1565382"/>
            <a:ext cx="8869118" cy="1369294"/>
          </a:xfrm>
          <a:prstGeom prst="line">
            <a:avLst/>
          </a:prstGeom>
          <a:noFill/>
          <a:ln w="44450" cap="flat" cmpd="thickThin">
            <a:solidFill>
              <a:schemeClr val="tx1"/>
            </a:solidFill>
            <a:prstDash val="solid"/>
            <a:round/>
          </a:ln>
          <a:effectLst/>
          <a:sp3d/>
        </p:spPr>
        <p:style>
          <a:lnRef idx="0">
            <a:scrgbClr r="0" g="0" b="0"/>
          </a:lnRef>
          <a:fillRef idx="0">
            <a:scrgbClr r="0" g="0" b="0"/>
          </a:fillRef>
          <a:effectRef idx="0">
            <a:scrgbClr r="0" g="0" b="0"/>
          </a:effectRef>
          <a:fontRef idx="none"/>
        </p:style>
      </p:cxnSp>
      <p:sp>
        <p:nvSpPr>
          <p:cNvPr id="43" name="Rectangle 42"/>
          <p:cNvSpPr/>
          <p:nvPr/>
        </p:nvSpPr>
        <p:spPr>
          <a:xfrm>
            <a:off x="2789115" y="2078712"/>
            <a:ext cx="1297176" cy="184664"/>
          </a:xfrm>
          <a:prstGeom prst="rect">
            <a:avLst/>
          </a:prstGeom>
          <a:ln>
            <a:solidFill>
              <a:srgbClr val="00B0F0"/>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600" b="1" i="0" u="none" strike="noStrike" cap="none" spc="0" normalizeH="0" baseline="0" dirty="0" smtClean="0">
                <a:ln>
                  <a:noFill/>
                </a:ln>
                <a:solidFill>
                  <a:srgbClr val="000000"/>
                </a:solidFill>
                <a:effectLst/>
                <a:uFillTx/>
                <a:latin typeface="+mj-lt"/>
                <a:ea typeface="+mj-ea"/>
                <a:cs typeface="+mj-cs"/>
                <a:sym typeface="Arial"/>
              </a:rPr>
              <a:t>Setup</a:t>
            </a:r>
            <a:endParaRPr kumimoji="0" lang="en-US" sz="600" b="1" i="0" u="none" strike="noStrike" cap="none" spc="0" normalizeH="0" baseline="0" dirty="0">
              <a:ln>
                <a:noFill/>
              </a:ln>
              <a:solidFill>
                <a:srgbClr val="000000"/>
              </a:solidFill>
              <a:effectLst/>
              <a:uFillTx/>
              <a:latin typeface="+mj-lt"/>
              <a:ea typeface="+mj-ea"/>
              <a:cs typeface="+mj-cs"/>
              <a:sym typeface="Arial"/>
            </a:endParaRPr>
          </a:p>
        </p:txBody>
      </p:sp>
      <p:sp>
        <p:nvSpPr>
          <p:cNvPr id="44" name="Rectangle 43"/>
          <p:cNvSpPr/>
          <p:nvPr/>
        </p:nvSpPr>
        <p:spPr>
          <a:xfrm>
            <a:off x="3240038" y="3903582"/>
            <a:ext cx="1297176" cy="184664"/>
          </a:xfrm>
          <a:prstGeom prst="rect">
            <a:avLst/>
          </a:prstGeom>
          <a:ln>
            <a:solidFill>
              <a:srgbClr val="00B0F0"/>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600" b="1" i="0" u="none" strike="noStrike" cap="none" spc="0" normalizeH="0" baseline="0" dirty="0" smtClean="0">
                <a:ln>
                  <a:noFill/>
                </a:ln>
                <a:solidFill>
                  <a:srgbClr val="000000"/>
                </a:solidFill>
                <a:effectLst/>
                <a:uFillTx/>
                <a:latin typeface="+mj-lt"/>
                <a:ea typeface="+mj-ea"/>
                <a:cs typeface="+mj-cs"/>
                <a:sym typeface="Arial"/>
              </a:rPr>
              <a:t>Setup</a:t>
            </a:r>
            <a:endParaRPr kumimoji="0" lang="en-US" sz="600" b="1" i="0" u="none" strike="noStrike" cap="none" spc="0" normalizeH="0" baseline="0" dirty="0">
              <a:ln>
                <a:noFill/>
              </a:ln>
              <a:solidFill>
                <a:srgbClr val="000000"/>
              </a:solidFill>
              <a:effectLst/>
              <a:uFillTx/>
              <a:latin typeface="+mj-lt"/>
              <a:ea typeface="+mj-ea"/>
              <a:cs typeface="+mj-cs"/>
              <a:sym typeface="Arial"/>
            </a:endParaRPr>
          </a:p>
        </p:txBody>
      </p:sp>
      <p:sp>
        <p:nvSpPr>
          <p:cNvPr id="45" name="Smiley Face 44"/>
          <p:cNvSpPr/>
          <p:nvPr/>
        </p:nvSpPr>
        <p:spPr>
          <a:xfrm>
            <a:off x="258879" y="3808167"/>
            <a:ext cx="279991" cy="265815"/>
          </a:xfrm>
          <a:prstGeom prst="smileyFace">
            <a:avLst/>
          </a:prstGeom>
          <a:solidFill>
            <a:srgbClr val="FFFFFF"/>
          </a:solidFill>
          <a:ln w="25400" cap="flat">
            <a:solidFill>
              <a:srgbClr val="FF0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46" name="Rectangle 45"/>
          <p:cNvSpPr/>
          <p:nvPr/>
        </p:nvSpPr>
        <p:spPr>
          <a:xfrm>
            <a:off x="3237850" y="3486651"/>
            <a:ext cx="1297176" cy="369330"/>
          </a:xfrm>
          <a:prstGeom prst="rect">
            <a:avLst/>
          </a:prstGeom>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Arial"/>
              </a:rPr>
              <a:t>Labor</a:t>
            </a: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47" name="Rectangle 46"/>
          <p:cNvSpPr/>
          <p:nvPr/>
        </p:nvSpPr>
        <p:spPr>
          <a:xfrm>
            <a:off x="3237851" y="2800922"/>
            <a:ext cx="1290085" cy="646329"/>
          </a:xfrm>
          <a:prstGeom prst="rect">
            <a:avLst/>
          </a:prstGeom>
          <a:solidFill>
            <a:srgbClr val="FFFFFF"/>
          </a:solidFill>
          <a:ln w="25400" cap="flat">
            <a:solidFill>
              <a:srgbClr val="FFC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Arial"/>
              </a:rPr>
              <a:t>Quality Premium</a:t>
            </a: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48" name="Right Brace 47"/>
          <p:cNvSpPr/>
          <p:nvPr/>
        </p:nvSpPr>
        <p:spPr>
          <a:xfrm>
            <a:off x="4615224" y="3903582"/>
            <a:ext cx="154329" cy="184664"/>
          </a:xfrm>
          <a:prstGeom prst="rightBrace">
            <a:avLst>
              <a:gd name="adj1" fmla="val 17085"/>
              <a:gd name="adj2" fmla="val 49367"/>
            </a:avLst>
          </a:prstGeom>
          <a:noFill/>
          <a:ln w="190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49" name="TextBox 48"/>
          <p:cNvSpPr txBox="1"/>
          <p:nvPr/>
        </p:nvSpPr>
        <p:spPr>
          <a:xfrm>
            <a:off x="4736544" y="3752986"/>
            <a:ext cx="570026"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b="1" dirty="0" smtClean="0">
                <a:solidFill>
                  <a:srgbClr val="00B050"/>
                </a:solidFill>
              </a:rPr>
              <a:t>Oracle</a:t>
            </a:r>
          </a:p>
          <a:p>
            <a:pPr marL="0" marR="0" indent="0" algn="l" defTabSz="914400" rtl="0" fontAlgn="auto" latinLnBrk="0" hangingPunct="0">
              <a:lnSpc>
                <a:spcPct val="100000"/>
              </a:lnSpc>
              <a:spcBef>
                <a:spcPts val="0"/>
              </a:spcBef>
              <a:spcAft>
                <a:spcPts val="0"/>
              </a:spcAft>
              <a:buClrTx/>
              <a:buSzTx/>
              <a:buFontTx/>
              <a:buNone/>
              <a:tabLst/>
            </a:pPr>
            <a:r>
              <a:rPr lang="en-US" sz="1200" b="1" dirty="0" smtClean="0">
                <a:solidFill>
                  <a:srgbClr val="00B050"/>
                </a:solidFill>
              </a:rPr>
              <a:t>Fee</a:t>
            </a:r>
            <a:endParaRPr kumimoji="0" lang="en-US" sz="1200" b="1" i="0" u="none" strike="noStrike" cap="none" spc="0" normalizeH="0" baseline="0" dirty="0">
              <a:solidFill>
                <a:srgbClr val="00B050"/>
              </a:solidFill>
              <a:effectLst/>
              <a:uFillTx/>
              <a:sym typeface="Arial"/>
            </a:endParaRPr>
          </a:p>
        </p:txBody>
      </p:sp>
      <p:sp>
        <p:nvSpPr>
          <p:cNvPr id="50" name="Rectangle 49"/>
          <p:cNvSpPr/>
          <p:nvPr/>
        </p:nvSpPr>
        <p:spPr>
          <a:xfrm>
            <a:off x="3198864" y="2783598"/>
            <a:ext cx="1493524" cy="1086559"/>
          </a:xfrm>
          <a:prstGeom prst="rect">
            <a:avLst/>
          </a:prstGeom>
          <a:solidFill>
            <a:schemeClr val="bg1">
              <a:alpha val="70000"/>
            </a:schemeClr>
          </a:solidFill>
          <a:ln w="9525"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51" name="Oval Callout 50"/>
          <p:cNvSpPr/>
          <p:nvPr/>
        </p:nvSpPr>
        <p:spPr>
          <a:xfrm>
            <a:off x="427350" y="2862903"/>
            <a:ext cx="2545608" cy="908861"/>
          </a:xfrm>
          <a:prstGeom prst="wedgeEllipseCallout">
            <a:avLst>
              <a:gd name="adj1" fmla="val -47747"/>
              <a:gd name="adj2" fmla="val 71681"/>
            </a:avLst>
          </a:prstGeom>
          <a:solidFill>
            <a:srgbClr val="FFFFFF"/>
          </a:solidFill>
          <a:ln w="12700" cap="flat">
            <a:solidFill>
              <a:srgbClr val="FF0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Arial"/>
              </a:rPr>
              <a:t>I will copy</a:t>
            </a:r>
            <a:r>
              <a:rPr kumimoji="0" lang="en-US" sz="1800" b="0" i="0" u="none" strike="noStrike" cap="none" spc="0" normalizeH="0" dirty="0" smtClean="0">
                <a:ln>
                  <a:noFill/>
                </a:ln>
                <a:solidFill>
                  <a:srgbClr val="000000"/>
                </a:solidFill>
                <a:effectLst/>
                <a:uFillTx/>
                <a:latin typeface="+mj-lt"/>
                <a:ea typeface="+mj-ea"/>
                <a:cs typeface="+mj-cs"/>
                <a:sym typeface="Arial"/>
              </a:rPr>
              <a:t>      , when he reports.</a:t>
            </a: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52" name="Smiley Face 51"/>
          <p:cNvSpPr/>
          <p:nvPr/>
        </p:nvSpPr>
        <p:spPr>
          <a:xfrm>
            <a:off x="1872337" y="3034585"/>
            <a:ext cx="279991" cy="265815"/>
          </a:xfrm>
          <a:prstGeom prst="smileyFace">
            <a:avLst/>
          </a:prstGeom>
          <a:solidFill>
            <a:srgbClr val="FFFFFF"/>
          </a:solidFill>
          <a:ln w="254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56" name="Rounded Rectangle 55"/>
          <p:cNvSpPr/>
          <p:nvPr/>
        </p:nvSpPr>
        <p:spPr>
          <a:xfrm>
            <a:off x="5657888" y="2889315"/>
            <a:ext cx="786313" cy="760230"/>
          </a:xfrm>
          <a:prstGeom prst="roundRect">
            <a:avLst/>
          </a:prstGeom>
          <a:noFill/>
          <a:ln w="127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57" name="Smiley Face 56"/>
          <p:cNvSpPr/>
          <p:nvPr/>
        </p:nvSpPr>
        <p:spPr>
          <a:xfrm>
            <a:off x="5691979" y="3321700"/>
            <a:ext cx="279991" cy="265815"/>
          </a:xfrm>
          <a:prstGeom prst="smileyFace">
            <a:avLst/>
          </a:prstGeom>
          <a:solidFill>
            <a:srgbClr val="FFFFFF"/>
          </a:solidFill>
          <a:ln w="254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58" name="Oval Callout 57"/>
          <p:cNvSpPr/>
          <p:nvPr/>
        </p:nvSpPr>
        <p:spPr>
          <a:xfrm>
            <a:off x="5846150" y="2903490"/>
            <a:ext cx="546088" cy="508593"/>
          </a:xfrm>
          <a:prstGeom prst="wedgeEllipseCallout">
            <a:avLst>
              <a:gd name="adj1" fmla="val -46111"/>
              <a:gd name="adj2" fmla="val 68411"/>
            </a:avLst>
          </a:prstGeom>
          <a:solidFill>
            <a:srgbClr val="FFFFFF"/>
          </a:solidFill>
          <a:ln w="254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59" name="Moon 58"/>
          <p:cNvSpPr/>
          <p:nvPr/>
        </p:nvSpPr>
        <p:spPr>
          <a:xfrm>
            <a:off x="5972436" y="3001841"/>
            <a:ext cx="198474" cy="265815"/>
          </a:xfrm>
          <a:prstGeom prst="moon">
            <a:avLst/>
          </a:prstGeom>
          <a:solidFill>
            <a:srgbClr val="FFFFFF"/>
          </a:solidFill>
          <a:ln w="25400" cap="flat">
            <a:solidFill>
              <a:schemeClr val="tx1">
                <a:lumMod val="95000"/>
                <a:lumOff val="5000"/>
              </a:schemeClr>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62" name="TextBox 61"/>
          <p:cNvSpPr txBox="1"/>
          <p:nvPr/>
        </p:nvSpPr>
        <p:spPr>
          <a:xfrm>
            <a:off x="5252483" y="2157650"/>
            <a:ext cx="1814622" cy="707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200" b="1" dirty="0" smtClean="0">
                <a:solidFill>
                  <a:srgbClr val="FF0000"/>
                </a:solidFill>
              </a:rPr>
              <a:t>Info on blockchain, now a public, </a:t>
            </a:r>
            <a:r>
              <a:rPr lang="en-US" sz="1400" dirty="0" smtClean="0">
                <a:ln>
                  <a:solidFill>
                    <a:schemeClr val="tx1"/>
                  </a:solidFill>
                </a:ln>
                <a:solidFill>
                  <a:srgbClr val="FF0000"/>
                </a:solidFill>
              </a:rPr>
              <a:t>non-excludable</a:t>
            </a:r>
            <a:r>
              <a:rPr lang="en-US" sz="1200" b="1" dirty="0" smtClean="0">
                <a:ln>
                  <a:solidFill>
                    <a:schemeClr val="tx1"/>
                  </a:solidFill>
                </a:ln>
                <a:solidFill>
                  <a:srgbClr val="FF0000"/>
                </a:solidFill>
              </a:rPr>
              <a:t> </a:t>
            </a:r>
            <a:r>
              <a:rPr lang="en-US" sz="1200" b="1" dirty="0" smtClean="0">
                <a:solidFill>
                  <a:srgbClr val="FF0000"/>
                </a:solidFill>
              </a:rPr>
              <a:t>resource</a:t>
            </a:r>
            <a:r>
              <a:rPr lang="en-US" sz="1200" b="1" dirty="0" smtClean="0">
                <a:ln>
                  <a:solidFill>
                    <a:schemeClr val="tx1"/>
                  </a:solidFill>
                </a:ln>
                <a:solidFill>
                  <a:srgbClr val="FF0000"/>
                </a:solidFill>
              </a:rPr>
              <a:t>.</a:t>
            </a:r>
            <a:endParaRPr kumimoji="0" lang="en-US" sz="1200" b="1" i="0" u="none" strike="noStrike" cap="none" spc="0" normalizeH="0" baseline="0" dirty="0">
              <a:ln>
                <a:solidFill>
                  <a:schemeClr val="tx1"/>
                </a:solidFill>
              </a:ln>
              <a:solidFill>
                <a:srgbClr val="FF0000"/>
              </a:solidFill>
              <a:effectLst/>
              <a:uFillTx/>
              <a:sym typeface="Arial"/>
            </a:endParaRPr>
          </a:p>
        </p:txBody>
      </p:sp>
      <p:sp>
        <p:nvSpPr>
          <p:cNvPr id="63" name="Smiley Face 62"/>
          <p:cNvSpPr/>
          <p:nvPr/>
        </p:nvSpPr>
        <p:spPr>
          <a:xfrm>
            <a:off x="7328512" y="3851915"/>
            <a:ext cx="279991" cy="265815"/>
          </a:xfrm>
          <a:prstGeom prst="smileyFace">
            <a:avLst/>
          </a:prstGeom>
          <a:solidFill>
            <a:srgbClr val="FFFFFF"/>
          </a:solidFill>
          <a:ln w="25400" cap="flat">
            <a:solidFill>
              <a:srgbClr val="FF0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54" name="Rounded Rectangular Callout 53"/>
          <p:cNvSpPr/>
          <p:nvPr/>
        </p:nvSpPr>
        <p:spPr>
          <a:xfrm>
            <a:off x="7715115" y="3567903"/>
            <a:ext cx="1315691" cy="490144"/>
          </a:xfrm>
          <a:prstGeom prst="wedgeRoundRectCallout">
            <a:avLst>
              <a:gd name="adj1" fmla="val -63643"/>
              <a:gd name="adj2" fmla="val 45350"/>
              <a:gd name="adj3" fmla="val 16667"/>
            </a:avLst>
          </a:prstGeom>
          <a:solidFill>
            <a:srgbClr val="FFFFFF"/>
          </a:solidFill>
          <a:ln w="9525" cap="flat">
            <a:solidFill>
              <a:srgbClr val="FF0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55" name="TextBox 54"/>
          <p:cNvSpPr txBox="1"/>
          <p:nvPr/>
        </p:nvSpPr>
        <p:spPr>
          <a:xfrm>
            <a:off x="7665330" y="3612986"/>
            <a:ext cx="1395228" cy="430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100" dirty="0" smtClean="0"/>
              <a:t>...and I</a:t>
            </a:r>
            <a:r>
              <a:rPr kumimoji="0" lang="en-US" sz="1100" b="0" i="0" u="none" strike="noStrike" cap="none" spc="0" normalizeH="0" baseline="0" dirty="0" smtClean="0">
                <a:ln>
                  <a:noFill/>
                </a:ln>
                <a:solidFill>
                  <a:srgbClr val="000000"/>
                </a:solidFill>
                <a:effectLst/>
                <a:uFillTx/>
                <a:latin typeface="+mj-lt"/>
                <a:ea typeface="+mj-ea"/>
                <a:cs typeface="+mj-cs"/>
                <a:sym typeface="Arial"/>
              </a:rPr>
              <a:t>’m always </a:t>
            </a:r>
            <a:r>
              <a:rPr kumimoji="0" lang="en-US" sz="1100" b="0" i="1" u="none" strike="noStrike" cap="none" spc="0" normalizeH="0" baseline="0" dirty="0" smtClean="0">
                <a:ln>
                  <a:noFill/>
                </a:ln>
                <a:solidFill>
                  <a:srgbClr val="000000"/>
                </a:solidFill>
                <a:effectLst/>
                <a:uFillTx/>
                <a:latin typeface="+mj-lt"/>
                <a:ea typeface="+mj-ea"/>
                <a:cs typeface="+mj-cs"/>
                <a:sym typeface="Arial"/>
              </a:rPr>
              <a:t>exactly</a:t>
            </a:r>
            <a:r>
              <a:rPr kumimoji="0" lang="en-US" sz="1100" b="0" i="0" u="none" strike="noStrike" cap="none" spc="0" normalizeH="0" baseline="0" dirty="0" smtClean="0">
                <a:ln>
                  <a:noFill/>
                </a:ln>
                <a:solidFill>
                  <a:srgbClr val="000000"/>
                </a:solidFill>
                <a:effectLst/>
                <a:uFillTx/>
                <a:latin typeface="+mj-lt"/>
                <a:ea typeface="+mj-ea"/>
                <a:cs typeface="+mj-cs"/>
                <a:sym typeface="Arial"/>
              </a:rPr>
              <a:t> as reliable.</a:t>
            </a:r>
            <a:endParaRPr kumimoji="0" lang="en-US" sz="1100" b="0" i="0" u="none" strike="noStrike" cap="none" spc="0" normalizeH="0" baseline="0" dirty="0">
              <a:ln>
                <a:noFill/>
              </a:ln>
              <a:solidFill>
                <a:srgbClr val="000000"/>
              </a:solidFill>
              <a:effectLst/>
              <a:uFillTx/>
              <a:latin typeface="+mj-lt"/>
              <a:ea typeface="+mj-ea"/>
              <a:cs typeface="+mj-cs"/>
              <a:sym typeface="Arial"/>
            </a:endParaRPr>
          </a:p>
        </p:txBody>
      </p:sp>
      <p:sp>
        <p:nvSpPr>
          <p:cNvPr id="64" name="Smiley Face 63"/>
          <p:cNvSpPr/>
          <p:nvPr/>
        </p:nvSpPr>
        <p:spPr>
          <a:xfrm>
            <a:off x="3301668" y="2769422"/>
            <a:ext cx="279991" cy="265815"/>
          </a:xfrm>
          <a:prstGeom prst="smileyFace">
            <a:avLst/>
          </a:prstGeom>
          <a:solidFill>
            <a:srgbClr val="FFFFFF"/>
          </a:solidFill>
          <a:ln w="25400" cap="flat">
            <a:solidFill>
              <a:srgbClr val="FF0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65" name="Rounded Rectangular Callout 64"/>
          <p:cNvSpPr/>
          <p:nvPr/>
        </p:nvSpPr>
        <p:spPr>
          <a:xfrm>
            <a:off x="3662452" y="2615653"/>
            <a:ext cx="1421083" cy="220135"/>
          </a:xfrm>
          <a:prstGeom prst="wedgeRoundRectCallout">
            <a:avLst>
              <a:gd name="adj1" fmla="val -62645"/>
              <a:gd name="adj2" fmla="val 103310"/>
              <a:gd name="adj3" fmla="val 16667"/>
            </a:avLst>
          </a:prstGeom>
          <a:solidFill>
            <a:srgbClr val="FFFFFF"/>
          </a:solidFill>
          <a:ln w="9525" cap="flat">
            <a:solidFill>
              <a:srgbClr val="FF0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66" name="TextBox 65"/>
          <p:cNvSpPr txBox="1"/>
          <p:nvPr/>
        </p:nvSpPr>
        <p:spPr>
          <a:xfrm>
            <a:off x="3636755" y="2588274"/>
            <a:ext cx="1479532"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smtClean="0">
                <a:ln>
                  <a:noFill/>
                </a:ln>
                <a:solidFill>
                  <a:srgbClr val="000000"/>
                </a:solidFill>
                <a:effectLst/>
                <a:uFillTx/>
                <a:latin typeface="+mj-lt"/>
                <a:ea typeface="+mj-ea"/>
                <a:cs typeface="+mj-cs"/>
                <a:sym typeface="Arial"/>
              </a:rPr>
              <a:t>I’m always cheaper...</a:t>
            </a:r>
            <a:endParaRPr kumimoji="0" lang="en-US" sz="1100" b="0" i="0" u="none" strike="noStrike" cap="none" spc="0" normalizeH="0" baseline="0" dirty="0">
              <a:ln>
                <a:noFill/>
              </a:ln>
              <a:solidFill>
                <a:srgbClr val="000000"/>
              </a:solidFill>
              <a:effectLst/>
              <a:uFillTx/>
              <a:latin typeface="+mj-lt"/>
              <a:ea typeface="+mj-ea"/>
              <a:cs typeface="+mj-cs"/>
              <a:sym typeface="Arial"/>
            </a:endParaRPr>
          </a:p>
        </p:txBody>
      </p:sp>
      <p:sp>
        <p:nvSpPr>
          <p:cNvPr id="67" name="Rounded Rectangle 66"/>
          <p:cNvSpPr/>
          <p:nvPr/>
        </p:nvSpPr>
        <p:spPr>
          <a:xfrm>
            <a:off x="7810695" y="2076589"/>
            <a:ext cx="786313" cy="760230"/>
          </a:xfrm>
          <a:prstGeom prst="roundRect">
            <a:avLst/>
          </a:prstGeom>
          <a:noFill/>
          <a:ln w="127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68" name="Smiley Face 67"/>
          <p:cNvSpPr/>
          <p:nvPr/>
        </p:nvSpPr>
        <p:spPr>
          <a:xfrm>
            <a:off x="7844786" y="2508974"/>
            <a:ext cx="279991" cy="265815"/>
          </a:xfrm>
          <a:prstGeom prst="smileyFace">
            <a:avLst/>
          </a:prstGeom>
          <a:solidFill>
            <a:srgbClr val="FFFFFF"/>
          </a:solidFill>
          <a:ln w="254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69" name="Oval Callout 68"/>
          <p:cNvSpPr/>
          <p:nvPr/>
        </p:nvSpPr>
        <p:spPr>
          <a:xfrm>
            <a:off x="7998957" y="2090764"/>
            <a:ext cx="546088" cy="508593"/>
          </a:xfrm>
          <a:prstGeom prst="wedgeEllipseCallout">
            <a:avLst>
              <a:gd name="adj1" fmla="val -46111"/>
              <a:gd name="adj2" fmla="val 68411"/>
            </a:avLst>
          </a:prstGeom>
          <a:solidFill>
            <a:srgbClr val="FFFFFF"/>
          </a:solidFill>
          <a:ln w="254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70" name="Moon 69"/>
          <p:cNvSpPr/>
          <p:nvPr/>
        </p:nvSpPr>
        <p:spPr>
          <a:xfrm>
            <a:off x="8125243" y="2189115"/>
            <a:ext cx="198474" cy="265815"/>
          </a:xfrm>
          <a:prstGeom prst="moon">
            <a:avLst/>
          </a:prstGeom>
          <a:solidFill>
            <a:srgbClr val="FFFFFF"/>
          </a:solidFill>
          <a:ln w="25400" cap="flat">
            <a:solidFill>
              <a:schemeClr val="tx1">
                <a:lumMod val="95000"/>
                <a:lumOff val="5000"/>
              </a:schemeClr>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71" name="TextBox 70"/>
          <p:cNvSpPr txBox="1"/>
          <p:nvPr/>
        </p:nvSpPr>
        <p:spPr>
          <a:xfrm>
            <a:off x="7154832" y="1783490"/>
            <a:ext cx="1857985"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7200" dirty="0" smtClean="0">
                <a:solidFill>
                  <a:srgbClr val="FF0000"/>
                </a:solidFill>
                <a:latin typeface="Bell MT" pitchFamily="18" charset="0"/>
              </a:rPr>
              <a:t>f</a:t>
            </a:r>
            <a:r>
              <a:rPr kumimoji="0" lang="en-US" sz="7200" b="0" i="0" u="none" strike="noStrike" cap="none" spc="0" normalizeH="0" baseline="0" dirty="0" smtClean="0">
                <a:ln>
                  <a:noFill/>
                </a:ln>
                <a:solidFill>
                  <a:srgbClr val="FF0000"/>
                </a:solidFill>
                <a:effectLst/>
                <a:uFillTx/>
                <a:latin typeface="Bell MT" pitchFamily="18" charset="0"/>
                <a:sym typeface="Arial"/>
              </a:rPr>
              <a:t>(    )</a:t>
            </a:r>
            <a:endParaRPr kumimoji="0" lang="en-US" sz="7200" b="0" i="0" u="none" strike="noStrike" cap="none" spc="0" normalizeH="0" baseline="0" dirty="0">
              <a:ln>
                <a:noFill/>
              </a:ln>
              <a:solidFill>
                <a:srgbClr val="FF0000"/>
              </a:solidFill>
              <a:effectLst/>
              <a:uFillTx/>
              <a:latin typeface="Bell MT" pitchFamily="18" charset="0"/>
              <a:sym typeface="Arial"/>
            </a:endParaRPr>
          </a:p>
        </p:txBody>
      </p:sp>
      <p:sp>
        <p:nvSpPr>
          <p:cNvPr id="77" name="Moon 76"/>
          <p:cNvSpPr/>
          <p:nvPr/>
        </p:nvSpPr>
        <p:spPr>
          <a:xfrm>
            <a:off x="7459958" y="3070717"/>
            <a:ext cx="198474" cy="265815"/>
          </a:xfrm>
          <a:prstGeom prst="moon">
            <a:avLst/>
          </a:prstGeom>
          <a:solidFill>
            <a:srgbClr val="FFFFFF"/>
          </a:solidFill>
          <a:ln w="25400" cap="flat">
            <a:solidFill>
              <a:schemeClr val="tx1">
                <a:lumMod val="95000"/>
                <a:lumOff val="5000"/>
              </a:schemeClr>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81" name="Smiley Face 80"/>
          <p:cNvSpPr/>
          <p:nvPr/>
        </p:nvSpPr>
        <p:spPr>
          <a:xfrm>
            <a:off x="8443250" y="4300547"/>
            <a:ext cx="279991" cy="265815"/>
          </a:xfrm>
          <a:prstGeom prst="smileyFace">
            <a:avLst>
              <a:gd name="adj" fmla="val -4653"/>
            </a:avLst>
          </a:prstGeom>
          <a:solidFill>
            <a:srgbClr val="FFFFFF"/>
          </a:solidFill>
          <a:ln w="25400" cap="flat">
            <a:solidFill>
              <a:schemeClr val="accent1"/>
            </a:solidFill>
            <a:prstDash val="solid"/>
            <a:round/>
          </a:ln>
          <a:effectLst>
            <a:outerShdw blurRad="50800" dist="38100" dir="10800000" algn="r"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83" name="TextBox 82"/>
          <p:cNvSpPr txBox="1"/>
          <p:nvPr/>
        </p:nvSpPr>
        <p:spPr>
          <a:xfrm>
            <a:off x="8025896" y="4587746"/>
            <a:ext cx="1157226" cy="430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100" b="1" i="0" u="none" strike="noStrike" cap="none" spc="0" normalizeH="0" baseline="0" dirty="0" smtClean="0">
                <a:ln>
                  <a:noFill/>
                </a:ln>
                <a:solidFill>
                  <a:srgbClr val="00B0F0"/>
                </a:solidFill>
                <a:effectLst/>
                <a:uFillTx/>
                <a:latin typeface="+mj-lt"/>
                <a:ea typeface="+mj-ea"/>
                <a:cs typeface="+mj-cs"/>
                <a:sym typeface="Arial"/>
              </a:rPr>
              <a:t>OUT</a:t>
            </a:r>
            <a:r>
              <a:rPr kumimoji="0" lang="en-US" sz="1100" b="1" i="0" u="none" strike="noStrike" cap="none" spc="0" normalizeH="0" dirty="0" smtClean="0">
                <a:ln>
                  <a:noFill/>
                </a:ln>
                <a:solidFill>
                  <a:srgbClr val="00B0F0"/>
                </a:solidFill>
                <a:effectLst/>
                <a:uFillTx/>
                <a:latin typeface="+mj-lt"/>
                <a:ea typeface="+mj-ea"/>
                <a:cs typeface="+mj-cs"/>
                <a:sym typeface="Arial"/>
              </a:rPr>
              <a:t> OF BUSINESS</a:t>
            </a:r>
            <a:endParaRPr kumimoji="0" lang="en-US" sz="1100" b="1" i="0" u="none" strike="noStrike" cap="none" spc="0" normalizeH="0" baseline="0" dirty="0">
              <a:ln>
                <a:noFill/>
              </a:ln>
              <a:solidFill>
                <a:srgbClr val="00B0F0"/>
              </a:solidFill>
              <a:effectLst/>
              <a:uFillTx/>
              <a:latin typeface="+mj-lt"/>
              <a:ea typeface="+mj-ea"/>
              <a:cs typeface="+mj-cs"/>
              <a:sym typeface="Arial"/>
            </a:endParaRPr>
          </a:p>
        </p:txBody>
      </p:sp>
      <p:cxnSp>
        <p:nvCxnSpPr>
          <p:cNvPr id="85" name="Straight Connector 84"/>
          <p:cNvCxnSpPr/>
          <p:nvPr/>
        </p:nvCxnSpPr>
        <p:spPr>
          <a:xfrm>
            <a:off x="3052785" y="2579091"/>
            <a:ext cx="0" cy="1609363"/>
          </a:xfrm>
          <a:prstGeom prst="line">
            <a:avLst/>
          </a:prstGeom>
          <a:noFill/>
          <a:ln w="3175"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86" name="Straight Connector 85"/>
          <p:cNvCxnSpPr/>
          <p:nvPr/>
        </p:nvCxnSpPr>
        <p:spPr>
          <a:xfrm>
            <a:off x="5331981" y="2201374"/>
            <a:ext cx="0" cy="1987236"/>
          </a:xfrm>
          <a:prstGeom prst="line">
            <a:avLst/>
          </a:prstGeom>
          <a:noFill/>
          <a:ln w="3175"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92" name="Straight Connector 91"/>
          <p:cNvCxnSpPr/>
          <p:nvPr/>
        </p:nvCxnSpPr>
        <p:spPr>
          <a:xfrm>
            <a:off x="6967387" y="1941280"/>
            <a:ext cx="0" cy="2287548"/>
          </a:xfrm>
          <a:prstGeom prst="line">
            <a:avLst/>
          </a:prstGeom>
          <a:noFill/>
          <a:ln w="3175" cap="flat">
            <a:solidFill>
              <a:schemeClr val="tx1"/>
            </a:solidFill>
            <a:prstDash val="solid"/>
            <a:round/>
          </a:ln>
          <a:effectLst/>
          <a:sp3d/>
        </p:spPr>
        <p:style>
          <a:lnRef idx="0">
            <a:scrgbClr r="0" g="0" b="0"/>
          </a:lnRef>
          <a:fillRef idx="0">
            <a:scrgbClr r="0" g="0" b="0"/>
          </a:fillRef>
          <a:effectRef idx="0">
            <a:scrgbClr r="0" g="0" b="0"/>
          </a:effectRef>
          <a:fontRef idx="none"/>
        </p:style>
      </p:cxnSp>
      <p:sp>
        <p:nvSpPr>
          <p:cNvPr id="94" name="Rounded Rectangle 93"/>
          <p:cNvSpPr/>
          <p:nvPr/>
        </p:nvSpPr>
        <p:spPr>
          <a:xfrm>
            <a:off x="8114823" y="4240806"/>
            <a:ext cx="940266" cy="766318"/>
          </a:xfrm>
          <a:prstGeom prst="roundRect">
            <a:avLst/>
          </a:prstGeom>
          <a:noFill/>
          <a:ln w="635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95" name="Text Placeholder 1"/>
          <p:cNvSpPr txBox="1">
            <a:spLocks/>
          </p:cNvSpPr>
          <p:nvPr/>
        </p:nvSpPr>
        <p:spPr>
          <a:xfrm>
            <a:off x="7081254" y="4227253"/>
            <a:ext cx="1073639" cy="771745"/>
          </a:xfrm>
          <a:prstGeom prst="rect">
            <a:avLst/>
          </a:prstGeom>
          <a:ln w="12700">
            <a:miter lim="400000"/>
          </a:ln>
          <a:extLst>
            <a:ext uri="{C572A759-6A51-4108-AA02-DFA0A04FC94B}">
              <ma14:wrappingTextBoxFlag xmlns="" xmlns:ma14="http://schemas.microsoft.com/office/mac/drawingml/2011/main" val="1"/>
            </a:ext>
          </a:extLst>
        </p:spPr>
        <p:txBody>
          <a:bodyPr lIns="45719" rIns="45719">
            <a:noAutofit/>
          </a:bodyPr>
          <a:lstStyle>
            <a:lvl1pPr marL="342900" marR="0" indent="-34290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1pPr>
            <a:lvl2pPr marL="719455" marR="0" indent="-370205"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2pPr>
            <a:lvl3pPr marL="1112661" marR="0" indent="-426861"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3pPr>
            <a:lvl4pPr marL="1446388" marR="0" indent="-411338"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4pPr>
            <a:lvl5pPr marL="1798461" marR="0" indent="-426861"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5pPr>
            <a:lvl6pPr marL="2132365"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6pPr>
            <a:lvl7pPr marL="2475265"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7pPr>
            <a:lvl8pPr marL="2819752"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8pPr>
            <a:lvl9pPr marL="3164240"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9pPr>
          </a:lstStyle>
          <a:p>
            <a:pPr marL="0" indent="0">
              <a:lnSpc>
                <a:spcPct val="120000"/>
              </a:lnSpc>
              <a:spcBef>
                <a:spcPts val="600"/>
              </a:spcBef>
              <a:buNone/>
            </a:pPr>
            <a:r>
              <a:rPr lang="en-US" sz="900" b="1" dirty="0" smtClean="0">
                <a:solidFill>
                  <a:srgbClr val="FF0000"/>
                </a:solidFill>
              </a:rPr>
              <a:t>Quality varies, payments don’t co-vary!</a:t>
            </a:r>
          </a:p>
          <a:p>
            <a:pPr marL="0" indent="0">
              <a:lnSpc>
                <a:spcPct val="120000"/>
              </a:lnSpc>
              <a:spcBef>
                <a:spcPts val="600"/>
              </a:spcBef>
              <a:buNone/>
            </a:pPr>
            <a:r>
              <a:rPr lang="en-US" sz="900" b="1" dirty="0" smtClean="0">
                <a:solidFill>
                  <a:srgbClr val="FF0000"/>
                </a:solidFill>
              </a:rPr>
              <a:t>Can’t buy quality!</a:t>
            </a:r>
            <a:endParaRPr lang="en-US" sz="900" dirty="0" smtClean="0"/>
          </a:p>
        </p:txBody>
      </p:sp>
      <p:cxnSp>
        <p:nvCxnSpPr>
          <p:cNvPr id="97" name="Straight Connector 96"/>
          <p:cNvCxnSpPr/>
          <p:nvPr/>
        </p:nvCxnSpPr>
        <p:spPr>
          <a:xfrm flipV="1">
            <a:off x="4135910" y="831598"/>
            <a:ext cx="2803125" cy="279409"/>
          </a:xfrm>
          <a:prstGeom prst="line">
            <a:avLst/>
          </a:prstGeom>
          <a:noFill/>
          <a:ln w="12700" cap="flat">
            <a:solidFill>
              <a:srgbClr val="C00000"/>
            </a:solidFill>
            <a:prstDash val="solid"/>
            <a:round/>
          </a:ln>
          <a:effectLst/>
          <a:sp3d/>
        </p:spPr>
        <p:style>
          <a:lnRef idx="0">
            <a:scrgbClr r="0" g="0" b="0"/>
          </a:lnRef>
          <a:fillRef idx="0">
            <a:scrgbClr r="0" g="0" b="0"/>
          </a:fillRef>
          <a:effectRef idx="0">
            <a:scrgbClr r="0" g="0" b="0"/>
          </a:effectRef>
          <a:fontRef idx="none"/>
        </p:style>
      </p:cxnSp>
      <p:sp>
        <p:nvSpPr>
          <p:cNvPr id="98" name="TextBox 97"/>
          <p:cNvSpPr txBox="1"/>
          <p:nvPr/>
        </p:nvSpPr>
        <p:spPr>
          <a:xfrm>
            <a:off x="6843167" y="664746"/>
            <a:ext cx="2062639"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200" dirty="0" smtClean="0">
                <a:solidFill>
                  <a:srgbClr val="C00000"/>
                </a:solidFill>
              </a:rPr>
              <a:t>Recall, honesty is </a:t>
            </a:r>
            <a:r>
              <a:rPr lang="en-US" sz="1200" i="1" dirty="0" smtClean="0">
                <a:solidFill>
                  <a:srgbClr val="C00000"/>
                </a:solidFill>
              </a:rPr>
              <a:t>costly</a:t>
            </a:r>
            <a:r>
              <a:rPr lang="en-US" sz="1200" dirty="0" smtClean="0">
                <a:solidFill>
                  <a:srgbClr val="C00000"/>
                </a:solidFill>
              </a:rPr>
              <a:t> to Oracle...Oracle is forgoing theft-opportunities.</a:t>
            </a:r>
            <a:endParaRPr kumimoji="0" lang="en-US" sz="1200" b="0" i="0" u="none" strike="noStrike" cap="none" spc="0" normalizeH="0" baseline="0" dirty="0">
              <a:ln>
                <a:noFill/>
              </a:ln>
              <a:solidFill>
                <a:srgbClr val="C00000"/>
              </a:solidFill>
              <a:effectLst/>
              <a:uFillTx/>
              <a:sym typeface="Arial"/>
            </a:endParaRPr>
          </a:p>
        </p:txBody>
      </p:sp>
      <p:sp>
        <p:nvSpPr>
          <p:cNvPr id="105" name="L-Shape 104"/>
          <p:cNvSpPr/>
          <p:nvPr/>
        </p:nvSpPr>
        <p:spPr>
          <a:xfrm rot="18507137">
            <a:off x="3981948" y="4372857"/>
            <a:ext cx="176068" cy="64763"/>
          </a:xfrm>
          <a:prstGeom prst="corner">
            <a:avLst/>
          </a:prstGeom>
          <a:solidFill>
            <a:srgbClr val="FFFFFF"/>
          </a:solidFill>
          <a:ln w="6350" cap="flat">
            <a:solidFill>
              <a:srgbClr val="FFC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cxnSp>
        <p:nvCxnSpPr>
          <p:cNvPr id="73" name="Straight Arrow Connector 72"/>
          <p:cNvCxnSpPr/>
          <p:nvPr/>
        </p:nvCxnSpPr>
        <p:spPr>
          <a:xfrm flipH="1">
            <a:off x="7658242" y="2889315"/>
            <a:ext cx="361979" cy="268471"/>
          </a:xfrm>
          <a:prstGeom prst="straightConnector1">
            <a:avLst/>
          </a:prstGeom>
          <a:noFill/>
          <a:ln w="25400" cap="flat">
            <a:solidFill>
              <a:srgbClr val="FF0000"/>
            </a:solidFill>
            <a:prstDash val="solid"/>
            <a:round/>
            <a:headEnd type="none" w="med" len="med"/>
            <a:tailEnd type="triangle" w="med" len="me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595437871"/>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773" y="644120"/>
            <a:ext cx="7835253" cy="3294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L-Shape 2"/>
          <p:cNvSpPr/>
          <p:nvPr/>
        </p:nvSpPr>
        <p:spPr>
          <a:xfrm flipH="1">
            <a:off x="409719" y="2526684"/>
            <a:ext cx="7849431" cy="554736"/>
          </a:xfrm>
          <a:prstGeom prst="corner">
            <a:avLst>
              <a:gd name="adj1" fmla="val 50000"/>
              <a:gd name="adj2" fmla="val 1111861"/>
            </a:avLst>
          </a:prstGeom>
          <a:noFill/>
          <a:ln w="5715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4" name="Oval 3"/>
          <p:cNvSpPr/>
          <p:nvPr/>
        </p:nvSpPr>
        <p:spPr>
          <a:xfrm>
            <a:off x="2137553" y="2526684"/>
            <a:ext cx="368135" cy="395087"/>
          </a:xfrm>
          <a:prstGeom prst="ellipse">
            <a:avLst/>
          </a:prstGeom>
          <a:noFill/>
          <a:ln w="762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Tree>
    <p:extLst>
      <p:ext uri="{BB962C8B-B14F-4D97-AF65-F5344CB8AC3E}">
        <p14:creationId xmlns:p14="http://schemas.microsoft.com/office/powerpoint/2010/main" val="638902548"/>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normAutofit fontScale="90000"/>
          </a:bodyPr>
          <a:lstStyle/>
          <a:p>
            <a:r>
              <a:rPr lang="en-US" dirty="0" smtClean="0"/>
              <a:t>Ex 2 – Stealing BTC Without the Key</a:t>
            </a:r>
            <a:endParaRPr lang="en-US" dirty="0"/>
          </a:p>
        </p:txBody>
      </p:sp>
      <p:pic>
        <p:nvPicPr>
          <p:cNvPr id="4" name="image3.png" descr="bloq-logo.png"/>
          <p:cNvPicPr>
            <a:picLocks noChangeAspect="1"/>
          </p:cNvPicPr>
          <p:nvPr/>
        </p:nvPicPr>
        <p:blipFill>
          <a:blip r:embed="rId3">
            <a:extLst/>
          </a:blip>
          <a:stretch>
            <a:fillRect/>
          </a:stretch>
        </p:blipFill>
        <p:spPr>
          <a:xfrm>
            <a:off x="8290511" y="132790"/>
            <a:ext cx="684932" cy="330381"/>
          </a:xfrm>
          <a:prstGeom prst="rect">
            <a:avLst/>
          </a:prstGeom>
          <a:ln w="12700">
            <a:miter lim="400000"/>
          </a:ln>
        </p:spPr>
      </p:pic>
      <p:pic>
        <p:nvPicPr>
          <p:cNvPr id="5" name="image4.png"/>
          <p:cNvPicPr>
            <a:picLocks noChangeAspect="1"/>
          </p:cNvPicPr>
          <p:nvPr/>
        </p:nvPicPr>
        <p:blipFill>
          <a:blip r:embed="rId4">
            <a:extLst/>
          </a:blip>
          <a:stretch>
            <a:fillRect/>
          </a:stretch>
        </p:blipFill>
        <p:spPr>
          <a:xfrm>
            <a:off x="8507899" y="5016987"/>
            <a:ext cx="467545" cy="63257"/>
          </a:xfrm>
          <a:prstGeom prst="rect">
            <a:avLst/>
          </a:prstGeom>
          <a:ln w="12700">
            <a:miter lim="400000"/>
          </a:ln>
        </p:spPr>
      </p:pic>
      <p:sp>
        <p:nvSpPr>
          <p:cNvPr id="6" name="Title 1"/>
          <p:cNvSpPr txBox="1">
            <a:spLocks/>
          </p:cNvSpPr>
          <p:nvPr/>
        </p:nvSpPr>
        <p:spPr>
          <a:xfrm>
            <a:off x="832502" y="1637323"/>
            <a:ext cx="3333098" cy="1063229"/>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fontScale="97500"/>
          </a:bodyPr>
          <a:lstStyle>
            <a:lvl1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9pPr>
          </a:lstStyle>
          <a:p>
            <a:r>
              <a:rPr lang="en-US" sz="2100" dirty="0" smtClean="0"/>
              <a:t>Ex 1: </a:t>
            </a:r>
            <a:r>
              <a:rPr lang="en-US" sz="2100" b="0" dirty="0" smtClean="0"/>
              <a:t>Basic, Inevitable</a:t>
            </a:r>
          </a:p>
          <a:p>
            <a:pPr lvl="1"/>
            <a:r>
              <a:rPr lang="en-US" sz="2100" dirty="0" smtClean="0"/>
              <a:t>Ex 2: </a:t>
            </a:r>
            <a:r>
              <a:rPr lang="en-US" sz="2100" b="0" dirty="0" smtClean="0"/>
              <a:t>Contrived, Unlikely</a:t>
            </a:r>
            <a:endParaRPr lang="en-US" b="0" dirty="0"/>
          </a:p>
        </p:txBody>
      </p:sp>
    </p:spTree>
    <p:extLst>
      <p:ext uri="{BB962C8B-B14F-4D97-AF65-F5344CB8AC3E}">
        <p14:creationId xmlns:p14="http://schemas.microsoft.com/office/powerpoint/2010/main" val="2496105868"/>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rPr lang="en-US" dirty="0" smtClean="0"/>
              <a:t>Claim: Steal BTC + Disable TC</a:t>
            </a:r>
            <a:endParaRPr lang="en-US" dirty="0"/>
          </a:p>
        </p:txBody>
      </p:sp>
      <p:sp>
        <p:nvSpPr>
          <p:cNvPr id="3" name="Text Placeholder 2"/>
          <p:cNvSpPr>
            <a:spLocks noGrp="1"/>
          </p:cNvSpPr>
          <p:nvPr>
            <p:ph type="body" idx="4294967295"/>
          </p:nvPr>
        </p:nvSpPr>
        <p:spPr>
          <a:xfrm>
            <a:off x="457199" y="1200150"/>
            <a:ext cx="8284471" cy="3943350"/>
          </a:xfrm>
        </p:spPr>
        <p:txBody>
          <a:bodyPr/>
          <a:lstStyle/>
          <a:p>
            <a:r>
              <a:rPr lang="en-US" dirty="0" smtClean="0"/>
              <a:t>Execution? Force miners to steal 1% of the outstanding Bitcoins (</a:t>
            </a:r>
            <a:r>
              <a:rPr lang="en-US" dirty="0" err="1" smtClean="0"/>
              <a:t>ie</a:t>
            </a:r>
            <a:r>
              <a:rPr lang="en-US" dirty="0" smtClean="0"/>
              <a:t>, 210,000...some individuals will lose </a:t>
            </a:r>
            <a:r>
              <a:rPr lang="en-US" i="1" dirty="0" smtClean="0"/>
              <a:t>all</a:t>
            </a:r>
            <a:r>
              <a:rPr lang="en-US" dirty="0" smtClean="0"/>
              <a:t> their BTC).</a:t>
            </a:r>
          </a:p>
          <a:p>
            <a:r>
              <a:rPr lang="en-US" dirty="0" smtClean="0"/>
              <a:t>Strategy? Create a “near copy” of Bitcoin, which frees up 1% of the BTC. This 1% can be claimed by miners, if they disable the original Bitcoin (and everything attached to it).</a:t>
            </a:r>
            <a:endParaRPr lang="en-US" dirty="0"/>
          </a:p>
        </p:txBody>
      </p:sp>
      <p:pic>
        <p:nvPicPr>
          <p:cNvPr id="4" name="image3.png" descr="bloq-logo.png"/>
          <p:cNvPicPr>
            <a:picLocks noChangeAspect="1"/>
          </p:cNvPicPr>
          <p:nvPr/>
        </p:nvPicPr>
        <p:blipFill>
          <a:blip r:embed="rId3">
            <a:extLst/>
          </a:blip>
          <a:stretch>
            <a:fillRect/>
          </a:stretch>
        </p:blipFill>
        <p:spPr>
          <a:xfrm>
            <a:off x="8290511" y="132790"/>
            <a:ext cx="684932" cy="330381"/>
          </a:xfrm>
          <a:prstGeom prst="rect">
            <a:avLst/>
          </a:prstGeom>
          <a:ln w="12700">
            <a:miter lim="400000"/>
          </a:ln>
        </p:spPr>
      </p:pic>
      <p:pic>
        <p:nvPicPr>
          <p:cNvPr id="5" name="image4.png"/>
          <p:cNvPicPr>
            <a:picLocks noChangeAspect="1"/>
          </p:cNvPicPr>
          <p:nvPr/>
        </p:nvPicPr>
        <p:blipFill>
          <a:blip r:embed="rId4">
            <a:extLst/>
          </a:blip>
          <a:stretch>
            <a:fillRect/>
          </a:stretch>
        </p:blipFill>
        <p:spPr>
          <a:xfrm>
            <a:off x="8507899" y="5016987"/>
            <a:ext cx="467545" cy="63257"/>
          </a:xfrm>
          <a:prstGeom prst="rect">
            <a:avLst/>
          </a:prstGeom>
          <a:ln w="12700">
            <a:miter lim="400000"/>
          </a:ln>
        </p:spPr>
      </p:pic>
    </p:spTree>
    <p:extLst>
      <p:ext uri="{BB962C8B-B14F-4D97-AF65-F5344CB8AC3E}">
        <p14:creationId xmlns:p14="http://schemas.microsoft.com/office/powerpoint/2010/main" val="1066211288"/>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p:cNvSpPr/>
          <p:nvPr/>
        </p:nvSpPr>
        <p:spPr>
          <a:xfrm>
            <a:off x="5519698" y="832874"/>
            <a:ext cx="3536509" cy="2120221"/>
          </a:xfrm>
          <a:prstGeom prst="roundRect">
            <a:avLst/>
          </a:prstGeom>
          <a:noFill/>
          <a:ln w="19050" cap="flat">
            <a:solidFill>
              <a:schemeClr val="bg1">
                <a:lumMod val="50000"/>
              </a:schemeClr>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 name="Title 1"/>
          <p:cNvSpPr>
            <a:spLocks noGrp="1"/>
          </p:cNvSpPr>
          <p:nvPr>
            <p:ph type="title" idx="4294967295"/>
          </p:nvPr>
        </p:nvSpPr>
        <p:spPr>
          <a:xfrm>
            <a:off x="445325" y="-325584"/>
            <a:ext cx="8229600" cy="1063229"/>
          </a:xfrm>
        </p:spPr>
        <p:txBody>
          <a:bodyPr/>
          <a:lstStyle/>
          <a:p>
            <a:r>
              <a:rPr lang="en-US" dirty="0" smtClean="0"/>
              <a:t>Tools</a:t>
            </a:r>
            <a:endParaRPr lang="en-US" dirty="0"/>
          </a:p>
        </p:txBody>
      </p:sp>
      <p:sp>
        <p:nvSpPr>
          <p:cNvPr id="3" name="Text Placeholder 2"/>
          <p:cNvSpPr>
            <a:spLocks noGrp="1"/>
          </p:cNvSpPr>
          <p:nvPr>
            <p:ph type="body" idx="4294967295"/>
          </p:nvPr>
        </p:nvSpPr>
        <p:spPr>
          <a:xfrm>
            <a:off x="29161" y="2824943"/>
            <a:ext cx="8970050" cy="2360421"/>
          </a:xfrm>
        </p:spPr>
        <p:txBody>
          <a:bodyPr>
            <a:normAutofit fontScale="92500"/>
          </a:bodyPr>
          <a:lstStyle/>
          <a:p>
            <a:pPr marL="457200" indent="-457200">
              <a:spcBef>
                <a:spcPts val="1200"/>
              </a:spcBef>
              <a:buFont typeface="+mj-lt"/>
              <a:buAutoNum type="arabicPeriod" startAt="2"/>
            </a:pPr>
            <a:r>
              <a:rPr lang="en-US" b="1" dirty="0" smtClean="0"/>
              <a:t>“Half-Surrender” </a:t>
            </a:r>
            <a:r>
              <a:rPr lang="en-US" dirty="0" smtClean="0"/>
              <a:t>(Voluntary </a:t>
            </a:r>
            <a:r>
              <a:rPr lang="en-US" dirty="0"/>
              <a:t>/ </a:t>
            </a:r>
            <a:r>
              <a:rPr lang="en-US" dirty="0" smtClean="0"/>
              <a:t>Recyclable 2wp) </a:t>
            </a:r>
          </a:p>
          <a:p>
            <a:pPr marL="833755" lvl="1" indent="-457200">
              <a:spcBef>
                <a:spcPts val="1200"/>
              </a:spcBef>
              <a:buFont typeface="Arial" pitchFamily="34" charset="0"/>
              <a:buChar char="•"/>
            </a:pPr>
            <a:r>
              <a:rPr lang="en-US" dirty="0" smtClean="0"/>
              <a:t>The Rules: every 2 months, there’s one special block (in B2) where individuals can use their B1-keys to ‘mint’ B2-BTC. These minted coins can move freely throughout B2, as long as their parent coins have not moved </a:t>
            </a:r>
            <a:r>
              <a:rPr lang="en-US" i="1" u="sng" dirty="0" smtClean="0"/>
              <a:t>twice</a:t>
            </a:r>
            <a:r>
              <a:rPr lang="en-US" dirty="0" smtClean="0"/>
              <a:t>.</a:t>
            </a:r>
          </a:p>
          <a:p>
            <a:pPr marL="833755" lvl="1" indent="-457200">
              <a:spcBef>
                <a:spcPts val="1200"/>
              </a:spcBef>
              <a:buFont typeface="Arial" pitchFamily="34" charset="0"/>
              <a:buChar char="•"/>
            </a:pPr>
            <a:r>
              <a:rPr lang="en-US" dirty="0" smtClean="0"/>
              <a:t>After 99% of the B1-BTC have been H-surrendered, this stops working.</a:t>
            </a:r>
          </a:p>
        </p:txBody>
      </p:sp>
      <p:pic>
        <p:nvPicPr>
          <p:cNvPr id="4" name="image3.png" descr="bloq-logo.png"/>
          <p:cNvPicPr>
            <a:picLocks noChangeAspect="1"/>
          </p:cNvPicPr>
          <p:nvPr/>
        </p:nvPicPr>
        <p:blipFill>
          <a:blip r:embed="rId3">
            <a:extLst/>
          </a:blip>
          <a:stretch>
            <a:fillRect/>
          </a:stretch>
        </p:blipFill>
        <p:spPr>
          <a:xfrm>
            <a:off x="8290511" y="132790"/>
            <a:ext cx="684932" cy="330381"/>
          </a:xfrm>
          <a:prstGeom prst="rect">
            <a:avLst/>
          </a:prstGeom>
          <a:ln w="12700">
            <a:miter lim="400000"/>
          </a:ln>
        </p:spPr>
      </p:pic>
      <p:pic>
        <p:nvPicPr>
          <p:cNvPr id="5" name="image4.png"/>
          <p:cNvPicPr>
            <a:picLocks noChangeAspect="1"/>
          </p:cNvPicPr>
          <p:nvPr/>
        </p:nvPicPr>
        <p:blipFill>
          <a:blip r:embed="rId4">
            <a:extLst/>
          </a:blip>
          <a:stretch>
            <a:fillRect/>
          </a:stretch>
        </p:blipFill>
        <p:spPr>
          <a:xfrm>
            <a:off x="8507899" y="5016987"/>
            <a:ext cx="467545" cy="63257"/>
          </a:xfrm>
          <a:prstGeom prst="rect">
            <a:avLst/>
          </a:prstGeom>
          <a:ln w="12700">
            <a:miter lim="400000"/>
          </a:ln>
        </p:spPr>
      </p:pic>
      <p:cxnSp>
        <p:nvCxnSpPr>
          <p:cNvPr id="6" name="Straight Connector 5"/>
          <p:cNvCxnSpPr/>
          <p:nvPr/>
        </p:nvCxnSpPr>
        <p:spPr>
          <a:xfrm flipV="1">
            <a:off x="5608516" y="1199922"/>
            <a:ext cx="3402418" cy="211823"/>
          </a:xfrm>
          <a:prstGeom prst="line">
            <a:avLst/>
          </a:prstGeom>
          <a:noFill/>
          <a:ln w="76200" cap="flat">
            <a:solidFill>
              <a:srgbClr val="895A27"/>
            </a:solidFill>
            <a:prstDash val="solid"/>
            <a:round/>
          </a:ln>
          <a:effectLst/>
          <a:sp3d/>
        </p:spPr>
        <p:style>
          <a:lnRef idx="0">
            <a:scrgbClr r="0" g="0" b="0"/>
          </a:lnRef>
          <a:fillRef idx="0">
            <a:scrgbClr r="0" g="0" b="0"/>
          </a:fillRef>
          <a:effectRef idx="0">
            <a:scrgbClr r="0" g="0" b="0"/>
          </a:effectRef>
          <a:fontRef idx="none"/>
        </p:style>
      </p:cxnSp>
      <p:sp>
        <p:nvSpPr>
          <p:cNvPr id="7" name="Can 6"/>
          <p:cNvSpPr/>
          <p:nvPr/>
        </p:nvSpPr>
        <p:spPr>
          <a:xfrm>
            <a:off x="7161200" y="1572222"/>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8" name="Can 7"/>
          <p:cNvSpPr/>
          <p:nvPr/>
        </p:nvSpPr>
        <p:spPr>
          <a:xfrm>
            <a:off x="6424009" y="1814854"/>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9" name="Can 8"/>
          <p:cNvSpPr/>
          <p:nvPr/>
        </p:nvSpPr>
        <p:spPr>
          <a:xfrm>
            <a:off x="7834595" y="1537472"/>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0" name="Can 9"/>
          <p:cNvSpPr/>
          <p:nvPr/>
        </p:nvSpPr>
        <p:spPr>
          <a:xfrm>
            <a:off x="5991616" y="1151540"/>
            <a:ext cx="2595109" cy="1331178"/>
          </a:xfrm>
          <a:prstGeom prst="can">
            <a:avLst/>
          </a:prstGeom>
          <a:no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1" name="Left Brace 10"/>
          <p:cNvSpPr/>
          <p:nvPr/>
        </p:nvSpPr>
        <p:spPr>
          <a:xfrm>
            <a:off x="5764135" y="1008714"/>
            <a:ext cx="206217" cy="1334355"/>
          </a:xfrm>
          <a:prstGeom prst="leftBrace">
            <a:avLst>
              <a:gd name="adj1" fmla="val 56456"/>
              <a:gd name="adj2" fmla="val 20252"/>
            </a:avLst>
          </a:prstGeom>
          <a:noFill/>
          <a:ln w="2540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pic>
        <p:nvPicPr>
          <p:cNvPr id="12" name="Picture 4" descr="http://bankinnovation.net/wp-content/uploads/2013/11/bitcoin.pn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6587106" y="2132684"/>
            <a:ext cx="1445238" cy="903274"/>
          </a:xfrm>
          <a:prstGeom prst="rect">
            <a:avLst/>
          </a:prstGeom>
          <a:noFill/>
          <a:extLst>
            <a:ext uri="{909E8E84-426E-40DD-AFC4-6F175D3DCCD1}">
              <a14:hiddenFill xmlns:a14="http://schemas.microsoft.com/office/drawing/2010/main">
                <a:solidFill>
                  <a:srgbClr val="FFFFFF"/>
                </a:solidFill>
              </a14:hiddenFill>
            </a:ext>
          </a:extLst>
        </p:spPr>
      </p:pic>
      <p:sp>
        <p:nvSpPr>
          <p:cNvPr id="13" name="Can 12"/>
          <p:cNvSpPr/>
          <p:nvPr/>
        </p:nvSpPr>
        <p:spPr>
          <a:xfrm>
            <a:off x="7441997" y="2532342"/>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4" name="Can 13"/>
          <p:cNvSpPr/>
          <p:nvPr/>
        </p:nvSpPr>
        <p:spPr>
          <a:xfrm>
            <a:off x="6630379" y="2546519"/>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5" name="Can 14"/>
          <p:cNvSpPr/>
          <p:nvPr/>
        </p:nvSpPr>
        <p:spPr>
          <a:xfrm>
            <a:off x="6952136" y="966552"/>
            <a:ext cx="517451" cy="265122"/>
          </a:xfrm>
          <a:prstGeom prst="can">
            <a:avLst/>
          </a:prstGeom>
          <a:solidFill>
            <a:srgbClr val="FFFFFF"/>
          </a:solidFill>
          <a:ln w="254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6" name="Can 15"/>
          <p:cNvSpPr/>
          <p:nvPr/>
        </p:nvSpPr>
        <p:spPr>
          <a:xfrm>
            <a:off x="7560929" y="1980284"/>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7" name="TextBox 16"/>
          <p:cNvSpPr txBox="1"/>
          <p:nvPr/>
        </p:nvSpPr>
        <p:spPr>
          <a:xfrm>
            <a:off x="6255855" y="1837344"/>
            <a:ext cx="853758"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smtClean="0">
                <a:ln>
                  <a:noFill/>
                </a:ln>
                <a:solidFill>
                  <a:srgbClr val="000000"/>
                </a:solidFill>
                <a:effectLst/>
                <a:uFillTx/>
                <a:latin typeface="+mj-lt"/>
                <a:ea typeface="+mj-ea"/>
                <a:cs typeface="+mj-cs"/>
                <a:sym typeface="Arial"/>
              </a:rPr>
              <a:t>Alarm Clock</a:t>
            </a:r>
            <a:endParaRPr kumimoji="0" lang="en-US" sz="1100" b="0" i="0" u="none" strike="noStrike" cap="none" spc="0" normalizeH="0" baseline="0" dirty="0">
              <a:ln>
                <a:noFill/>
              </a:ln>
              <a:solidFill>
                <a:srgbClr val="000000"/>
              </a:solidFill>
              <a:effectLst/>
              <a:uFillTx/>
              <a:latin typeface="+mj-lt"/>
              <a:ea typeface="+mj-ea"/>
              <a:cs typeface="+mj-cs"/>
              <a:sym typeface="Arial"/>
            </a:endParaRPr>
          </a:p>
        </p:txBody>
      </p:sp>
      <p:sp>
        <p:nvSpPr>
          <p:cNvPr id="18" name="TextBox 17"/>
          <p:cNvSpPr txBox="1"/>
          <p:nvPr/>
        </p:nvSpPr>
        <p:spPr>
          <a:xfrm>
            <a:off x="7181562" y="1587294"/>
            <a:ext cx="461022"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smtClean="0">
                <a:ln>
                  <a:noFill/>
                </a:ln>
                <a:solidFill>
                  <a:srgbClr val="000000"/>
                </a:solidFill>
                <a:effectLst/>
                <a:uFillTx/>
                <a:latin typeface="+mj-lt"/>
                <a:ea typeface="+mj-ea"/>
                <a:cs typeface="+mj-cs"/>
                <a:sym typeface="Arial"/>
              </a:rPr>
              <a:t>Poker</a:t>
            </a:r>
            <a:endParaRPr kumimoji="0" lang="en-US" sz="1100" b="0" i="0" u="none" strike="noStrike" cap="none" spc="0" normalizeH="0" baseline="0" dirty="0">
              <a:ln>
                <a:noFill/>
              </a:ln>
              <a:solidFill>
                <a:srgbClr val="000000"/>
              </a:solidFill>
              <a:effectLst/>
              <a:uFillTx/>
              <a:latin typeface="+mj-lt"/>
              <a:ea typeface="+mj-ea"/>
              <a:cs typeface="+mj-cs"/>
              <a:sym typeface="Arial"/>
            </a:endParaRPr>
          </a:p>
        </p:txBody>
      </p:sp>
      <p:pic>
        <p:nvPicPr>
          <p:cNvPr id="20" name="Picture 4" descr="http://bankinnovation.net/wp-content/uploads/2013/11/bitcoin.pn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7113593" y="1694018"/>
            <a:ext cx="1445238" cy="90327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7181562" y="2362495"/>
            <a:ext cx="23499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latin typeface="+mj-lt"/>
                <a:ea typeface="+mj-ea"/>
                <a:cs typeface="+mj-cs"/>
                <a:sym typeface="Arial"/>
              </a:rPr>
              <a:t>1</a:t>
            </a:r>
            <a:endParaRPr kumimoji="0" lang="en-US" sz="1100" b="1" i="0" u="none" strike="noStrike" cap="none" spc="0" normalizeH="0" baseline="0" dirty="0">
              <a:ln>
                <a:noFill/>
              </a:ln>
              <a:solidFill>
                <a:srgbClr val="000000"/>
              </a:solidFill>
              <a:effectLst/>
              <a:uFillTx/>
              <a:latin typeface="+mj-lt"/>
              <a:ea typeface="+mj-ea"/>
              <a:cs typeface="+mj-cs"/>
              <a:sym typeface="Arial"/>
            </a:endParaRPr>
          </a:p>
        </p:txBody>
      </p:sp>
      <p:sp>
        <p:nvSpPr>
          <p:cNvPr id="23" name="TextBox 22"/>
          <p:cNvSpPr txBox="1"/>
          <p:nvPr/>
        </p:nvSpPr>
        <p:spPr>
          <a:xfrm>
            <a:off x="7706209" y="1934563"/>
            <a:ext cx="23499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latin typeface="+mj-lt"/>
                <a:ea typeface="+mj-ea"/>
                <a:cs typeface="+mj-cs"/>
                <a:sym typeface="Arial"/>
              </a:rPr>
              <a:t>2</a:t>
            </a:r>
            <a:endParaRPr kumimoji="0" lang="en-US" sz="1100" b="1" i="0" u="none" strike="noStrike" cap="none" spc="0" normalizeH="0" baseline="0" dirty="0">
              <a:ln>
                <a:noFill/>
              </a:ln>
              <a:solidFill>
                <a:srgbClr val="000000"/>
              </a:solidFill>
              <a:effectLst/>
              <a:uFillTx/>
              <a:latin typeface="+mj-lt"/>
              <a:ea typeface="+mj-ea"/>
              <a:cs typeface="+mj-cs"/>
              <a:sym typeface="Arial"/>
            </a:endParaRPr>
          </a:p>
        </p:txBody>
      </p:sp>
      <p:sp>
        <p:nvSpPr>
          <p:cNvPr id="25" name="Text Placeholder 2"/>
          <p:cNvSpPr txBox="1">
            <a:spLocks/>
          </p:cNvSpPr>
          <p:nvPr/>
        </p:nvSpPr>
        <p:spPr>
          <a:xfrm>
            <a:off x="-50801" y="744059"/>
            <a:ext cx="6424010" cy="2010547"/>
          </a:xfrm>
          <a:prstGeom prst="rect">
            <a:avLst/>
          </a:prstGeom>
          <a:solidFill>
            <a:schemeClr val="bg1"/>
          </a:solidFill>
          <a:ln w="12700">
            <a:miter lim="400000"/>
          </a:ln>
          <a:extLst>
            <a:ext uri="{C572A759-6A51-4108-AA02-DFA0A04FC94B}">
              <ma14:wrappingTextBoxFlag xmlns="" xmlns:ma14="http://schemas.microsoft.com/office/mac/drawingml/2011/main" val="1"/>
            </a:ext>
          </a:extLst>
        </p:spPr>
        <p:txBody>
          <a:bodyPr lIns="45719" rIns="45719">
            <a:noAutofit/>
          </a:bodyPr>
          <a:lstStyle>
            <a:lvl1pPr marL="342900" marR="0" indent="-34290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1pPr>
            <a:lvl2pPr marL="719455" marR="0" indent="-370205"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2pPr>
            <a:lvl3pPr marL="1112661" marR="0" indent="-426861"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3pPr>
            <a:lvl4pPr marL="1446388" marR="0" indent="-411338"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4pPr>
            <a:lvl5pPr marL="1798461" marR="0" indent="-426861"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5pPr>
            <a:lvl6pPr marL="2132365"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6pPr>
            <a:lvl7pPr marL="2475265"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7pPr>
            <a:lvl8pPr marL="2819752"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8pPr>
            <a:lvl9pPr marL="3164240"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9pPr>
          </a:lstStyle>
          <a:p>
            <a:pPr marL="457200" indent="-457200">
              <a:spcBef>
                <a:spcPts val="1200"/>
              </a:spcBef>
              <a:buFont typeface="+mj-lt"/>
              <a:buAutoNum type="arabicPeriod"/>
            </a:pPr>
            <a:r>
              <a:rPr lang="en-US" sz="2000" b="1" dirty="0" smtClean="0"/>
              <a:t>“Observation”</a:t>
            </a:r>
          </a:p>
          <a:p>
            <a:pPr marL="833755" lvl="1" indent="-457200">
              <a:spcBef>
                <a:spcPts val="1200"/>
              </a:spcBef>
              <a:buFont typeface="Arial" pitchFamily="34" charset="0"/>
              <a:buChar char="•"/>
            </a:pPr>
            <a:r>
              <a:rPr lang="en-US" sz="2000" dirty="0" smtClean="0"/>
              <a:t>It is possible to watch Bitcoin-1 </a:t>
            </a:r>
            <a:r>
              <a:rPr lang="en-US" sz="2000" i="1" dirty="0" smtClean="0"/>
              <a:t>from </a:t>
            </a:r>
            <a:r>
              <a:rPr lang="en-US" sz="2000" dirty="0" smtClean="0"/>
              <a:t>Bitcoin-2.</a:t>
            </a:r>
          </a:p>
          <a:p>
            <a:pPr marL="833755" lvl="1" indent="-457200">
              <a:spcBef>
                <a:spcPts val="1200"/>
              </a:spcBef>
              <a:buFont typeface="Arial" pitchFamily="34" charset="0"/>
              <a:buChar char="•"/>
            </a:pPr>
            <a:r>
              <a:rPr lang="en-US" sz="2000" dirty="0" smtClean="0"/>
              <a:t>Events in B2 can be made to depend on events in B1.</a:t>
            </a:r>
          </a:p>
          <a:p>
            <a:pPr marL="833755" lvl="1" indent="-457200">
              <a:spcBef>
                <a:spcPts val="1200"/>
              </a:spcBef>
              <a:buFont typeface="Arial" pitchFamily="34" charset="0"/>
              <a:buChar char="•"/>
            </a:pPr>
            <a:r>
              <a:rPr lang="en-US" sz="2000" dirty="0" smtClean="0"/>
              <a:t>Possible to ~instantly move BTC from B1 to B2.</a:t>
            </a:r>
          </a:p>
        </p:txBody>
      </p:sp>
      <p:cxnSp>
        <p:nvCxnSpPr>
          <p:cNvPr id="26" name="Straight Connector 25"/>
          <p:cNvCxnSpPr/>
          <p:nvPr/>
        </p:nvCxnSpPr>
        <p:spPr>
          <a:xfrm>
            <a:off x="6357455" y="463171"/>
            <a:ext cx="0" cy="2291435"/>
          </a:xfrm>
          <a:prstGeom prst="lin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cxnSp>
      <p:cxnSp>
        <p:nvCxnSpPr>
          <p:cNvPr id="28" name="Straight Connector 27"/>
          <p:cNvCxnSpPr/>
          <p:nvPr/>
        </p:nvCxnSpPr>
        <p:spPr>
          <a:xfrm>
            <a:off x="5058508" y="2750255"/>
            <a:ext cx="1285270" cy="0"/>
          </a:xfrm>
          <a:prstGeom prst="lin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844579799"/>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29161" y="2824943"/>
            <a:ext cx="8970050" cy="2360421"/>
          </a:xfrm>
        </p:spPr>
        <p:txBody>
          <a:bodyPr>
            <a:normAutofit fontScale="92500"/>
          </a:bodyPr>
          <a:lstStyle/>
          <a:p>
            <a:pPr marL="457200" indent="-457200">
              <a:spcBef>
                <a:spcPts val="1200"/>
              </a:spcBef>
              <a:buFont typeface="+mj-lt"/>
              <a:buAutoNum type="arabicPeriod" startAt="2"/>
            </a:pPr>
            <a:r>
              <a:rPr lang="en-US" b="1" dirty="0" smtClean="0"/>
              <a:t>“Half-Surrender” </a:t>
            </a:r>
            <a:r>
              <a:rPr lang="en-US" dirty="0" smtClean="0"/>
              <a:t>(Voluntary </a:t>
            </a:r>
            <a:r>
              <a:rPr lang="en-US" dirty="0"/>
              <a:t>/ </a:t>
            </a:r>
            <a:r>
              <a:rPr lang="en-US" dirty="0" smtClean="0"/>
              <a:t>Recyclable 2wp) </a:t>
            </a:r>
          </a:p>
          <a:p>
            <a:pPr marL="833755" lvl="1" indent="-457200">
              <a:spcBef>
                <a:spcPts val="1200"/>
              </a:spcBef>
              <a:buFont typeface="Arial" pitchFamily="34" charset="0"/>
              <a:buChar char="•"/>
            </a:pPr>
            <a:r>
              <a:rPr lang="en-US" dirty="0" smtClean="0"/>
              <a:t>The Rules: every 2 months, there’s one special block (in B2) where individuals can use their B1-keys to ‘mint’ B2-BTC. These minted coins can move freely throughout B2, as long as their parent coins have not moved </a:t>
            </a:r>
            <a:r>
              <a:rPr lang="en-US" i="1" u="sng" dirty="0" smtClean="0"/>
              <a:t>twice</a:t>
            </a:r>
            <a:r>
              <a:rPr lang="en-US" dirty="0" smtClean="0"/>
              <a:t>.</a:t>
            </a:r>
          </a:p>
          <a:p>
            <a:pPr marL="833755" lvl="1" indent="-457200">
              <a:spcBef>
                <a:spcPts val="1200"/>
              </a:spcBef>
              <a:buFont typeface="Arial" pitchFamily="34" charset="0"/>
              <a:buChar char="•"/>
            </a:pPr>
            <a:r>
              <a:rPr lang="en-US" dirty="0"/>
              <a:t>After 99% of the B1-BTC have been H-surrendered, this stops working.</a:t>
            </a:r>
          </a:p>
        </p:txBody>
      </p:sp>
      <p:sp>
        <p:nvSpPr>
          <p:cNvPr id="19" name="Rounded Rectangle 18"/>
          <p:cNvSpPr/>
          <p:nvPr/>
        </p:nvSpPr>
        <p:spPr>
          <a:xfrm>
            <a:off x="5519698" y="832874"/>
            <a:ext cx="3536509" cy="2120221"/>
          </a:xfrm>
          <a:prstGeom prst="roundRect">
            <a:avLst/>
          </a:prstGeom>
          <a:noFill/>
          <a:ln w="19050" cap="flat">
            <a:solidFill>
              <a:schemeClr val="bg1">
                <a:lumMod val="50000"/>
              </a:schemeClr>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 name="Title 1"/>
          <p:cNvSpPr>
            <a:spLocks noGrp="1"/>
          </p:cNvSpPr>
          <p:nvPr>
            <p:ph type="title" idx="4294967295"/>
          </p:nvPr>
        </p:nvSpPr>
        <p:spPr>
          <a:xfrm>
            <a:off x="445325" y="-325584"/>
            <a:ext cx="8229600" cy="1063229"/>
          </a:xfrm>
        </p:spPr>
        <p:txBody>
          <a:bodyPr/>
          <a:lstStyle/>
          <a:p>
            <a:r>
              <a:rPr lang="en-US" dirty="0" smtClean="0"/>
              <a:t>Tools</a:t>
            </a:r>
            <a:endParaRPr lang="en-US" dirty="0"/>
          </a:p>
        </p:txBody>
      </p:sp>
      <p:pic>
        <p:nvPicPr>
          <p:cNvPr id="4" name="image3.png" descr="bloq-logo.png"/>
          <p:cNvPicPr>
            <a:picLocks noChangeAspect="1"/>
          </p:cNvPicPr>
          <p:nvPr/>
        </p:nvPicPr>
        <p:blipFill>
          <a:blip r:embed="rId3">
            <a:extLst/>
          </a:blip>
          <a:stretch>
            <a:fillRect/>
          </a:stretch>
        </p:blipFill>
        <p:spPr>
          <a:xfrm>
            <a:off x="8290511" y="132790"/>
            <a:ext cx="684932" cy="330381"/>
          </a:xfrm>
          <a:prstGeom prst="rect">
            <a:avLst/>
          </a:prstGeom>
          <a:ln w="12700">
            <a:miter lim="400000"/>
          </a:ln>
        </p:spPr>
      </p:pic>
      <p:pic>
        <p:nvPicPr>
          <p:cNvPr id="5" name="image4.png"/>
          <p:cNvPicPr>
            <a:picLocks noChangeAspect="1"/>
          </p:cNvPicPr>
          <p:nvPr/>
        </p:nvPicPr>
        <p:blipFill>
          <a:blip r:embed="rId4">
            <a:extLst/>
          </a:blip>
          <a:stretch>
            <a:fillRect/>
          </a:stretch>
        </p:blipFill>
        <p:spPr>
          <a:xfrm>
            <a:off x="8507899" y="5016987"/>
            <a:ext cx="467545" cy="63257"/>
          </a:xfrm>
          <a:prstGeom prst="rect">
            <a:avLst/>
          </a:prstGeom>
          <a:ln w="12700">
            <a:miter lim="400000"/>
          </a:ln>
        </p:spPr>
      </p:pic>
      <p:cxnSp>
        <p:nvCxnSpPr>
          <p:cNvPr id="6" name="Straight Connector 5"/>
          <p:cNvCxnSpPr/>
          <p:nvPr/>
        </p:nvCxnSpPr>
        <p:spPr>
          <a:xfrm flipV="1">
            <a:off x="5608516" y="1199922"/>
            <a:ext cx="3402418" cy="211823"/>
          </a:xfrm>
          <a:prstGeom prst="line">
            <a:avLst/>
          </a:prstGeom>
          <a:noFill/>
          <a:ln w="76200" cap="flat">
            <a:solidFill>
              <a:srgbClr val="895A27"/>
            </a:solidFill>
            <a:prstDash val="solid"/>
            <a:round/>
          </a:ln>
          <a:effectLst/>
          <a:sp3d/>
        </p:spPr>
        <p:style>
          <a:lnRef idx="0">
            <a:scrgbClr r="0" g="0" b="0"/>
          </a:lnRef>
          <a:fillRef idx="0">
            <a:scrgbClr r="0" g="0" b="0"/>
          </a:fillRef>
          <a:effectRef idx="0">
            <a:scrgbClr r="0" g="0" b="0"/>
          </a:effectRef>
          <a:fontRef idx="none"/>
        </p:style>
      </p:cxnSp>
      <p:sp>
        <p:nvSpPr>
          <p:cNvPr id="7" name="Can 6"/>
          <p:cNvSpPr/>
          <p:nvPr/>
        </p:nvSpPr>
        <p:spPr>
          <a:xfrm>
            <a:off x="7161200" y="1572222"/>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8" name="Can 7"/>
          <p:cNvSpPr/>
          <p:nvPr/>
        </p:nvSpPr>
        <p:spPr>
          <a:xfrm>
            <a:off x="6424009" y="1814854"/>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9" name="Can 8"/>
          <p:cNvSpPr/>
          <p:nvPr/>
        </p:nvSpPr>
        <p:spPr>
          <a:xfrm>
            <a:off x="7834595" y="1537472"/>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0" name="Can 9"/>
          <p:cNvSpPr/>
          <p:nvPr/>
        </p:nvSpPr>
        <p:spPr>
          <a:xfrm>
            <a:off x="5991616" y="1151540"/>
            <a:ext cx="2595109" cy="1331178"/>
          </a:xfrm>
          <a:prstGeom prst="can">
            <a:avLst/>
          </a:prstGeom>
          <a:no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1" name="Left Brace 10"/>
          <p:cNvSpPr/>
          <p:nvPr/>
        </p:nvSpPr>
        <p:spPr>
          <a:xfrm>
            <a:off x="5764135" y="1008714"/>
            <a:ext cx="206217" cy="1334355"/>
          </a:xfrm>
          <a:prstGeom prst="leftBrace">
            <a:avLst>
              <a:gd name="adj1" fmla="val 56456"/>
              <a:gd name="adj2" fmla="val 20252"/>
            </a:avLst>
          </a:prstGeom>
          <a:noFill/>
          <a:ln w="2540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pic>
        <p:nvPicPr>
          <p:cNvPr id="12" name="Picture 4" descr="http://bankinnovation.net/wp-content/uploads/2013/11/bitcoin.pn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6587106" y="2132684"/>
            <a:ext cx="1445238" cy="903274"/>
          </a:xfrm>
          <a:prstGeom prst="rect">
            <a:avLst/>
          </a:prstGeom>
          <a:noFill/>
          <a:extLst>
            <a:ext uri="{909E8E84-426E-40DD-AFC4-6F175D3DCCD1}">
              <a14:hiddenFill xmlns:a14="http://schemas.microsoft.com/office/drawing/2010/main">
                <a:solidFill>
                  <a:srgbClr val="FFFFFF"/>
                </a:solidFill>
              </a14:hiddenFill>
            </a:ext>
          </a:extLst>
        </p:spPr>
      </p:pic>
      <p:sp>
        <p:nvSpPr>
          <p:cNvPr id="13" name="Can 12"/>
          <p:cNvSpPr/>
          <p:nvPr/>
        </p:nvSpPr>
        <p:spPr>
          <a:xfrm>
            <a:off x="7441997" y="2532342"/>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4" name="Can 13"/>
          <p:cNvSpPr/>
          <p:nvPr/>
        </p:nvSpPr>
        <p:spPr>
          <a:xfrm>
            <a:off x="6630379" y="2546519"/>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5" name="Can 14"/>
          <p:cNvSpPr/>
          <p:nvPr/>
        </p:nvSpPr>
        <p:spPr>
          <a:xfrm>
            <a:off x="6952136" y="966552"/>
            <a:ext cx="517451" cy="265122"/>
          </a:xfrm>
          <a:prstGeom prst="can">
            <a:avLst/>
          </a:prstGeom>
          <a:solidFill>
            <a:srgbClr val="FFFFFF"/>
          </a:solidFill>
          <a:ln w="254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6" name="Can 15"/>
          <p:cNvSpPr/>
          <p:nvPr/>
        </p:nvSpPr>
        <p:spPr>
          <a:xfrm>
            <a:off x="7560929" y="1980284"/>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7" name="TextBox 16"/>
          <p:cNvSpPr txBox="1"/>
          <p:nvPr/>
        </p:nvSpPr>
        <p:spPr>
          <a:xfrm>
            <a:off x="6255855" y="1837344"/>
            <a:ext cx="853758"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smtClean="0">
                <a:ln>
                  <a:noFill/>
                </a:ln>
                <a:solidFill>
                  <a:srgbClr val="000000"/>
                </a:solidFill>
                <a:effectLst/>
                <a:uFillTx/>
                <a:latin typeface="+mj-lt"/>
                <a:ea typeface="+mj-ea"/>
                <a:cs typeface="+mj-cs"/>
                <a:sym typeface="Arial"/>
              </a:rPr>
              <a:t>Alarm Clock</a:t>
            </a:r>
            <a:endParaRPr kumimoji="0" lang="en-US" sz="1100" b="0" i="0" u="none" strike="noStrike" cap="none" spc="0" normalizeH="0" baseline="0" dirty="0">
              <a:ln>
                <a:noFill/>
              </a:ln>
              <a:solidFill>
                <a:srgbClr val="000000"/>
              </a:solidFill>
              <a:effectLst/>
              <a:uFillTx/>
              <a:latin typeface="+mj-lt"/>
              <a:ea typeface="+mj-ea"/>
              <a:cs typeface="+mj-cs"/>
              <a:sym typeface="Arial"/>
            </a:endParaRPr>
          </a:p>
        </p:txBody>
      </p:sp>
      <p:sp>
        <p:nvSpPr>
          <p:cNvPr id="18" name="TextBox 17"/>
          <p:cNvSpPr txBox="1"/>
          <p:nvPr/>
        </p:nvSpPr>
        <p:spPr>
          <a:xfrm>
            <a:off x="7181562" y="1587294"/>
            <a:ext cx="461022"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smtClean="0">
                <a:ln>
                  <a:noFill/>
                </a:ln>
                <a:solidFill>
                  <a:srgbClr val="000000"/>
                </a:solidFill>
                <a:effectLst/>
                <a:uFillTx/>
                <a:latin typeface="+mj-lt"/>
                <a:ea typeface="+mj-ea"/>
                <a:cs typeface="+mj-cs"/>
                <a:sym typeface="Arial"/>
              </a:rPr>
              <a:t>Poker</a:t>
            </a:r>
            <a:endParaRPr kumimoji="0" lang="en-US" sz="1100" b="0" i="0" u="none" strike="noStrike" cap="none" spc="0" normalizeH="0" baseline="0" dirty="0">
              <a:ln>
                <a:noFill/>
              </a:ln>
              <a:solidFill>
                <a:srgbClr val="000000"/>
              </a:solidFill>
              <a:effectLst/>
              <a:uFillTx/>
              <a:latin typeface="+mj-lt"/>
              <a:ea typeface="+mj-ea"/>
              <a:cs typeface="+mj-cs"/>
              <a:sym typeface="Arial"/>
            </a:endParaRPr>
          </a:p>
        </p:txBody>
      </p:sp>
      <p:pic>
        <p:nvPicPr>
          <p:cNvPr id="20" name="Picture 4" descr="http://bankinnovation.net/wp-content/uploads/2013/11/bitcoin.pn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7113593" y="1694018"/>
            <a:ext cx="1445238" cy="90327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7181562" y="2362495"/>
            <a:ext cx="23499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latin typeface="+mj-lt"/>
                <a:ea typeface="+mj-ea"/>
                <a:cs typeface="+mj-cs"/>
                <a:sym typeface="Arial"/>
              </a:rPr>
              <a:t>1</a:t>
            </a:r>
            <a:endParaRPr kumimoji="0" lang="en-US" sz="1100" b="1" i="0" u="none" strike="noStrike" cap="none" spc="0" normalizeH="0" baseline="0" dirty="0">
              <a:ln>
                <a:noFill/>
              </a:ln>
              <a:solidFill>
                <a:srgbClr val="000000"/>
              </a:solidFill>
              <a:effectLst/>
              <a:uFillTx/>
              <a:latin typeface="+mj-lt"/>
              <a:ea typeface="+mj-ea"/>
              <a:cs typeface="+mj-cs"/>
              <a:sym typeface="Arial"/>
            </a:endParaRPr>
          </a:p>
        </p:txBody>
      </p:sp>
      <p:sp>
        <p:nvSpPr>
          <p:cNvPr id="23" name="TextBox 22"/>
          <p:cNvSpPr txBox="1"/>
          <p:nvPr/>
        </p:nvSpPr>
        <p:spPr>
          <a:xfrm>
            <a:off x="7706209" y="1934563"/>
            <a:ext cx="23499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latin typeface="+mj-lt"/>
                <a:ea typeface="+mj-ea"/>
                <a:cs typeface="+mj-cs"/>
                <a:sym typeface="Arial"/>
              </a:rPr>
              <a:t>2</a:t>
            </a:r>
            <a:endParaRPr kumimoji="0" lang="en-US" sz="1100" b="1" i="0" u="none" strike="noStrike" cap="none" spc="0" normalizeH="0" baseline="0" dirty="0">
              <a:ln>
                <a:noFill/>
              </a:ln>
              <a:solidFill>
                <a:srgbClr val="000000"/>
              </a:solidFill>
              <a:effectLst/>
              <a:uFillTx/>
              <a:latin typeface="+mj-lt"/>
              <a:ea typeface="+mj-ea"/>
              <a:cs typeface="+mj-cs"/>
              <a:sym typeface="Arial"/>
            </a:endParaRPr>
          </a:p>
        </p:txBody>
      </p:sp>
      <p:sp>
        <p:nvSpPr>
          <p:cNvPr id="25" name="Text Placeholder 2"/>
          <p:cNvSpPr txBox="1">
            <a:spLocks/>
          </p:cNvSpPr>
          <p:nvPr/>
        </p:nvSpPr>
        <p:spPr>
          <a:xfrm>
            <a:off x="-1" y="744059"/>
            <a:ext cx="6255855" cy="2010547"/>
          </a:xfrm>
          <a:prstGeom prst="rect">
            <a:avLst/>
          </a:prstGeom>
          <a:solidFill>
            <a:schemeClr val="bg1"/>
          </a:solidFill>
          <a:ln w="12700">
            <a:miter lim="400000"/>
          </a:ln>
          <a:extLst>
            <a:ext uri="{C572A759-6A51-4108-AA02-DFA0A04FC94B}">
              <ma14:wrappingTextBoxFlag xmlns="" xmlns:ma14="http://schemas.microsoft.com/office/mac/drawingml/2011/main" val="1"/>
            </a:ext>
          </a:extLst>
        </p:spPr>
        <p:txBody>
          <a:bodyPr lIns="45719" rIns="45719">
            <a:noAutofit/>
          </a:bodyPr>
          <a:lstStyle>
            <a:lvl1pPr marL="342900" marR="0" indent="-34290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1pPr>
            <a:lvl2pPr marL="719455" marR="0" indent="-370205"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2pPr>
            <a:lvl3pPr marL="1112661" marR="0" indent="-426861"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3pPr>
            <a:lvl4pPr marL="1446388" marR="0" indent="-411338"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4pPr>
            <a:lvl5pPr marL="1798461" marR="0" indent="-426861"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5pPr>
            <a:lvl6pPr marL="2132365"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6pPr>
            <a:lvl7pPr marL="2475265"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7pPr>
            <a:lvl8pPr marL="2819752"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8pPr>
            <a:lvl9pPr marL="3164240"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9pPr>
          </a:lstStyle>
          <a:p>
            <a:pPr marL="457200" indent="-457200">
              <a:spcBef>
                <a:spcPts val="1200"/>
              </a:spcBef>
              <a:buFont typeface="+mj-lt"/>
              <a:buAutoNum type="arabicPeriod"/>
            </a:pPr>
            <a:r>
              <a:rPr lang="en-US" sz="2000" b="1" dirty="0" smtClean="0"/>
              <a:t>“Observation”</a:t>
            </a:r>
          </a:p>
          <a:p>
            <a:pPr marL="833755" lvl="1" indent="-457200">
              <a:spcBef>
                <a:spcPts val="1200"/>
              </a:spcBef>
              <a:buFont typeface="Arial" pitchFamily="34" charset="0"/>
              <a:buChar char="•"/>
            </a:pPr>
            <a:r>
              <a:rPr lang="en-US" sz="2000" dirty="0" smtClean="0"/>
              <a:t>It is possible to watch Bitcoin-1 </a:t>
            </a:r>
            <a:r>
              <a:rPr lang="en-US" sz="2000" i="1" dirty="0" smtClean="0"/>
              <a:t>from </a:t>
            </a:r>
            <a:r>
              <a:rPr lang="en-US" sz="2000" dirty="0" smtClean="0"/>
              <a:t>Bitcoin-2.</a:t>
            </a:r>
          </a:p>
          <a:p>
            <a:pPr marL="833755" lvl="1" indent="-457200">
              <a:spcBef>
                <a:spcPts val="1200"/>
              </a:spcBef>
              <a:buFont typeface="Arial" pitchFamily="34" charset="0"/>
              <a:buChar char="•"/>
            </a:pPr>
            <a:r>
              <a:rPr lang="en-US" sz="2000" dirty="0" smtClean="0"/>
              <a:t>Events in B2 can be made to depend on events in B1.</a:t>
            </a:r>
          </a:p>
          <a:p>
            <a:pPr marL="833755" lvl="1" indent="-457200">
              <a:spcBef>
                <a:spcPts val="1200"/>
              </a:spcBef>
              <a:buFont typeface="Arial" pitchFamily="34" charset="0"/>
              <a:buChar char="•"/>
            </a:pPr>
            <a:r>
              <a:rPr lang="en-US" sz="2000" dirty="0" smtClean="0"/>
              <a:t>Possible to instantly move BTC from B1 to B2.</a:t>
            </a:r>
          </a:p>
        </p:txBody>
      </p:sp>
      <p:cxnSp>
        <p:nvCxnSpPr>
          <p:cNvPr id="26" name="Straight Connector 25"/>
          <p:cNvCxnSpPr/>
          <p:nvPr/>
        </p:nvCxnSpPr>
        <p:spPr>
          <a:xfrm>
            <a:off x="6255855" y="463171"/>
            <a:ext cx="0" cy="2291435"/>
          </a:xfrm>
          <a:prstGeom prst="lin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cxnSp>
      <p:cxnSp>
        <p:nvCxnSpPr>
          <p:cNvPr id="28" name="Straight Connector 27"/>
          <p:cNvCxnSpPr/>
          <p:nvPr/>
        </p:nvCxnSpPr>
        <p:spPr>
          <a:xfrm>
            <a:off x="4982308" y="2750255"/>
            <a:ext cx="1285270" cy="0"/>
          </a:xfrm>
          <a:prstGeom prst="lin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cxnSp>
      <p:sp>
        <p:nvSpPr>
          <p:cNvPr id="31" name="Rectangle 30"/>
          <p:cNvSpPr/>
          <p:nvPr/>
        </p:nvSpPr>
        <p:spPr>
          <a:xfrm>
            <a:off x="1567543" y="1692242"/>
            <a:ext cx="5283097" cy="2651157"/>
          </a:xfrm>
          <a:prstGeom prst="rect">
            <a:avLst/>
          </a:prstGeom>
          <a:solidFill>
            <a:srgbClr val="FFFFFF"/>
          </a:solidFill>
          <a:ln w="254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graphicFrame>
        <p:nvGraphicFramePr>
          <p:cNvPr id="32" name="Table 31"/>
          <p:cNvGraphicFramePr>
            <a:graphicFrameLocks noGrp="1"/>
          </p:cNvGraphicFramePr>
          <p:nvPr>
            <p:extLst>
              <p:ext uri="{D42A27DB-BD31-4B8C-83A1-F6EECF244321}">
                <p14:modId xmlns:p14="http://schemas.microsoft.com/office/powerpoint/2010/main" val="1588323885"/>
              </p:ext>
            </p:extLst>
          </p:nvPr>
        </p:nvGraphicFramePr>
        <p:xfrm>
          <a:off x="1657023" y="1739229"/>
          <a:ext cx="5078012" cy="2499360"/>
        </p:xfrm>
        <a:graphic>
          <a:graphicData uri="http://schemas.openxmlformats.org/drawingml/2006/table">
            <a:tbl>
              <a:tblPr firstRow="1" bandRow="1">
                <a:tableStyleId>{5940675A-B579-460E-94D1-54222C63F5DA}</a:tableStyleId>
              </a:tblPr>
              <a:tblGrid>
                <a:gridCol w="2539006"/>
                <a:gridCol w="2539006"/>
              </a:tblGrid>
              <a:tr h="526221">
                <a:tc>
                  <a:txBody>
                    <a:bodyPr/>
                    <a:lstStyle/>
                    <a:p>
                      <a:pPr algn="ctr"/>
                      <a:r>
                        <a:rPr lang="en-US" sz="4000" dirty="0" smtClean="0"/>
                        <a:t>B2 Won</a:t>
                      </a:r>
                      <a:endParaRPr lang="en-US" sz="4000" dirty="0"/>
                    </a:p>
                  </a:txBody>
                  <a:tcPr/>
                </a:tc>
                <a:tc>
                  <a:txBody>
                    <a:bodyPr/>
                    <a:lstStyle/>
                    <a:p>
                      <a:pPr algn="ctr"/>
                      <a:r>
                        <a:rPr lang="en-US" sz="4000" dirty="0" smtClean="0"/>
                        <a:t>B2 Lost</a:t>
                      </a:r>
                      <a:endParaRPr lang="en-US" sz="4000" dirty="0"/>
                    </a:p>
                  </a:txBody>
                  <a:tcPr/>
                </a:tc>
              </a:tr>
              <a:tr h="134987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Burn the coins on B1, by sending them to a provably-</a:t>
                      </a:r>
                      <a:r>
                        <a:rPr lang="en-US" sz="1600" dirty="0" err="1" smtClean="0"/>
                        <a:t>unspendable</a:t>
                      </a:r>
                      <a:r>
                        <a:rPr lang="en-US" sz="1600" dirty="0" smtClean="0"/>
                        <a:t> address.</a:t>
                      </a:r>
                      <a:br>
                        <a:rPr lang="en-US" sz="1600" dirty="0" smtClean="0"/>
                      </a:br>
                      <a:r>
                        <a:rPr lang="en-US" sz="1600" dirty="0" smtClean="0"/>
                        <a:t/>
                      </a:r>
                      <a:br>
                        <a:rPr lang="en-US" sz="1600" dirty="0" smtClean="0"/>
                      </a:br>
                      <a:r>
                        <a:rPr lang="en-US" sz="1600" dirty="0" smtClean="0"/>
                        <a:t>Now,</a:t>
                      </a:r>
                      <a:r>
                        <a:rPr lang="en-US" sz="1600" baseline="0" dirty="0" smtClean="0"/>
                        <a:t> other people will accept your B2 coins.</a:t>
                      </a:r>
                      <a:endParaRPr lang="en-US" sz="1600" dirty="0" smtClean="0"/>
                    </a:p>
                  </a:txBody>
                  <a:tcPr/>
                </a:tc>
                <a:tc>
                  <a:txBody>
                    <a:bodyPr/>
                    <a:lstStyle/>
                    <a:p>
                      <a:pPr algn="ctr"/>
                      <a:r>
                        <a:rPr lang="en-US" sz="1600" dirty="0" smtClean="0"/>
                        <a:t>Reclaim</a:t>
                      </a:r>
                      <a:r>
                        <a:rPr lang="en-US" sz="1600" baseline="0" dirty="0" smtClean="0"/>
                        <a:t> the coins on B1, by sending them to yourself twice.</a:t>
                      </a:r>
                    </a:p>
                    <a:p>
                      <a:pPr algn="ctr"/>
                      <a:endParaRPr lang="en-US" sz="1600" baseline="0" dirty="0" smtClean="0"/>
                    </a:p>
                    <a:p>
                      <a:pPr algn="ctr"/>
                      <a:r>
                        <a:rPr lang="en-US" sz="1600" baseline="0" dirty="0" smtClean="0"/>
                        <a:t>(Or, doing nothing.)</a:t>
                      </a:r>
                      <a:endParaRPr lang="en-US" sz="1600" dirty="0"/>
                    </a:p>
                  </a:txBody>
                  <a:tcPr/>
                </a:tc>
              </a:tr>
            </a:tbl>
          </a:graphicData>
        </a:graphic>
      </p:graphicFrame>
      <p:sp>
        <p:nvSpPr>
          <p:cNvPr id="21" name="TextBox 20"/>
          <p:cNvSpPr txBox="1"/>
          <p:nvPr/>
        </p:nvSpPr>
        <p:spPr>
          <a:xfrm>
            <a:off x="764608" y="498284"/>
            <a:ext cx="5705268" cy="830995"/>
          </a:xfrm>
          <a:prstGeom prst="rect">
            <a:avLst/>
          </a:prstGeom>
          <a:solidFill>
            <a:schemeClr val="bg1"/>
          </a:solid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defTabSz="9144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j-lt"/>
                <a:ea typeface="+mj-ea"/>
                <a:cs typeface="+mj-cs"/>
                <a:sym typeface="Arial"/>
              </a:rPr>
              <a:t> Dominant</a:t>
            </a:r>
            <a:r>
              <a:rPr kumimoji="0" lang="en-US" sz="2400" b="0" i="0" u="none" strike="noStrike" cap="none" spc="0" normalizeH="0" dirty="0" smtClean="0">
                <a:ln>
                  <a:noFill/>
                </a:ln>
                <a:solidFill>
                  <a:srgbClr val="000000"/>
                </a:solidFill>
                <a:effectLst/>
                <a:uFillTx/>
                <a:latin typeface="+mj-lt"/>
                <a:ea typeface="+mj-ea"/>
                <a:cs typeface="+mj-cs"/>
                <a:sym typeface="Arial"/>
              </a:rPr>
              <a:t> Strategy: “Half-Surrender” all BTC you own, at every opportunity.</a:t>
            </a:r>
            <a:endParaRPr kumimoji="0" lang="en-US" sz="2400" b="0" i="0" u="none" strike="noStrike" cap="none" spc="0" normalizeH="0" baseline="0" dirty="0">
              <a:ln>
                <a:noFill/>
              </a:ln>
              <a:solidFill>
                <a:srgbClr val="000000"/>
              </a:solidFill>
              <a:effectLst/>
              <a:uFillTx/>
              <a:latin typeface="+mj-lt"/>
              <a:ea typeface="+mj-ea"/>
              <a:cs typeface="+mj-cs"/>
              <a:sym typeface="Arial"/>
            </a:endParaRPr>
          </a:p>
        </p:txBody>
      </p:sp>
    </p:spTree>
    <p:extLst>
      <p:ext uri="{BB962C8B-B14F-4D97-AF65-F5344CB8AC3E}">
        <p14:creationId xmlns:p14="http://schemas.microsoft.com/office/powerpoint/2010/main" val="1079089377"/>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275" y="228600"/>
            <a:ext cx="7695921"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idx="4294967295"/>
          </p:nvPr>
        </p:nvSpPr>
        <p:spPr>
          <a:xfrm>
            <a:off x="188316" y="114300"/>
            <a:ext cx="2333904" cy="609600"/>
          </a:xfrm>
          <a:solidFill>
            <a:schemeClr val="bg1">
              <a:lumMod val="95000"/>
            </a:schemeClr>
          </a:solidFill>
        </p:spPr>
        <p:txBody>
          <a:bodyPr>
            <a:normAutofit fontScale="90000"/>
          </a:bodyPr>
          <a:lstStyle/>
          <a:p>
            <a:r>
              <a:rPr lang="en-US" dirty="0" smtClean="0"/>
              <a:t>Motivation</a:t>
            </a:r>
            <a:endParaRPr lang="en-US" dirty="0"/>
          </a:p>
        </p:txBody>
      </p:sp>
      <p:sp>
        <p:nvSpPr>
          <p:cNvPr id="3" name="TextBox 2"/>
          <p:cNvSpPr txBox="1"/>
          <p:nvPr/>
        </p:nvSpPr>
        <p:spPr>
          <a:xfrm>
            <a:off x="6080760" y="2730225"/>
            <a:ext cx="48987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Arial"/>
              </a:rPr>
              <a:t>Yes</a:t>
            </a: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cxnSp>
        <p:nvCxnSpPr>
          <p:cNvPr id="5" name="Straight Connector 4"/>
          <p:cNvCxnSpPr/>
          <p:nvPr/>
        </p:nvCxnSpPr>
        <p:spPr>
          <a:xfrm flipH="1">
            <a:off x="5334000" y="3032107"/>
            <a:ext cx="891540" cy="450233"/>
          </a:xfrm>
          <a:prstGeom prst="line">
            <a:avLst/>
          </a:prstGeom>
          <a:noFill/>
          <a:ln w="25400" cap="flat">
            <a:solidFill>
              <a:schemeClr val="tx1"/>
            </a:solidFill>
            <a:prstDash val="solid"/>
            <a:roun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682307166"/>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flipV="1">
            <a:off x="5099968" y="4428827"/>
            <a:ext cx="2999731" cy="6666"/>
          </a:xfrm>
          <a:prstGeom prst="line">
            <a:avLst/>
          </a:prstGeom>
          <a:noFill/>
          <a:ln w="25400" cap="flat">
            <a:solidFill>
              <a:srgbClr val="0070C0"/>
            </a:solidFill>
            <a:prstDash val="solid"/>
            <a:round/>
          </a:ln>
          <a:effectLst/>
          <a:sp3d/>
        </p:spPr>
        <p:style>
          <a:lnRef idx="0">
            <a:scrgbClr r="0" g="0" b="0"/>
          </a:lnRef>
          <a:fillRef idx="0">
            <a:scrgbClr r="0" g="0" b="0"/>
          </a:fillRef>
          <a:effectRef idx="0">
            <a:scrgbClr r="0" g="0" b="0"/>
          </a:effectRef>
          <a:fontRef idx="none"/>
        </p:style>
      </p:cxnSp>
      <p:cxnSp>
        <p:nvCxnSpPr>
          <p:cNvPr id="28" name="Straight Connector 27"/>
          <p:cNvCxnSpPr/>
          <p:nvPr/>
        </p:nvCxnSpPr>
        <p:spPr>
          <a:xfrm>
            <a:off x="6759916" y="3361582"/>
            <a:ext cx="1773048" cy="1"/>
          </a:xfrm>
          <a:prstGeom prst="line">
            <a:avLst/>
          </a:prstGeom>
          <a:noFill/>
          <a:ln w="25400" cap="flat">
            <a:solidFill>
              <a:srgbClr val="0070C0"/>
            </a:solidFill>
            <a:prstDash val="solid"/>
            <a:round/>
          </a:ln>
          <a:effectLst/>
          <a:sp3d/>
        </p:spPr>
        <p:style>
          <a:lnRef idx="0">
            <a:scrgbClr r="0" g="0" b="0"/>
          </a:lnRef>
          <a:fillRef idx="0">
            <a:scrgbClr r="0" g="0" b="0"/>
          </a:fillRef>
          <a:effectRef idx="0">
            <a:scrgbClr r="0" g="0" b="0"/>
          </a:effectRef>
          <a:fontRef idx="none"/>
        </p:style>
      </p:cxnSp>
      <p:cxnSp>
        <p:nvCxnSpPr>
          <p:cNvPr id="25" name="Straight Connector 24"/>
          <p:cNvCxnSpPr/>
          <p:nvPr/>
        </p:nvCxnSpPr>
        <p:spPr>
          <a:xfrm>
            <a:off x="6757601" y="2985787"/>
            <a:ext cx="1773048" cy="1"/>
          </a:xfrm>
          <a:prstGeom prst="line">
            <a:avLst/>
          </a:prstGeom>
          <a:noFill/>
          <a:ln w="25400" cap="flat">
            <a:solidFill>
              <a:srgbClr val="FFC000"/>
            </a:solidFill>
            <a:prstDash val="solid"/>
            <a:round/>
          </a:ln>
          <a:effectLst/>
          <a:sp3d/>
        </p:spPr>
        <p:style>
          <a:lnRef idx="0">
            <a:scrgbClr r="0" g="0" b="0"/>
          </a:lnRef>
          <a:fillRef idx="0">
            <a:scrgbClr r="0" g="0" b="0"/>
          </a:fillRef>
          <a:effectRef idx="0">
            <a:scrgbClr r="0" g="0" b="0"/>
          </a:effectRef>
          <a:fontRef idx="none"/>
        </p:style>
      </p:cxnSp>
      <p:sp>
        <p:nvSpPr>
          <p:cNvPr id="2" name="Title 1"/>
          <p:cNvSpPr>
            <a:spLocks noGrp="1"/>
          </p:cNvSpPr>
          <p:nvPr>
            <p:ph type="title" idx="4294967295"/>
          </p:nvPr>
        </p:nvSpPr>
        <p:spPr>
          <a:xfrm>
            <a:off x="110254" y="93403"/>
            <a:ext cx="5416968" cy="739535"/>
          </a:xfrm>
        </p:spPr>
        <p:txBody>
          <a:bodyPr/>
          <a:lstStyle/>
          <a:p>
            <a:r>
              <a:rPr lang="en-US" dirty="0" smtClean="0"/>
              <a:t>Tools </a:t>
            </a:r>
            <a:r>
              <a:rPr lang="en-US" b="0" dirty="0" smtClean="0"/>
              <a:t>(targeting miners)</a:t>
            </a:r>
            <a:endParaRPr lang="en-US" b="0" dirty="0"/>
          </a:p>
        </p:txBody>
      </p:sp>
      <p:sp>
        <p:nvSpPr>
          <p:cNvPr id="3" name="Text Placeholder 2"/>
          <p:cNvSpPr>
            <a:spLocks noGrp="1"/>
          </p:cNvSpPr>
          <p:nvPr>
            <p:ph type="body" idx="4294967295"/>
          </p:nvPr>
        </p:nvSpPr>
        <p:spPr>
          <a:xfrm>
            <a:off x="128285" y="852571"/>
            <a:ext cx="7387917" cy="4170525"/>
          </a:xfrm>
        </p:spPr>
        <p:txBody>
          <a:bodyPr>
            <a:normAutofit fontScale="85000" lnSpcReduction="20000"/>
          </a:bodyPr>
          <a:lstStyle/>
          <a:p>
            <a:pPr marL="457200" indent="-457200">
              <a:buFont typeface="+mj-lt"/>
              <a:buAutoNum type="arabicPeriod" startAt="3"/>
            </a:pPr>
            <a:r>
              <a:rPr lang="en-US" dirty="0" smtClean="0"/>
              <a:t>Forced Dilemma</a:t>
            </a:r>
            <a:endParaRPr lang="en-US" dirty="0"/>
          </a:p>
          <a:p>
            <a:pPr marL="833755" lvl="1" indent="-457200">
              <a:buFont typeface="Arial" pitchFamily="34" charset="0"/>
              <a:buChar char="•"/>
            </a:pPr>
            <a:r>
              <a:rPr lang="en-US" dirty="0" smtClean="0"/>
              <a:t>After a certain network time is reached, B2 needs 1 of 2:</a:t>
            </a:r>
          </a:p>
          <a:p>
            <a:pPr marL="1226961" lvl="2" indent="-457200">
              <a:buFont typeface="Arial" pitchFamily="34" charset="0"/>
              <a:buChar char="•"/>
            </a:pPr>
            <a:r>
              <a:rPr lang="en-US" dirty="0" smtClean="0"/>
              <a:t>B2 must be empty (</a:t>
            </a:r>
            <a:r>
              <a:rPr lang="en-US" dirty="0" err="1" smtClean="0"/>
              <a:t>ie</a:t>
            </a:r>
            <a:r>
              <a:rPr lang="en-US" dirty="0" smtClean="0"/>
              <a:t>, B2 is choosing never to update).</a:t>
            </a:r>
          </a:p>
          <a:p>
            <a:pPr marL="1226961" lvl="2" indent="-457200">
              <a:buFont typeface="Arial" pitchFamily="34" charset="0"/>
              <a:buChar char="•"/>
            </a:pPr>
            <a:r>
              <a:rPr lang="en-US" dirty="0" smtClean="0"/>
              <a:t>Nearest B1 block is complying with ‘arbitrary soft fork S’.</a:t>
            </a:r>
          </a:p>
          <a:p>
            <a:pPr marL="833755" lvl="1" indent="-457200">
              <a:buFont typeface="Arial" pitchFamily="34" charset="0"/>
              <a:buChar char="•"/>
            </a:pPr>
            <a:r>
              <a:rPr lang="en-US" dirty="0" smtClean="0"/>
              <a:t>Thus, B2 can “ask” B1 to perform any soft fork.</a:t>
            </a:r>
          </a:p>
          <a:p>
            <a:pPr marL="457200" indent="-457200">
              <a:buFont typeface="+mj-lt"/>
              <a:buAutoNum type="arabicPeriod" startAt="4"/>
            </a:pPr>
            <a:r>
              <a:rPr lang="en-US" dirty="0" smtClean="0"/>
              <a:t>Endgame Payout</a:t>
            </a:r>
          </a:p>
          <a:p>
            <a:pPr marL="833755" lvl="1" indent="-457200">
              <a:buFont typeface="Arial" pitchFamily="34" charset="0"/>
              <a:buChar char="•"/>
            </a:pPr>
            <a:r>
              <a:rPr lang="en-US" dirty="0" smtClean="0"/>
              <a:t>Pays X coins (on B2) to Y recipients, conditional on some future block being reached.</a:t>
            </a:r>
          </a:p>
          <a:p>
            <a:pPr marL="833755" lvl="1" indent="-457200">
              <a:buFont typeface="Arial" pitchFamily="34" charset="0"/>
              <a:buChar char="•"/>
            </a:pPr>
            <a:r>
              <a:rPr lang="en-US" dirty="0" smtClean="0"/>
              <a:t>Choosing X and Y?</a:t>
            </a:r>
          </a:p>
        </p:txBody>
      </p:sp>
      <p:pic>
        <p:nvPicPr>
          <p:cNvPr id="4" name="image3.png" descr="bloq-logo.png"/>
          <p:cNvPicPr>
            <a:picLocks noChangeAspect="1"/>
          </p:cNvPicPr>
          <p:nvPr/>
        </p:nvPicPr>
        <p:blipFill>
          <a:blip r:embed="rId3">
            <a:extLst/>
          </a:blip>
          <a:stretch>
            <a:fillRect/>
          </a:stretch>
        </p:blipFill>
        <p:spPr>
          <a:xfrm>
            <a:off x="8290511" y="132790"/>
            <a:ext cx="684932" cy="330381"/>
          </a:xfrm>
          <a:prstGeom prst="rect">
            <a:avLst/>
          </a:prstGeom>
          <a:ln w="12700">
            <a:miter lim="400000"/>
          </a:ln>
        </p:spPr>
      </p:pic>
      <p:pic>
        <p:nvPicPr>
          <p:cNvPr id="5" name="image4.png"/>
          <p:cNvPicPr>
            <a:picLocks noChangeAspect="1"/>
          </p:cNvPicPr>
          <p:nvPr/>
        </p:nvPicPr>
        <p:blipFill>
          <a:blip r:embed="rId4">
            <a:extLst/>
          </a:blip>
          <a:stretch>
            <a:fillRect/>
          </a:stretch>
        </p:blipFill>
        <p:spPr>
          <a:xfrm>
            <a:off x="8507899" y="5016987"/>
            <a:ext cx="467545" cy="63257"/>
          </a:xfrm>
          <a:prstGeom prst="rect">
            <a:avLst/>
          </a:prstGeom>
          <a:ln w="12700">
            <a:miter lim="400000"/>
          </a:ln>
        </p:spPr>
      </p:pic>
      <p:sp>
        <p:nvSpPr>
          <p:cNvPr id="6" name="Rectangle 5"/>
          <p:cNvSpPr/>
          <p:nvPr/>
        </p:nvSpPr>
        <p:spPr>
          <a:xfrm>
            <a:off x="7048113" y="2866726"/>
            <a:ext cx="238125" cy="238125"/>
          </a:xfrm>
          <a:prstGeom prst="rect">
            <a:avLst/>
          </a:prstGeom>
          <a:solidFill>
            <a:srgbClr val="FFFFFF"/>
          </a:solidFill>
          <a:ln w="25400" cap="flat">
            <a:solidFill>
              <a:srgbClr val="FFC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7" name="Rectangle 6"/>
          <p:cNvSpPr/>
          <p:nvPr/>
        </p:nvSpPr>
        <p:spPr>
          <a:xfrm>
            <a:off x="7395775" y="2866726"/>
            <a:ext cx="238125" cy="238125"/>
          </a:xfrm>
          <a:prstGeom prst="rect">
            <a:avLst/>
          </a:prstGeom>
          <a:solidFill>
            <a:srgbClr val="FFFFFF"/>
          </a:solidFill>
          <a:ln w="25400" cap="flat">
            <a:solidFill>
              <a:srgbClr val="FFC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4" name="Rectangle 13"/>
          <p:cNvSpPr/>
          <p:nvPr/>
        </p:nvSpPr>
        <p:spPr>
          <a:xfrm>
            <a:off x="7791062" y="2866725"/>
            <a:ext cx="238125" cy="238125"/>
          </a:xfrm>
          <a:prstGeom prst="rect">
            <a:avLst/>
          </a:prstGeom>
          <a:solidFill>
            <a:srgbClr val="FFFFFF"/>
          </a:solidFill>
          <a:ln w="25400" cap="flat">
            <a:solidFill>
              <a:srgbClr val="FFC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5" name="Rectangle 14"/>
          <p:cNvSpPr/>
          <p:nvPr/>
        </p:nvSpPr>
        <p:spPr>
          <a:xfrm>
            <a:off x="8138724" y="2866725"/>
            <a:ext cx="238125" cy="238125"/>
          </a:xfrm>
          <a:prstGeom prst="rect">
            <a:avLst/>
          </a:prstGeom>
          <a:solidFill>
            <a:srgbClr val="FFFFFF"/>
          </a:solidFill>
          <a:ln w="25400" cap="flat">
            <a:solidFill>
              <a:srgbClr val="FFC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8" name="Rectangle 17"/>
          <p:cNvSpPr/>
          <p:nvPr/>
        </p:nvSpPr>
        <p:spPr>
          <a:xfrm>
            <a:off x="7067162" y="3242961"/>
            <a:ext cx="238125" cy="238125"/>
          </a:xfrm>
          <a:prstGeom prst="rect">
            <a:avLst/>
          </a:prstGeom>
          <a:solidFill>
            <a:srgbClr val="FFFFFF"/>
          </a:solidFill>
          <a:ln w="25400" cap="flat">
            <a:solidFill>
              <a:srgbClr val="0070C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9" name="Rectangle 18"/>
          <p:cNvSpPr/>
          <p:nvPr/>
        </p:nvSpPr>
        <p:spPr>
          <a:xfrm>
            <a:off x="7414824" y="3242961"/>
            <a:ext cx="238125" cy="238125"/>
          </a:xfrm>
          <a:prstGeom prst="rect">
            <a:avLst/>
          </a:prstGeom>
          <a:solidFill>
            <a:srgbClr val="FFFFFF"/>
          </a:solidFill>
          <a:ln w="25400" cap="flat">
            <a:solidFill>
              <a:srgbClr val="0070C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0" name="Rectangle 19"/>
          <p:cNvSpPr/>
          <p:nvPr/>
        </p:nvSpPr>
        <p:spPr>
          <a:xfrm>
            <a:off x="7793783" y="3242960"/>
            <a:ext cx="238125" cy="238125"/>
          </a:xfrm>
          <a:prstGeom prst="rect">
            <a:avLst/>
          </a:prstGeom>
          <a:solidFill>
            <a:srgbClr val="FFFFFF"/>
          </a:solidFill>
          <a:ln w="25400" cap="flat">
            <a:solidFill>
              <a:srgbClr val="0070C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1" name="Rectangle 20"/>
          <p:cNvSpPr/>
          <p:nvPr/>
        </p:nvSpPr>
        <p:spPr>
          <a:xfrm>
            <a:off x="8141445" y="3242960"/>
            <a:ext cx="238125" cy="238125"/>
          </a:xfrm>
          <a:prstGeom prst="rect">
            <a:avLst/>
          </a:prstGeom>
          <a:solidFill>
            <a:srgbClr val="FFFFFF"/>
          </a:solidFill>
          <a:ln w="25400" cap="flat">
            <a:solidFill>
              <a:srgbClr val="0070C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pic>
        <p:nvPicPr>
          <p:cNvPr id="1026" name="Picture 2" descr="http://puzzles.nigelcoldwell.co.uk/images/49fork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7274" y="758328"/>
            <a:ext cx="1383825" cy="1383825"/>
          </a:xfrm>
          <a:prstGeom prst="rect">
            <a:avLst/>
          </a:prstGeom>
          <a:noFill/>
          <a:extLst>
            <a:ext uri="{909E8E84-426E-40DD-AFC4-6F175D3DCCD1}">
              <a14:hiddenFill xmlns:a14="http://schemas.microsoft.com/office/drawing/2010/main">
                <a:solidFill>
                  <a:srgbClr val="FFFFFF"/>
                </a:solidFill>
              </a14:hiddenFill>
            </a:ext>
          </a:extLst>
        </p:spPr>
      </p:pic>
      <p:sp>
        <p:nvSpPr>
          <p:cNvPr id="22" name="Flowchart: Alternate Process 21"/>
          <p:cNvSpPr/>
          <p:nvPr/>
        </p:nvSpPr>
        <p:spPr>
          <a:xfrm>
            <a:off x="7774733" y="2739915"/>
            <a:ext cx="276565" cy="853690"/>
          </a:xfrm>
          <a:prstGeom prst="flowChartAlternateProcess">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9" name="Flowchart: Alternate Process 28"/>
          <p:cNvSpPr/>
          <p:nvPr/>
        </p:nvSpPr>
        <p:spPr>
          <a:xfrm>
            <a:off x="8116569" y="2745056"/>
            <a:ext cx="276565" cy="853690"/>
          </a:xfrm>
          <a:prstGeom prst="flowChartAlternateProcess">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31" name="Rectangle 30"/>
          <p:cNvSpPr/>
          <p:nvPr/>
        </p:nvSpPr>
        <p:spPr>
          <a:xfrm>
            <a:off x="5299589" y="4309765"/>
            <a:ext cx="238125" cy="238125"/>
          </a:xfrm>
          <a:prstGeom prst="rect">
            <a:avLst/>
          </a:prstGeom>
          <a:solidFill>
            <a:srgbClr val="FFFFFF"/>
          </a:solidFill>
          <a:ln w="25400" cap="flat">
            <a:solidFill>
              <a:srgbClr val="0070C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32" name="Rectangle 31"/>
          <p:cNvSpPr/>
          <p:nvPr/>
        </p:nvSpPr>
        <p:spPr>
          <a:xfrm>
            <a:off x="5647251" y="4309765"/>
            <a:ext cx="238125" cy="238125"/>
          </a:xfrm>
          <a:prstGeom prst="rect">
            <a:avLst/>
          </a:prstGeom>
          <a:solidFill>
            <a:srgbClr val="FFFFFF"/>
          </a:solidFill>
          <a:ln w="25400" cap="flat">
            <a:solidFill>
              <a:srgbClr val="0070C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33" name="Rectangle 32"/>
          <p:cNvSpPr/>
          <p:nvPr/>
        </p:nvSpPr>
        <p:spPr>
          <a:xfrm>
            <a:off x="6026210" y="4309764"/>
            <a:ext cx="238125" cy="238125"/>
          </a:xfrm>
          <a:prstGeom prst="rect">
            <a:avLst/>
          </a:prstGeom>
          <a:solidFill>
            <a:srgbClr val="FFFFFF"/>
          </a:solidFill>
          <a:ln w="25400" cap="flat">
            <a:solidFill>
              <a:srgbClr val="0070C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34" name="Rectangle 33"/>
          <p:cNvSpPr/>
          <p:nvPr/>
        </p:nvSpPr>
        <p:spPr>
          <a:xfrm>
            <a:off x="6373872" y="4309764"/>
            <a:ext cx="238125" cy="238125"/>
          </a:xfrm>
          <a:prstGeom prst="rect">
            <a:avLst/>
          </a:prstGeom>
          <a:solidFill>
            <a:srgbClr val="FFFFFF"/>
          </a:solidFill>
          <a:ln w="25400" cap="flat">
            <a:solidFill>
              <a:srgbClr val="0070C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36" name="Rectangle 35"/>
          <p:cNvSpPr/>
          <p:nvPr/>
        </p:nvSpPr>
        <p:spPr>
          <a:xfrm>
            <a:off x="6679666" y="4302659"/>
            <a:ext cx="238125" cy="238125"/>
          </a:xfrm>
          <a:prstGeom prst="rect">
            <a:avLst/>
          </a:prstGeom>
          <a:solidFill>
            <a:srgbClr val="FFFFFF"/>
          </a:solidFill>
          <a:ln w="25400" cap="flat">
            <a:solidFill>
              <a:srgbClr val="0070C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37" name="Rectangle 36"/>
          <p:cNvSpPr/>
          <p:nvPr/>
        </p:nvSpPr>
        <p:spPr>
          <a:xfrm>
            <a:off x="7027328" y="4302659"/>
            <a:ext cx="238125" cy="238125"/>
          </a:xfrm>
          <a:prstGeom prst="rect">
            <a:avLst/>
          </a:prstGeom>
          <a:solidFill>
            <a:srgbClr val="FFFFFF"/>
          </a:solidFill>
          <a:ln w="25400" cap="flat">
            <a:solidFill>
              <a:srgbClr val="0070C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38" name="Rectangle 37"/>
          <p:cNvSpPr/>
          <p:nvPr/>
        </p:nvSpPr>
        <p:spPr>
          <a:xfrm>
            <a:off x="7406287" y="4302658"/>
            <a:ext cx="238125" cy="238125"/>
          </a:xfrm>
          <a:prstGeom prst="rect">
            <a:avLst/>
          </a:prstGeom>
          <a:solidFill>
            <a:srgbClr val="FFFFFF"/>
          </a:solidFill>
          <a:ln w="25400" cap="flat">
            <a:solidFill>
              <a:srgbClr val="0070C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39" name="Rectangle 38"/>
          <p:cNvSpPr/>
          <p:nvPr/>
        </p:nvSpPr>
        <p:spPr>
          <a:xfrm>
            <a:off x="7753949" y="4302658"/>
            <a:ext cx="238125" cy="238125"/>
          </a:xfrm>
          <a:prstGeom prst="rect">
            <a:avLst/>
          </a:prstGeom>
          <a:solidFill>
            <a:srgbClr val="FFFFFF"/>
          </a:solidFill>
          <a:ln w="25400" cap="flat">
            <a:solidFill>
              <a:srgbClr val="0070C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41" name="Rectangle 40"/>
          <p:cNvSpPr/>
          <p:nvPr/>
        </p:nvSpPr>
        <p:spPr>
          <a:xfrm>
            <a:off x="7788987" y="4351509"/>
            <a:ext cx="135391" cy="45719"/>
          </a:xfrm>
          <a:prstGeom prst="rect">
            <a:avLst/>
          </a:prstGeom>
          <a:solidFill>
            <a:srgbClr val="FFFFFF"/>
          </a:solidFill>
          <a:ln w="2540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44" name="Rectangle 43"/>
          <p:cNvSpPr/>
          <p:nvPr/>
        </p:nvSpPr>
        <p:spPr>
          <a:xfrm>
            <a:off x="5231893" y="4252526"/>
            <a:ext cx="2459155" cy="360297"/>
          </a:xfrm>
          <a:prstGeom prst="rect">
            <a:avLst/>
          </a:prstGeom>
          <a:solidFill>
            <a:srgbClr val="92D050">
              <a:alpha val="32000"/>
            </a:srgbClr>
          </a:solidFill>
          <a:ln w="9525"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43" name="Curved Up Arrow 42"/>
          <p:cNvSpPr/>
          <p:nvPr/>
        </p:nvSpPr>
        <p:spPr>
          <a:xfrm rot="20640128">
            <a:off x="7123459" y="4523802"/>
            <a:ext cx="897050" cy="342519"/>
          </a:xfrm>
          <a:prstGeom prst="curvedUpArrow">
            <a:avLst>
              <a:gd name="adj1" fmla="val 25000"/>
              <a:gd name="adj2" fmla="val 52403"/>
              <a:gd name="adj3" fmla="val 25000"/>
            </a:avLst>
          </a:prstGeom>
          <a:solidFill>
            <a:srgbClr val="FFFFFF"/>
          </a:solidFill>
          <a:ln w="12700" cap="flat">
            <a:solidFill>
              <a:srgbClr val="92D05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46" name="Title 1"/>
          <p:cNvSpPr txBox="1">
            <a:spLocks/>
          </p:cNvSpPr>
          <p:nvPr/>
        </p:nvSpPr>
        <p:spPr>
          <a:xfrm>
            <a:off x="4995466" y="4706312"/>
            <a:ext cx="2708484" cy="369768"/>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9pPr>
          </a:lstStyle>
          <a:p>
            <a:r>
              <a:rPr lang="en-US" sz="1800" b="0" dirty="0" smtClean="0">
                <a:solidFill>
                  <a:srgbClr val="00B050"/>
                </a:solidFill>
              </a:rPr>
              <a:t>Deterministic payout</a:t>
            </a:r>
            <a:endParaRPr lang="en-US" sz="3600" b="0" dirty="0">
              <a:solidFill>
                <a:srgbClr val="00B050"/>
              </a:solidFill>
            </a:endParaRPr>
          </a:p>
        </p:txBody>
      </p:sp>
      <p:sp>
        <p:nvSpPr>
          <p:cNvPr id="47" name="Title 1"/>
          <p:cNvSpPr txBox="1">
            <a:spLocks/>
          </p:cNvSpPr>
          <p:nvPr/>
        </p:nvSpPr>
        <p:spPr>
          <a:xfrm>
            <a:off x="6398692" y="2807629"/>
            <a:ext cx="389848" cy="369768"/>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9pPr>
          </a:lstStyle>
          <a:p>
            <a:r>
              <a:rPr lang="en-US" sz="1800" dirty="0" smtClean="0">
                <a:ln>
                  <a:solidFill>
                    <a:sysClr val="windowText" lastClr="000000"/>
                  </a:solidFill>
                </a:ln>
                <a:solidFill>
                  <a:srgbClr val="FFC000"/>
                </a:solidFill>
              </a:rPr>
              <a:t>B1</a:t>
            </a:r>
            <a:endParaRPr lang="en-US" sz="3600" dirty="0">
              <a:ln>
                <a:solidFill>
                  <a:sysClr val="windowText" lastClr="000000"/>
                </a:solidFill>
              </a:ln>
              <a:solidFill>
                <a:srgbClr val="FFC000"/>
              </a:solidFill>
            </a:endParaRPr>
          </a:p>
        </p:txBody>
      </p:sp>
      <p:sp>
        <p:nvSpPr>
          <p:cNvPr id="48" name="Title 1"/>
          <p:cNvSpPr txBox="1">
            <a:spLocks/>
          </p:cNvSpPr>
          <p:nvPr/>
        </p:nvSpPr>
        <p:spPr>
          <a:xfrm>
            <a:off x="6398593" y="3182127"/>
            <a:ext cx="389848" cy="369768"/>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9pPr>
          </a:lstStyle>
          <a:p>
            <a:r>
              <a:rPr lang="en-US" sz="1800" dirty="0" smtClean="0">
                <a:ln>
                  <a:solidFill>
                    <a:sysClr val="windowText" lastClr="000000"/>
                  </a:solidFill>
                </a:ln>
                <a:solidFill>
                  <a:srgbClr val="00B0F0"/>
                </a:solidFill>
              </a:rPr>
              <a:t>B2</a:t>
            </a:r>
            <a:endParaRPr lang="en-US" sz="3600" dirty="0">
              <a:ln>
                <a:solidFill>
                  <a:sysClr val="windowText" lastClr="000000"/>
                </a:solidFill>
              </a:ln>
              <a:solidFill>
                <a:srgbClr val="00B0F0"/>
              </a:solidFill>
            </a:endParaRPr>
          </a:p>
        </p:txBody>
      </p:sp>
    </p:spTree>
    <p:extLst>
      <p:ext uri="{BB962C8B-B14F-4D97-AF65-F5344CB8AC3E}">
        <p14:creationId xmlns:p14="http://schemas.microsoft.com/office/powerpoint/2010/main" val="55230545"/>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Straight Connector 30"/>
          <p:cNvCxnSpPr>
            <a:endCxn id="29" idx="3"/>
          </p:cNvCxnSpPr>
          <p:nvPr/>
        </p:nvCxnSpPr>
        <p:spPr>
          <a:xfrm flipV="1">
            <a:off x="1251946" y="4052082"/>
            <a:ext cx="2534226" cy="6667"/>
          </a:xfrm>
          <a:prstGeom prst="line">
            <a:avLst/>
          </a:prstGeom>
          <a:noFill/>
          <a:ln w="25400" cap="flat">
            <a:solidFill>
              <a:srgbClr val="FFC000"/>
            </a:solidFill>
            <a:prstDash val="solid"/>
            <a:round/>
          </a:ln>
          <a:effectLst/>
          <a:sp3d/>
        </p:spPr>
        <p:style>
          <a:lnRef idx="0">
            <a:scrgbClr r="0" g="0" b="0"/>
          </a:lnRef>
          <a:fillRef idx="0">
            <a:scrgbClr r="0" g="0" b="0"/>
          </a:fillRef>
          <a:effectRef idx="0">
            <a:scrgbClr r="0" g="0" b="0"/>
          </a:effectRef>
          <a:fontRef idx="none"/>
        </p:style>
      </p:cxnSp>
      <p:sp>
        <p:nvSpPr>
          <p:cNvPr id="2" name="Title 1"/>
          <p:cNvSpPr>
            <a:spLocks noGrp="1"/>
          </p:cNvSpPr>
          <p:nvPr>
            <p:ph type="title" idx="4294967295"/>
          </p:nvPr>
        </p:nvSpPr>
        <p:spPr>
          <a:xfrm>
            <a:off x="159316" y="-415153"/>
            <a:ext cx="8229600" cy="1063229"/>
          </a:xfrm>
        </p:spPr>
        <p:txBody>
          <a:bodyPr>
            <a:normAutofit/>
          </a:bodyPr>
          <a:lstStyle/>
          <a:p>
            <a:r>
              <a:rPr lang="en-US" sz="3200" b="0" dirty="0" smtClean="0"/>
              <a:t>X&amp;Y to Entice Miners</a:t>
            </a:r>
            <a:endParaRPr lang="en-US" sz="3200" b="0" dirty="0"/>
          </a:p>
        </p:txBody>
      </p:sp>
      <p:sp>
        <p:nvSpPr>
          <p:cNvPr id="3" name="Text Placeholder 2"/>
          <p:cNvSpPr>
            <a:spLocks noGrp="1"/>
          </p:cNvSpPr>
          <p:nvPr>
            <p:ph type="body" idx="4294967295"/>
          </p:nvPr>
        </p:nvSpPr>
        <p:spPr>
          <a:xfrm>
            <a:off x="89158" y="738231"/>
            <a:ext cx="8753097" cy="3262269"/>
          </a:xfrm>
        </p:spPr>
        <p:txBody>
          <a:bodyPr>
            <a:normAutofit fontScale="92500" lnSpcReduction="10000"/>
          </a:bodyPr>
          <a:lstStyle/>
          <a:p>
            <a:pPr>
              <a:spcBef>
                <a:spcPts val="600"/>
              </a:spcBef>
              <a:buFont typeface="Arial" pitchFamily="34" charset="0"/>
              <a:buChar char="•"/>
            </a:pPr>
            <a:r>
              <a:rPr lang="en-US" dirty="0" smtClean="0"/>
              <a:t>X (Coin Payout) = Easy</a:t>
            </a:r>
          </a:p>
          <a:p>
            <a:pPr lvl="1">
              <a:spcBef>
                <a:spcPts val="600"/>
              </a:spcBef>
              <a:buFont typeface="Arial" pitchFamily="34" charset="0"/>
              <a:buChar char="•"/>
            </a:pPr>
            <a:r>
              <a:rPr lang="en-US" dirty="0" smtClean="0"/>
              <a:t>Large enough to be enticing, but small enough to make victims ignorable.</a:t>
            </a:r>
          </a:p>
          <a:p>
            <a:pPr lvl="1">
              <a:spcBef>
                <a:spcPts val="600"/>
              </a:spcBef>
              <a:buFont typeface="Arial" pitchFamily="34" charset="0"/>
              <a:buChar char="•"/>
            </a:pPr>
            <a:r>
              <a:rPr lang="en-US" dirty="0" smtClean="0"/>
              <a:t> </a:t>
            </a:r>
            <a:r>
              <a:rPr lang="en-US" i="1" dirty="0" smtClean="0"/>
              <a:t>...1% of the currently outstanding BTC</a:t>
            </a:r>
            <a:endParaRPr lang="en-US" dirty="0" smtClean="0"/>
          </a:p>
          <a:p>
            <a:pPr>
              <a:spcBef>
                <a:spcPts val="600"/>
              </a:spcBef>
              <a:buFont typeface="Arial" pitchFamily="34" charset="0"/>
              <a:buChar char="•"/>
            </a:pPr>
            <a:r>
              <a:rPr lang="en-US" dirty="0" smtClean="0"/>
              <a:t>Y (Recipients) = More Complex</a:t>
            </a:r>
          </a:p>
          <a:p>
            <a:pPr lvl="1">
              <a:spcBef>
                <a:spcPts val="600"/>
              </a:spcBef>
              <a:buFont typeface="Arial" pitchFamily="34" charset="0"/>
              <a:buChar char="•"/>
            </a:pPr>
            <a:r>
              <a:rPr lang="en-US" dirty="0" smtClean="0"/>
              <a:t>Who do we still need to bribe? The miners.</a:t>
            </a:r>
          </a:p>
          <a:p>
            <a:pPr lvl="1">
              <a:spcBef>
                <a:spcPts val="600"/>
              </a:spcBef>
              <a:buFont typeface="Arial" pitchFamily="34" charset="0"/>
              <a:buChar char="•"/>
            </a:pPr>
            <a:r>
              <a:rPr lang="en-US" dirty="0" smtClean="0"/>
              <a:t>I propose a way to recruit miners which [1] </a:t>
            </a:r>
            <a:r>
              <a:rPr lang="en-US" dirty="0" smtClean="0">
                <a:ln>
                  <a:solidFill>
                    <a:schemeClr val="tx1"/>
                  </a:solidFill>
                </a:ln>
                <a:solidFill>
                  <a:srgbClr val="FF0000"/>
                </a:solidFill>
              </a:rPr>
              <a:t>rewards early rule-compliance</a:t>
            </a:r>
            <a:r>
              <a:rPr lang="en-US" dirty="0" smtClean="0"/>
              <a:t> [2] is </a:t>
            </a:r>
            <a:r>
              <a:rPr lang="en-US" dirty="0" smtClean="0">
                <a:ln>
                  <a:solidFill>
                    <a:schemeClr val="tx1"/>
                  </a:solidFill>
                </a:ln>
                <a:solidFill>
                  <a:srgbClr val="FFFF00"/>
                </a:solidFill>
              </a:rPr>
              <a:t>ambiguous (contains plausible deniability)</a:t>
            </a:r>
            <a:r>
              <a:rPr lang="en-US" dirty="0" smtClean="0"/>
              <a:t>.</a:t>
            </a:r>
          </a:p>
          <a:p>
            <a:pPr lvl="1">
              <a:spcBef>
                <a:spcPts val="600"/>
              </a:spcBef>
              <a:buFont typeface="Arial" pitchFamily="34" charset="0"/>
              <a:buChar char="•"/>
            </a:pPr>
            <a:r>
              <a:rPr lang="en-US" dirty="0" smtClean="0"/>
              <a:t>Create temporary 2</a:t>
            </a:r>
            <a:r>
              <a:rPr lang="en-US" baseline="30000" dirty="0" smtClean="0"/>
              <a:t>nd</a:t>
            </a:r>
            <a:r>
              <a:rPr lang="en-US" dirty="0" smtClean="0"/>
              <a:t> coin type: “compliance credits”.</a:t>
            </a:r>
          </a:p>
        </p:txBody>
      </p:sp>
      <p:pic>
        <p:nvPicPr>
          <p:cNvPr id="4" name="image3.png" descr="bloq-logo.png"/>
          <p:cNvPicPr>
            <a:picLocks noChangeAspect="1"/>
          </p:cNvPicPr>
          <p:nvPr/>
        </p:nvPicPr>
        <p:blipFill>
          <a:blip r:embed="rId3">
            <a:extLst/>
          </a:blip>
          <a:stretch>
            <a:fillRect/>
          </a:stretch>
        </p:blipFill>
        <p:spPr>
          <a:xfrm>
            <a:off x="8290511" y="132790"/>
            <a:ext cx="684932" cy="330381"/>
          </a:xfrm>
          <a:prstGeom prst="rect">
            <a:avLst/>
          </a:prstGeom>
          <a:ln w="12700">
            <a:miter lim="400000"/>
          </a:ln>
        </p:spPr>
      </p:pic>
      <p:pic>
        <p:nvPicPr>
          <p:cNvPr id="5" name="image4.png"/>
          <p:cNvPicPr>
            <a:picLocks noChangeAspect="1"/>
          </p:cNvPicPr>
          <p:nvPr/>
        </p:nvPicPr>
        <p:blipFill>
          <a:blip r:embed="rId4">
            <a:extLst/>
          </a:blip>
          <a:stretch>
            <a:fillRect/>
          </a:stretch>
        </p:blipFill>
        <p:spPr>
          <a:xfrm>
            <a:off x="8628044" y="5027759"/>
            <a:ext cx="467545" cy="63257"/>
          </a:xfrm>
          <a:prstGeom prst="rect">
            <a:avLst/>
          </a:prstGeom>
          <a:ln w="12700">
            <a:miter lim="400000"/>
          </a:ln>
        </p:spPr>
      </p:pic>
      <p:cxnSp>
        <p:nvCxnSpPr>
          <p:cNvPr id="6" name="Straight Connector 5"/>
          <p:cNvCxnSpPr/>
          <p:nvPr/>
        </p:nvCxnSpPr>
        <p:spPr>
          <a:xfrm flipV="1">
            <a:off x="1241728" y="4480403"/>
            <a:ext cx="3396888" cy="13772"/>
          </a:xfrm>
          <a:prstGeom prst="line">
            <a:avLst/>
          </a:prstGeom>
          <a:noFill/>
          <a:ln w="25400" cap="flat">
            <a:solidFill>
              <a:srgbClr val="0070C0"/>
            </a:solidFill>
            <a:prstDash val="solid"/>
            <a:round/>
          </a:ln>
          <a:effectLst/>
          <a:sp3d/>
        </p:spPr>
        <p:style>
          <a:lnRef idx="0">
            <a:scrgbClr r="0" g="0" b="0"/>
          </a:lnRef>
          <a:fillRef idx="0">
            <a:scrgbClr r="0" g="0" b="0"/>
          </a:fillRef>
          <a:effectRef idx="0">
            <a:scrgbClr r="0" g="0" b="0"/>
          </a:effectRef>
          <a:fontRef idx="none"/>
        </p:style>
      </p:cxnSp>
      <p:sp>
        <p:nvSpPr>
          <p:cNvPr id="7" name="Rectangle 6"/>
          <p:cNvSpPr/>
          <p:nvPr/>
        </p:nvSpPr>
        <p:spPr>
          <a:xfrm>
            <a:off x="1441350" y="4368447"/>
            <a:ext cx="238125" cy="238125"/>
          </a:xfrm>
          <a:prstGeom prst="rect">
            <a:avLst/>
          </a:prstGeom>
          <a:solidFill>
            <a:srgbClr val="FFFFFF"/>
          </a:solidFill>
          <a:ln w="25400" cap="flat">
            <a:solidFill>
              <a:srgbClr val="0070C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8" name="Rectangle 7"/>
          <p:cNvSpPr/>
          <p:nvPr/>
        </p:nvSpPr>
        <p:spPr>
          <a:xfrm>
            <a:off x="1789012" y="4368447"/>
            <a:ext cx="238125" cy="238125"/>
          </a:xfrm>
          <a:prstGeom prst="rect">
            <a:avLst/>
          </a:prstGeom>
          <a:solidFill>
            <a:srgbClr val="FFFFFF"/>
          </a:solidFill>
          <a:ln w="25400" cap="flat">
            <a:solidFill>
              <a:srgbClr val="0070C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9" name="Rectangle 8"/>
          <p:cNvSpPr/>
          <p:nvPr/>
        </p:nvSpPr>
        <p:spPr>
          <a:xfrm>
            <a:off x="2167971" y="4368446"/>
            <a:ext cx="238125" cy="238125"/>
          </a:xfrm>
          <a:prstGeom prst="rect">
            <a:avLst/>
          </a:prstGeom>
          <a:solidFill>
            <a:srgbClr val="FFFFFF"/>
          </a:solidFill>
          <a:ln w="25400" cap="flat">
            <a:solidFill>
              <a:srgbClr val="0070C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0" name="Rectangle 9"/>
          <p:cNvSpPr/>
          <p:nvPr/>
        </p:nvSpPr>
        <p:spPr>
          <a:xfrm>
            <a:off x="2515633" y="4368446"/>
            <a:ext cx="238125" cy="238125"/>
          </a:xfrm>
          <a:prstGeom prst="rect">
            <a:avLst/>
          </a:prstGeom>
          <a:solidFill>
            <a:srgbClr val="FFFFFF"/>
          </a:solidFill>
          <a:ln w="25400" cap="flat">
            <a:solidFill>
              <a:srgbClr val="0070C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1" name="Rectangle 10"/>
          <p:cNvSpPr/>
          <p:nvPr/>
        </p:nvSpPr>
        <p:spPr>
          <a:xfrm>
            <a:off x="2821427" y="4361341"/>
            <a:ext cx="238125" cy="238125"/>
          </a:xfrm>
          <a:prstGeom prst="rect">
            <a:avLst/>
          </a:prstGeom>
          <a:solidFill>
            <a:srgbClr val="FFFFFF"/>
          </a:solidFill>
          <a:ln w="25400" cap="flat">
            <a:solidFill>
              <a:srgbClr val="0070C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2" name="Rectangle 11"/>
          <p:cNvSpPr/>
          <p:nvPr/>
        </p:nvSpPr>
        <p:spPr>
          <a:xfrm>
            <a:off x="3169089" y="4361341"/>
            <a:ext cx="238125" cy="238125"/>
          </a:xfrm>
          <a:prstGeom prst="rect">
            <a:avLst/>
          </a:prstGeom>
          <a:solidFill>
            <a:srgbClr val="FFFFFF"/>
          </a:solidFill>
          <a:ln w="25400" cap="flat">
            <a:solidFill>
              <a:srgbClr val="0070C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3" name="Rectangle 12"/>
          <p:cNvSpPr/>
          <p:nvPr/>
        </p:nvSpPr>
        <p:spPr>
          <a:xfrm>
            <a:off x="3548048" y="4361340"/>
            <a:ext cx="238125" cy="238125"/>
          </a:xfrm>
          <a:prstGeom prst="rect">
            <a:avLst/>
          </a:prstGeom>
          <a:solidFill>
            <a:srgbClr val="FFFFFF"/>
          </a:solidFill>
          <a:ln w="25400" cap="flat">
            <a:solidFill>
              <a:srgbClr val="0070C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4" name="Rectangle 13"/>
          <p:cNvSpPr/>
          <p:nvPr/>
        </p:nvSpPr>
        <p:spPr>
          <a:xfrm>
            <a:off x="3895710" y="4361340"/>
            <a:ext cx="238125" cy="238125"/>
          </a:xfrm>
          <a:prstGeom prst="rect">
            <a:avLst/>
          </a:prstGeom>
          <a:solidFill>
            <a:srgbClr val="FFFFFF"/>
          </a:solidFill>
          <a:ln w="25400" cap="flat">
            <a:solidFill>
              <a:srgbClr val="0070C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5" name="Rectangle 14"/>
          <p:cNvSpPr/>
          <p:nvPr/>
        </p:nvSpPr>
        <p:spPr>
          <a:xfrm>
            <a:off x="3930748" y="4410191"/>
            <a:ext cx="135391" cy="45719"/>
          </a:xfrm>
          <a:prstGeom prst="rect">
            <a:avLst/>
          </a:prstGeom>
          <a:solidFill>
            <a:srgbClr val="FFFFFF"/>
          </a:solidFill>
          <a:ln w="2540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6" name="Rectangle 15"/>
          <p:cNvSpPr/>
          <p:nvPr/>
        </p:nvSpPr>
        <p:spPr>
          <a:xfrm>
            <a:off x="1373654" y="4311208"/>
            <a:ext cx="2459155" cy="360297"/>
          </a:xfrm>
          <a:prstGeom prst="rect">
            <a:avLst/>
          </a:prstGeom>
          <a:solidFill>
            <a:srgbClr val="92D050">
              <a:alpha val="32000"/>
            </a:srgbClr>
          </a:solidFill>
          <a:ln w="9525"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7" name="Curved Up Arrow 16"/>
          <p:cNvSpPr/>
          <p:nvPr/>
        </p:nvSpPr>
        <p:spPr>
          <a:xfrm rot="20640128">
            <a:off x="3265220" y="4582484"/>
            <a:ext cx="897050" cy="342519"/>
          </a:xfrm>
          <a:prstGeom prst="curvedUpArrow">
            <a:avLst>
              <a:gd name="adj1" fmla="val 25000"/>
              <a:gd name="adj2" fmla="val 52403"/>
              <a:gd name="adj3" fmla="val 25000"/>
            </a:avLst>
          </a:prstGeom>
          <a:solidFill>
            <a:srgbClr val="FFFFFF"/>
          </a:solidFill>
          <a:ln w="12700" cap="flat">
            <a:solidFill>
              <a:srgbClr val="92D05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8" name="Title 1"/>
          <p:cNvSpPr txBox="1">
            <a:spLocks/>
          </p:cNvSpPr>
          <p:nvPr/>
        </p:nvSpPr>
        <p:spPr>
          <a:xfrm>
            <a:off x="1414064" y="4691518"/>
            <a:ext cx="2708484" cy="369768"/>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9pPr>
          </a:lstStyle>
          <a:p>
            <a:r>
              <a:rPr lang="en-US" sz="1800" b="0" dirty="0" smtClean="0">
                <a:solidFill>
                  <a:srgbClr val="00B050"/>
                </a:solidFill>
              </a:rPr>
              <a:t>Deterministic payout</a:t>
            </a:r>
            <a:endParaRPr lang="en-US" sz="3600" b="0" dirty="0">
              <a:solidFill>
                <a:srgbClr val="00B050"/>
              </a:solidFill>
            </a:endParaRPr>
          </a:p>
        </p:txBody>
      </p:sp>
      <p:sp>
        <p:nvSpPr>
          <p:cNvPr id="20" name="Arc 19"/>
          <p:cNvSpPr/>
          <p:nvPr/>
        </p:nvSpPr>
        <p:spPr>
          <a:xfrm>
            <a:off x="3828999" y="4169929"/>
            <a:ext cx="4972860" cy="629734"/>
          </a:xfrm>
          <a:prstGeom prst="arc">
            <a:avLst>
              <a:gd name="adj1" fmla="val 7046124"/>
              <a:gd name="adj2" fmla="val 10793299"/>
            </a:avLst>
          </a:prstGeom>
          <a:noFill/>
          <a:ln w="25400" cap="flat">
            <a:solidFill>
              <a:srgbClr val="895A27"/>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1" name="Text Placeholder 2"/>
          <p:cNvSpPr txBox="1">
            <a:spLocks/>
          </p:cNvSpPr>
          <p:nvPr/>
        </p:nvSpPr>
        <p:spPr>
          <a:xfrm>
            <a:off x="4638616" y="4004645"/>
            <a:ext cx="1676813" cy="458018"/>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lvl1pPr marL="342900" marR="0" indent="-34290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1pPr>
            <a:lvl2pPr marL="719455" marR="0" indent="-370205"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2pPr>
            <a:lvl3pPr marL="1112661" marR="0" indent="-426861"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3pPr>
            <a:lvl4pPr marL="1446388" marR="0" indent="-411338"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4pPr>
            <a:lvl5pPr marL="1798461" marR="0" indent="-426861"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5pPr>
            <a:lvl6pPr marL="2132365"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6pPr>
            <a:lvl7pPr marL="2475265"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7pPr>
            <a:lvl8pPr marL="2819752"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8pPr>
            <a:lvl9pPr marL="3164240"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9pPr>
          </a:lstStyle>
          <a:p>
            <a:pPr marL="0" indent="0">
              <a:buNone/>
            </a:pPr>
            <a:r>
              <a:rPr lang="en-US" sz="2000" dirty="0" smtClean="0"/>
              <a:t>CCs created</a:t>
            </a:r>
          </a:p>
        </p:txBody>
      </p:sp>
      <p:sp>
        <p:nvSpPr>
          <p:cNvPr id="22" name="Text Placeholder 2"/>
          <p:cNvSpPr txBox="1">
            <a:spLocks/>
          </p:cNvSpPr>
          <p:nvPr/>
        </p:nvSpPr>
        <p:spPr>
          <a:xfrm>
            <a:off x="6191530" y="4434290"/>
            <a:ext cx="2266671" cy="383617"/>
          </a:xfrm>
          <a:prstGeom prst="rect">
            <a:avLst/>
          </a:prstGeom>
          <a:ln w="12700">
            <a:miter lim="400000"/>
          </a:ln>
          <a:extLst>
            <a:ext uri="{C572A759-6A51-4108-AA02-DFA0A04FC94B}">
              <ma14:wrappingTextBoxFlag xmlns="" xmlns:ma14="http://schemas.microsoft.com/office/mac/drawingml/2011/main" val="1"/>
            </a:ext>
          </a:extLst>
        </p:spPr>
        <p:txBody>
          <a:bodyPr lIns="45719" rIns="45719">
            <a:noAutofit/>
          </a:bodyPr>
          <a:lstStyle>
            <a:lvl1pPr marL="342900" marR="0" indent="-34290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1pPr>
            <a:lvl2pPr marL="719455" marR="0" indent="-370205"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2pPr>
            <a:lvl3pPr marL="1112661" marR="0" indent="-426861"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3pPr>
            <a:lvl4pPr marL="1446388" marR="0" indent="-411338"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4pPr>
            <a:lvl5pPr marL="1798461" marR="0" indent="-426861"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5pPr>
            <a:lvl6pPr marL="2132365"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6pPr>
            <a:lvl7pPr marL="2475265"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7pPr>
            <a:lvl8pPr marL="2819752"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8pPr>
            <a:lvl9pPr marL="3164240"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9pPr>
          </a:lstStyle>
          <a:p>
            <a:pPr marL="0" indent="0">
              <a:buNone/>
            </a:pPr>
            <a:r>
              <a:rPr lang="en-US" sz="2000" dirty="0" smtClean="0"/>
              <a:t>CCs destroyed</a:t>
            </a:r>
            <a:br>
              <a:rPr lang="en-US" sz="2000" dirty="0" smtClean="0"/>
            </a:br>
            <a:r>
              <a:rPr lang="en-US" sz="1600" dirty="0" smtClean="0"/>
              <a:t>(redeemed for B2-BTC)</a:t>
            </a:r>
          </a:p>
        </p:txBody>
      </p:sp>
      <p:sp>
        <p:nvSpPr>
          <p:cNvPr id="23" name="Rectangle 22"/>
          <p:cNvSpPr/>
          <p:nvPr/>
        </p:nvSpPr>
        <p:spPr>
          <a:xfrm>
            <a:off x="1441350" y="3931804"/>
            <a:ext cx="238125" cy="238125"/>
          </a:xfrm>
          <a:prstGeom prst="rect">
            <a:avLst/>
          </a:prstGeom>
          <a:solidFill>
            <a:srgbClr val="FFFFFF"/>
          </a:solidFill>
          <a:ln w="25400" cap="flat">
            <a:solidFill>
              <a:srgbClr val="FFC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4" name="Rectangle 23"/>
          <p:cNvSpPr/>
          <p:nvPr/>
        </p:nvSpPr>
        <p:spPr>
          <a:xfrm>
            <a:off x="1789012" y="3931804"/>
            <a:ext cx="238125" cy="238125"/>
          </a:xfrm>
          <a:prstGeom prst="rect">
            <a:avLst/>
          </a:prstGeom>
          <a:solidFill>
            <a:srgbClr val="FFFFFF"/>
          </a:solidFill>
          <a:ln w="25400" cap="flat">
            <a:solidFill>
              <a:srgbClr val="FFC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5" name="Rectangle 24"/>
          <p:cNvSpPr/>
          <p:nvPr/>
        </p:nvSpPr>
        <p:spPr>
          <a:xfrm>
            <a:off x="2167970" y="3933019"/>
            <a:ext cx="238125" cy="238125"/>
          </a:xfrm>
          <a:prstGeom prst="rect">
            <a:avLst/>
          </a:prstGeom>
          <a:solidFill>
            <a:srgbClr val="FFFFFF"/>
          </a:solidFill>
          <a:ln w="25400" cap="flat">
            <a:solidFill>
              <a:srgbClr val="FFC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6" name="Rectangle 25"/>
          <p:cNvSpPr/>
          <p:nvPr/>
        </p:nvSpPr>
        <p:spPr>
          <a:xfrm>
            <a:off x="2515632" y="3933019"/>
            <a:ext cx="238125" cy="238125"/>
          </a:xfrm>
          <a:prstGeom prst="rect">
            <a:avLst/>
          </a:prstGeom>
          <a:solidFill>
            <a:srgbClr val="FFFFFF"/>
          </a:solidFill>
          <a:ln w="25400" cap="flat">
            <a:solidFill>
              <a:srgbClr val="FFC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7" name="Rectangle 26"/>
          <p:cNvSpPr/>
          <p:nvPr/>
        </p:nvSpPr>
        <p:spPr>
          <a:xfrm>
            <a:off x="2832681" y="3931803"/>
            <a:ext cx="238125" cy="238125"/>
          </a:xfrm>
          <a:prstGeom prst="rect">
            <a:avLst/>
          </a:prstGeom>
          <a:solidFill>
            <a:srgbClr val="FFFFFF"/>
          </a:solidFill>
          <a:ln w="25400" cap="flat">
            <a:solidFill>
              <a:srgbClr val="FFC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8" name="Rectangle 27"/>
          <p:cNvSpPr/>
          <p:nvPr/>
        </p:nvSpPr>
        <p:spPr>
          <a:xfrm>
            <a:off x="3180343" y="3931803"/>
            <a:ext cx="238125" cy="238125"/>
          </a:xfrm>
          <a:prstGeom prst="rect">
            <a:avLst/>
          </a:prstGeom>
          <a:solidFill>
            <a:srgbClr val="FFFFFF"/>
          </a:solidFill>
          <a:ln w="25400" cap="flat">
            <a:solidFill>
              <a:srgbClr val="FFC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9" name="Rectangle 28"/>
          <p:cNvSpPr/>
          <p:nvPr/>
        </p:nvSpPr>
        <p:spPr>
          <a:xfrm>
            <a:off x="3548047" y="3933019"/>
            <a:ext cx="238125" cy="238125"/>
          </a:xfrm>
          <a:prstGeom prst="rect">
            <a:avLst/>
          </a:prstGeom>
          <a:solidFill>
            <a:srgbClr val="FFFFFF"/>
          </a:solidFill>
          <a:ln w="25400" cap="flat">
            <a:solidFill>
              <a:srgbClr val="FFC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32" name="Rectangle 31"/>
          <p:cNvSpPr/>
          <p:nvPr/>
        </p:nvSpPr>
        <p:spPr>
          <a:xfrm>
            <a:off x="1381818" y="3885223"/>
            <a:ext cx="2486430" cy="360297"/>
          </a:xfrm>
          <a:prstGeom prst="rect">
            <a:avLst/>
          </a:prstGeom>
          <a:solidFill>
            <a:srgbClr val="FF6699">
              <a:alpha val="25000"/>
            </a:srgbClr>
          </a:solidFill>
          <a:ln w="9525" cap="flat">
            <a:solidFill>
              <a:srgbClr val="FF669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9" name="Arc 18"/>
          <p:cNvSpPr/>
          <p:nvPr/>
        </p:nvSpPr>
        <p:spPr>
          <a:xfrm>
            <a:off x="1389982" y="4171144"/>
            <a:ext cx="4972860" cy="629734"/>
          </a:xfrm>
          <a:prstGeom prst="arc">
            <a:avLst>
              <a:gd name="adj1" fmla="val 10847536"/>
              <a:gd name="adj2" fmla="val 20331495"/>
            </a:avLst>
          </a:prstGeom>
          <a:noFill/>
          <a:ln w="25400" cap="flat">
            <a:solidFill>
              <a:srgbClr val="895A27"/>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34" name="Down Arrow 33"/>
          <p:cNvSpPr/>
          <p:nvPr/>
        </p:nvSpPr>
        <p:spPr>
          <a:xfrm>
            <a:off x="1810782" y="4258255"/>
            <a:ext cx="187779" cy="501271"/>
          </a:xfrm>
          <a:prstGeom prst="downArrow">
            <a:avLst/>
          </a:prstGeom>
          <a:solidFill>
            <a:srgbClr val="FFFFFF"/>
          </a:solidFill>
          <a:ln w="25400" cap="flat">
            <a:solidFill>
              <a:srgbClr val="FF6699"/>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35" name="Title 1"/>
          <p:cNvSpPr txBox="1">
            <a:spLocks/>
          </p:cNvSpPr>
          <p:nvPr/>
        </p:nvSpPr>
        <p:spPr>
          <a:xfrm>
            <a:off x="886590" y="3869205"/>
            <a:ext cx="389848" cy="369768"/>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9pPr>
          </a:lstStyle>
          <a:p>
            <a:r>
              <a:rPr lang="en-US" sz="1800" dirty="0" smtClean="0">
                <a:ln>
                  <a:solidFill>
                    <a:sysClr val="windowText" lastClr="000000"/>
                  </a:solidFill>
                </a:ln>
                <a:solidFill>
                  <a:srgbClr val="FFC000"/>
                </a:solidFill>
              </a:rPr>
              <a:t>B1</a:t>
            </a:r>
            <a:endParaRPr lang="en-US" sz="3600" dirty="0">
              <a:ln>
                <a:solidFill>
                  <a:sysClr val="windowText" lastClr="000000"/>
                </a:solidFill>
              </a:ln>
              <a:solidFill>
                <a:srgbClr val="FFC000"/>
              </a:solidFill>
            </a:endParaRPr>
          </a:p>
        </p:txBody>
      </p:sp>
      <p:sp>
        <p:nvSpPr>
          <p:cNvPr id="36" name="Title 1"/>
          <p:cNvSpPr txBox="1">
            <a:spLocks/>
          </p:cNvSpPr>
          <p:nvPr/>
        </p:nvSpPr>
        <p:spPr>
          <a:xfrm>
            <a:off x="886491" y="4309015"/>
            <a:ext cx="389848" cy="369768"/>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9pPr>
          </a:lstStyle>
          <a:p>
            <a:r>
              <a:rPr lang="en-US" sz="1800" dirty="0" smtClean="0">
                <a:ln>
                  <a:solidFill>
                    <a:sysClr val="windowText" lastClr="000000"/>
                  </a:solidFill>
                </a:ln>
                <a:solidFill>
                  <a:srgbClr val="00B0F0"/>
                </a:solidFill>
              </a:rPr>
              <a:t>B2</a:t>
            </a:r>
            <a:endParaRPr lang="en-US" sz="3600" dirty="0">
              <a:ln>
                <a:solidFill>
                  <a:sysClr val="windowText" lastClr="000000"/>
                </a:solidFill>
              </a:ln>
              <a:solidFill>
                <a:srgbClr val="00B0F0"/>
              </a:solidFill>
            </a:endParaRPr>
          </a:p>
        </p:txBody>
      </p:sp>
      <p:sp>
        <p:nvSpPr>
          <p:cNvPr id="37" name="Oval 36"/>
          <p:cNvSpPr/>
          <p:nvPr/>
        </p:nvSpPr>
        <p:spPr>
          <a:xfrm>
            <a:off x="1324258" y="4434881"/>
            <a:ext cx="114300" cy="119062"/>
          </a:xfrm>
          <a:prstGeom prst="ellipse">
            <a:avLst/>
          </a:prstGeom>
          <a:solidFill>
            <a:srgbClr val="FFFFFF"/>
          </a:solidFill>
          <a:ln w="25400" cap="flat">
            <a:solidFill>
              <a:srgbClr val="895A27"/>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38" name="Oval 37"/>
          <p:cNvSpPr/>
          <p:nvPr/>
        </p:nvSpPr>
        <p:spPr>
          <a:xfrm>
            <a:off x="3770276" y="4428050"/>
            <a:ext cx="114300" cy="119062"/>
          </a:xfrm>
          <a:prstGeom prst="ellipse">
            <a:avLst/>
          </a:prstGeom>
          <a:solidFill>
            <a:srgbClr val="FFFFFF"/>
          </a:solidFill>
          <a:ln w="25400" cap="flat">
            <a:solidFill>
              <a:srgbClr val="895A27"/>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41" name="Rectangle 40"/>
          <p:cNvSpPr/>
          <p:nvPr/>
        </p:nvSpPr>
        <p:spPr>
          <a:xfrm>
            <a:off x="4257398" y="4357232"/>
            <a:ext cx="238125" cy="238125"/>
          </a:xfrm>
          <a:prstGeom prst="rect">
            <a:avLst/>
          </a:prstGeom>
          <a:solidFill>
            <a:srgbClr val="FFFFFF"/>
          </a:solidFill>
          <a:ln w="25400" cap="flat">
            <a:solidFill>
              <a:srgbClr val="0070C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Tree>
    <p:extLst>
      <p:ext uri="{BB962C8B-B14F-4D97-AF65-F5344CB8AC3E}">
        <p14:creationId xmlns:p14="http://schemas.microsoft.com/office/powerpoint/2010/main" val="3872297471"/>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45325" y="-216724"/>
            <a:ext cx="8229600" cy="1063229"/>
          </a:xfrm>
        </p:spPr>
        <p:txBody>
          <a:bodyPr/>
          <a:lstStyle/>
          <a:p>
            <a:r>
              <a:rPr lang="en-US" dirty="0" smtClean="0"/>
              <a:t>More Detail re: Two Factors</a:t>
            </a:r>
            <a:endParaRPr lang="en-US" b="0" dirty="0"/>
          </a:p>
        </p:txBody>
      </p:sp>
      <p:sp>
        <p:nvSpPr>
          <p:cNvPr id="3" name="Text Placeholder 2"/>
          <p:cNvSpPr>
            <a:spLocks noGrp="1"/>
          </p:cNvSpPr>
          <p:nvPr>
            <p:ph type="body" idx="4294967295"/>
          </p:nvPr>
        </p:nvSpPr>
        <p:spPr>
          <a:xfrm>
            <a:off x="210851" y="859971"/>
            <a:ext cx="5656550" cy="1699455"/>
          </a:xfrm>
        </p:spPr>
        <p:txBody>
          <a:bodyPr>
            <a:normAutofit/>
          </a:bodyPr>
          <a:lstStyle/>
          <a:p>
            <a:pPr>
              <a:buFont typeface="Arial" pitchFamily="34" charset="0"/>
              <a:buChar char="•"/>
            </a:pPr>
            <a:r>
              <a:rPr lang="en-US" dirty="0" smtClean="0"/>
              <a:t>CCs (on B2) are awarded to B1 miners</a:t>
            </a:r>
            <a:br>
              <a:rPr lang="en-US" dirty="0" smtClean="0"/>
            </a:br>
            <a:r>
              <a:rPr lang="en-US" dirty="0" smtClean="0"/>
              <a:t>(identified by coinbase transaction).</a:t>
            </a:r>
          </a:p>
          <a:p>
            <a:pPr>
              <a:buFont typeface="Arial" pitchFamily="34" charset="0"/>
              <a:buChar char="•"/>
            </a:pPr>
            <a:r>
              <a:rPr lang="en-US" dirty="0" smtClean="0"/>
              <a:t>Issuance schedule </a:t>
            </a:r>
            <a:r>
              <a:rPr lang="en-US" dirty="0" smtClean="0">
                <a:ln>
                  <a:solidFill>
                    <a:schemeClr val="tx1"/>
                  </a:solidFill>
                </a:ln>
                <a:solidFill>
                  <a:srgbClr val="FF0000"/>
                </a:solidFill>
              </a:rPr>
              <a:t>favors “early adoption”</a:t>
            </a:r>
            <a:r>
              <a:rPr lang="en-US" dirty="0" smtClean="0"/>
              <a:t>.</a:t>
            </a:r>
          </a:p>
        </p:txBody>
      </p:sp>
      <p:pic>
        <p:nvPicPr>
          <p:cNvPr id="4" name="image3.png" descr="bloq-logo.png"/>
          <p:cNvPicPr>
            <a:picLocks noChangeAspect="1"/>
          </p:cNvPicPr>
          <p:nvPr/>
        </p:nvPicPr>
        <p:blipFill>
          <a:blip r:embed="rId3">
            <a:extLst/>
          </a:blip>
          <a:stretch>
            <a:fillRect/>
          </a:stretch>
        </p:blipFill>
        <p:spPr>
          <a:xfrm>
            <a:off x="8290511" y="132790"/>
            <a:ext cx="684932" cy="330381"/>
          </a:xfrm>
          <a:prstGeom prst="rect">
            <a:avLst/>
          </a:prstGeom>
          <a:ln w="12700">
            <a:miter lim="400000"/>
          </a:ln>
        </p:spPr>
      </p:pic>
      <p:pic>
        <p:nvPicPr>
          <p:cNvPr id="5" name="image4.png"/>
          <p:cNvPicPr>
            <a:picLocks noChangeAspect="1"/>
          </p:cNvPicPr>
          <p:nvPr/>
        </p:nvPicPr>
        <p:blipFill>
          <a:blip r:embed="rId4">
            <a:extLst/>
          </a:blip>
          <a:stretch>
            <a:fillRect/>
          </a:stretch>
        </p:blipFill>
        <p:spPr>
          <a:xfrm>
            <a:off x="8507899" y="5016987"/>
            <a:ext cx="467545" cy="63257"/>
          </a:xfrm>
          <a:prstGeom prst="rect">
            <a:avLst/>
          </a:prstGeom>
          <a:ln w="12700">
            <a:miter lim="400000"/>
          </a:ln>
        </p:spPr>
      </p:pic>
      <p:cxnSp>
        <p:nvCxnSpPr>
          <p:cNvPr id="7" name="Straight Connector 6"/>
          <p:cNvCxnSpPr/>
          <p:nvPr/>
        </p:nvCxnSpPr>
        <p:spPr>
          <a:xfrm>
            <a:off x="6024309" y="1522705"/>
            <a:ext cx="0" cy="1466694"/>
          </a:xfrm>
          <a:prstGeom prst="line">
            <a:avLst/>
          </a:prstGeom>
          <a:noFill/>
          <a:ln w="2540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8" name="Straight Connector 7"/>
          <p:cNvCxnSpPr/>
          <p:nvPr/>
        </p:nvCxnSpPr>
        <p:spPr>
          <a:xfrm flipH="1">
            <a:off x="6038774" y="2989399"/>
            <a:ext cx="2251737" cy="0"/>
          </a:xfrm>
          <a:prstGeom prst="line">
            <a:avLst/>
          </a:prstGeom>
          <a:noFill/>
          <a:ln w="25400" cap="flat">
            <a:solidFill>
              <a:schemeClr val="tx1"/>
            </a:solidFill>
            <a:prstDash val="solid"/>
            <a:round/>
          </a:ln>
          <a:effectLst/>
          <a:sp3d/>
        </p:spPr>
        <p:style>
          <a:lnRef idx="0">
            <a:scrgbClr r="0" g="0" b="0"/>
          </a:lnRef>
          <a:fillRef idx="0">
            <a:scrgbClr r="0" g="0" b="0"/>
          </a:fillRef>
          <a:effectRef idx="0">
            <a:scrgbClr r="0" g="0" b="0"/>
          </a:effectRef>
          <a:fontRef idx="none"/>
        </p:style>
      </p:cxnSp>
      <p:sp>
        <p:nvSpPr>
          <p:cNvPr id="10" name="Arc 9"/>
          <p:cNvSpPr/>
          <p:nvPr/>
        </p:nvSpPr>
        <p:spPr>
          <a:xfrm>
            <a:off x="4257758" y="1831746"/>
            <a:ext cx="3533101" cy="2293533"/>
          </a:xfrm>
          <a:prstGeom prst="arc">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1" name="Title 1"/>
          <p:cNvSpPr txBox="1">
            <a:spLocks/>
          </p:cNvSpPr>
          <p:nvPr/>
        </p:nvSpPr>
        <p:spPr>
          <a:xfrm>
            <a:off x="8305418" y="2832846"/>
            <a:ext cx="392875" cy="313105"/>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Autofit/>
          </a:bodyPr>
          <a:lstStyle>
            <a:lvl1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9pPr>
          </a:lstStyle>
          <a:p>
            <a:r>
              <a:rPr lang="en-US" sz="1800" dirty="0" smtClean="0"/>
              <a:t>t</a:t>
            </a:r>
            <a:endParaRPr lang="en-US" sz="1800" dirty="0"/>
          </a:p>
        </p:txBody>
      </p:sp>
      <p:sp>
        <p:nvSpPr>
          <p:cNvPr id="12" name="Title 1"/>
          <p:cNvSpPr txBox="1">
            <a:spLocks/>
          </p:cNvSpPr>
          <p:nvPr/>
        </p:nvSpPr>
        <p:spPr>
          <a:xfrm>
            <a:off x="5461313" y="1209600"/>
            <a:ext cx="1233401" cy="313105"/>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Autofit/>
          </a:bodyPr>
          <a:lstStyle>
            <a:lvl1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9pPr>
          </a:lstStyle>
          <a:p>
            <a:pPr algn="ctr"/>
            <a:r>
              <a:rPr lang="en-US" sz="1400" dirty="0" smtClean="0"/>
              <a:t>CC / coinbase tx</a:t>
            </a:r>
            <a:endParaRPr lang="en-US" sz="1400" dirty="0"/>
          </a:p>
        </p:txBody>
      </p:sp>
      <p:sp>
        <p:nvSpPr>
          <p:cNvPr id="15" name="Text Placeholder 2"/>
          <p:cNvSpPr txBox="1">
            <a:spLocks/>
          </p:cNvSpPr>
          <p:nvPr/>
        </p:nvSpPr>
        <p:spPr>
          <a:xfrm>
            <a:off x="119742" y="2661550"/>
            <a:ext cx="8578385" cy="2473121"/>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fontScale="92500" lnSpcReduction="20000"/>
          </a:bodyPr>
          <a:lstStyle>
            <a:lvl1pPr marL="342900" marR="0" indent="-34290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1pPr>
            <a:lvl2pPr marL="719455" marR="0" indent="-370205"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2pPr>
            <a:lvl3pPr marL="1112661" marR="0" indent="-426861"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3pPr>
            <a:lvl4pPr marL="1446388" marR="0" indent="-411338"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4pPr>
            <a:lvl5pPr marL="1798461" marR="0" indent="-426861"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5pPr>
            <a:lvl6pPr marL="2132365"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6pPr>
            <a:lvl7pPr marL="2475265"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7pPr>
            <a:lvl8pPr marL="2819752"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8pPr>
            <a:lvl9pPr marL="3164240"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9pPr>
          </a:lstStyle>
          <a:p>
            <a:pPr>
              <a:buFont typeface="Arial" pitchFamily="34" charset="0"/>
              <a:buChar char="•"/>
            </a:pPr>
            <a:r>
              <a:rPr lang="en-US" dirty="0" smtClean="0"/>
              <a:t>To achieve </a:t>
            </a:r>
            <a:r>
              <a:rPr lang="en-US" dirty="0" smtClean="0">
                <a:ln>
                  <a:solidFill>
                    <a:schemeClr val="tx1"/>
                  </a:solidFill>
                </a:ln>
                <a:solidFill>
                  <a:srgbClr val="FFFF00"/>
                </a:solidFill>
              </a:rPr>
              <a:t>ambiguity</a:t>
            </a:r>
            <a:r>
              <a:rPr lang="en-US" dirty="0" smtClean="0"/>
              <a:t>:</a:t>
            </a:r>
          </a:p>
          <a:p>
            <a:pPr lvl="1">
              <a:buFont typeface="Arial" pitchFamily="34" charset="0"/>
              <a:buChar char="•"/>
            </a:pPr>
            <a:r>
              <a:rPr lang="en-US" dirty="0" smtClean="0"/>
              <a:t>For each B1 block, use (</a:t>
            </a:r>
            <a:r>
              <a:rPr lang="en-US" dirty="0" smtClean="0">
                <a:ln>
                  <a:solidFill>
                    <a:schemeClr val="tx1"/>
                  </a:solidFill>
                </a:ln>
                <a:solidFill>
                  <a:schemeClr val="bg1"/>
                </a:solidFill>
              </a:rPr>
              <a:t>Attack Seed </a:t>
            </a:r>
            <a:r>
              <a:rPr lang="en-US" dirty="0" smtClean="0"/>
              <a:t>+) </a:t>
            </a:r>
            <a:r>
              <a:rPr lang="en-US" dirty="0" err="1" smtClean="0"/>
              <a:t>PrevBlock</a:t>
            </a:r>
            <a:r>
              <a:rPr lang="en-US" dirty="0" smtClean="0"/>
              <a:t> hash to (deterministically / pseudo-randomly) “sort” </a:t>
            </a:r>
            <a:r>
              <a:rPr lang="en-US" dirty="0"/>
              <a:t>the </a:t>
            </a:r>
            <a:r>
              <a:rPr lang="en-US" dirty="0" smtClean="0"/>
              <a:t>B1-UTXOs.</a:t>
            </a:r>
          </a:p>
          <a:p>
            <a:pPr lvl="1">
              <a:buFont typeface="Arial" pitchFamily="34" charset="0"/>
              <a:buChar char="•"/>
            </a:pPr>
            <a:r>
              <a:rPr lang="en-US" dirty="0" smtClean="0"/>
              <a:t>The “top” </a:t>
            </a:r>
            <a:r>
              <a:rPr lang="el-GR" dirty="0" smtClean="0"/>
              <a:t>β</a:t>
            </a:r>
            <a:r>
              <a:rPr lang="en-US" dirty="0" smtClean="0"/>
              <a:t>% are designated “frozen”. If anything is spent from them, the B2 chain does *not* give miners their Compliance Credits!</a:t>
            </a:r>
          </a:p>
          <a:p>
            <a:pPr lvl="1">
              <a:buFont typeface="Arial" pitchFamily="34" charset="0"/>
              <a:buChar char="•"/>
            </a:pPr>
            <a:r>
              <a:rPr lang="en-US" dirty="0" smtClean="0"/>
              <a:t>Miners have plausible deniability: “did not get tx”, “insufficient fee”.</a:t>
            </a:r>
          </a:p>
          <a:p>
            <a:pPr>
              <a:buFont typeface="Arial" pitchFamily="34" charset="0"/>
              <a:buChar char="•"/>
            </a:pPr>
            <a:endParaRPr lang="en-US" dirty="0" smtClean="0">
              <a:ln>
                <a:solidFill>
                  <a:schemeClr val="tx1"/>
                </a:solidFill>
              </a:ln>
              <a:solidFill>
                <a:srgbClr val="FFFF00"/>
              </a:solidFill>
            </a:endParaRPr>
          </a:p>
          <a:p>
            <a:pPr marL="833755" lvl="1" indent="-457200">
              <a:buFont typeface="+mj-lt"/>
              <a:buAutoNum type="arabicPeriod"/>
            </a:pPr>
            <a:endParaRPr lang="en-US" dirty="0" smtClean="0"/>
          </a:p>
          <a:p>
            <a:pPr marL="833755" lvl="1" indent="-457200">
              <a:buFont typeface="Arial" pitchFamily="34" charset="0"/>
              <a:buChar char="•"/>
            </a:pPr>
            <a:endParaRPr lang="en-US" dirty="0" smtClean="0"/>
          </a:p>
        </p:txBody>
      </p:sp>
    </p:spTree>
    <p:extLst>
      <p:ext uri="{BB962C8B-B14F-4D97-AF65-F5344CB8AC3E}">
        <p14:creationId xmlns:p14="http://schemas.microsoft.com/office/powerpoint/2010/main" val="3082843463"/>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13"/>
          <p:cNvSpPr/>
          <p:nvPr/>
        </p:nvSpPr>
        <p:spPr>
          <a:xfrm>
            <a:off x="2065485" y="3009036"/>
            <a:ext cx="4090307" cy="1404257"/>
          </a:xfrm>
          <a:custGeom>
            <a:avLst/>
            <a:gdLst>
              <a:gd name="connsiteX0" fmla="*/ 0 w 4090307"/>
              <a:gd name="connsiteY0" fmla="*/ 1404257 h 1404257"/>
              <a:gd name="connsiteX1" fmla="*/ 702128 w 4090307"/>
              <a:gd name="connsiteY1" fmla="*/ 1118507 h 1404257"/>
              <a:gd name="connsiteX2" fmla="*/ 1371600 w 4090307"/>
              <a:gd name="connsiteY2" fmla="*/ 1102179 h 1404257"/>
              <a:gd name="connsiteX3" fmla="*/ 1592036 w 4090307"/>
              <a:gd name="connsiteY3" fmla="*/ 783772 h 1404257"/>
              <a:gd name="connsiteX4" fmla="*/ 2155371 w 4090307"/>
              <a:gd name="connsiteY4" fmla="*/ 734786 h 1404257"/>
              <a:gd name="connsiteX5" fmla="*/ 2530928 w 4090307"/>
              <a:gd name="connsiteY5" fmla="*/ 383722 h 1404257"/>
              <a:gd name="connsiteX6" fmla="*/ 3322864 w 4090307"/>
              <a:gd name="connsiteY6" fmla="*/ 391886 h 1404257"/>
              <a:gd name="connsiteX7" fmla="*/ 4090307 w 4090307"/>
              <a:gd name="connsiteY7" fmla="*/ 0 h 140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0307" h="1404257">
                <a:moveTo>
                  <a:pt x="0" y="1404257"/>
                </a:moveTo>
                <a:cubicBezTo>
                  <a:pt x="236764" y="1286555"/>
                  <a:pt x="473528" y="1168853"/>
                  <a:pt x="702128" y="1118507"/>
                </a:cubicBezTo>
                <a:cubicBezTo>
                  <a:pt x="930728" y="1068161"/>
                  <a:pt x="1223282" y="1157968"/>
                  <a:pt x="1371600" y="1102179"/>
                </a:cubicBezTo>
                <a:cubicBezTo>
                  <a:pt x="1519918" y="1046390"/>
                  <a:pt x="1461407" y="845004"/>
                  <a:pt x="1592036" y="783772"/>
                </a:cubicBezTo>
                <a:cubicBezTo>
                  <a:pt x="1722665" y="722540"/>
                  <a:pt x="1998889" y="801461"/>
                  <a:pt x="2155371" y="734786"/>
                </a:cubicBezTo>
                <a:cubicBezTo>
                  <a:pt x="2311853" y="668111"/>
                  <a:pt x="2336346" y="440872"/>
                  <a:pt x="2530928" y="383722"/>
                </a:cubicBezTo>
                <a:cubicBezTo>
                  <a:pt x="2725510" y="326572"/>
                  <a:pt x="3062968" y="455840"/>
                  <a:pt x="3322864" y="391886"/>
                </a:cubicBezTo>
                <a:cubicBezTo>
                  <a:pt x="3582760" y="327932"/>
                  <a:pt x="3913414" y="85725"/>
                  <a:pt x="4090307" y="0"/>
                </a:cubicBezTo>
              </a:path>
            </a:pathLst>
          </a:custGeom>
          <a:ln w="76200">
            <a:solidFill>
              <a:schemeClr val="tx1">
                <a:lumMod val="85000"/>
                <a:lumOff val="15000"/>
              </a:schemeClr>
            </a:solidFill>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 name="Title 1"/>
          <p:cNvSpPr>
            <a:spLocks noGrp="1"/>
          </p:cNvSpPr>
          <p:nvPr>
            <p:ph type="title" idx="4294967295"/>
          </p:nvPr>
        </p:nvSpPr>
        <p:spPr>
          <a:xfrm>
            <a:off x="175902" y="-374333"/>
            <a:ext cx="8229600" cy="1063229"/>
          </a:xfrm>
        </p:spPr>
        <p:txBody>
          <a:bodyPr>
            <a:normAutofit/>
          </a:bodyPr>
          <a:lstStyle/>
          <a:p>
            <a:r>
              <a:rPr lang="en-US" sz="3600" dirty="0" smtClean="0"/>
              <a:t>Compliance Credits (CCs)</a:t>
            </a:r>
            <a:endParaRPr lang="en-US" sz="3600" b="0" dirty="0"/>
          </a:p>
        </p:txBody>
      </p:sp>
      <p:pic>
        <p:nvPicPr>
          <p:cNvPr id="4" name="image3.png" descr="bloq-logo.png"/>
          <p:cNvPicPr>
            <a:picLocks noChangeAspect="1"/>
          </p:cNvPicPr>
          <p:nvPr/>
        </p:nvPicPr>
        <p:blipFill>
          <a:blip r:embed="rId3">
            <a:extLst/>
          </a:blip>
          <a:stretch>
            <a:fillRect/>
          </a:stretch>
        </p:blipFill>
        <p:spPr>
          <a:xfrm>
            <a:off x="8290511" y="132790"/>
            <a:ext cx="684932" cy="330381"/>
          </a:xfrm>
          <a:prstGeom prst="rect">
            <a:avLst/>
          </a:prstGeom>
          <a:ln w="12700">
            <a:miter lim="400000"/>
          </a:ln>
        </p:spPr>
      </p:pic>
      <p:pic>
        <p:nvPicPr>
          <p:cNvPr id="5" name="image4.png"/>
          <p:cNvPicPr>
            <a:picLocks noChangeAspect="1"/>
          </p:cNvPicPr>
          <p:nvPr/>
        </p:nvPicPr>
        <p:blipFill>
          <a:blip r:embed="rId4">
            <a:extLst/>
          </a:blip>
          <a:stretch>
            <a:fillRect/>
          </a:stretch>
        </p:blipFill>
        <p:spPr>
          <a:xfrm>
            <a:off x="8507899" y="5016987"/>
            <a:ext cx="467545" cy="63257"/>
          </a:xfrm>
          <a:prstGeom prst="rect">
            <a:avLst/>
          </a:prstGeom>
          <a:ln w="12700">
            <a:miter lim="400000"/>
          </a:ln>
        </p:spPr>
      </p:pic>
      <p:cxnSp>
        <p:nvCxnSpPr>
          <p:cNvPr id="7" name="Straight Connector 6"/>
          <p:cNvCxnSpPr/>
          <p:nvPr/>
        </p:nvCxnSpPr>
        <p:spPr>
          <a:xfrm flipH="1">
            <a:off x="2065483" y="2851052"/>
            <a:ext cx="2" cy="1968924"/>
          </a:xfrm>
          <a:prstGeom prst="line">
            <a:avLst/>
          </a:prstGeom>
          <a:noFill/>
          <a:ln w="2540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8" name="Straight Connector 7"/>
          <p:cNvCxnSpPr/>
          <p:nvPr/>
        </p:nvCxnSpPr>
        <p:spPr>
          <a:xfrm flipH="1">
            <a:off x="2065483" y="4819976"/>
            <a:ext cx="5205787" cy="0"/>
          </a:xfrm>
          <a:prstGeom prst="line">
            <a:avLst/>
          </a:prstGeom>
          <a:noFill/>
          <a:ln w="25400" cap="flat">
            <a:solidFill>
              <a:schemeClr val="tx1"/>
            </a:solidFill>
            <a:prstDash val="solid"/>
            <a:round/>
          </a:ln>
          <a:effectLst/>
          <a:sp3d/>
        </p:spPr>
        <p:style>
          <a:lnRef idx="0">
            <a:scrgbClr r="0" g="0" b="0"/>
          </a:lnRef>
          <a:fillRef idx="0">
            <a:scrgbClr r="0" g="0" b="0"/>
          </a:fillRef>
          <a:effectRef idx="0">
            <a:scrgbClr r="0" g="0" b="0"/>
          </a:effectRef>
          <a:fontRef idx="none"/>
        </p:style>
      </p:cxnSp>
      <p:sp>
        <p:nvSpPr>
          <p:cNvPr id="11" name="Title 1"/>
          <p:cNvSpPr txBox="1">
            <a:spLocks/>
          </p:cNvSpPr>
          <p:nvPr/>
        </p:nvSpPr>
        <p:spPr>
          <a:xfrm>
            <a:off x="7271270" y="4757443"/>
            <a:ext cx="1170601" cy="313105"/>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Autofit/>
          </a:bodyPr>
          <a:lstStyle>
            <a:lvl1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9pPr>
          </a:lstStyle>
          <a:p>
            <a:r>
              <a:rPr lang="en-US" sz="3600" b="0" dirty="0" smtClean="0"/>
              <a:t>time</a:t>
            </a:r>
            <a:endParaRPr lang="en-US" sz="3600" b="0" dirty="0"/>
          </a:p>
        </p:txBody>
      </p:sp>
      <p:sp>
        <p:nvSpPr>
          <p:cNvPr id="12" name="Title 1"/>
          <p:cNvSpPr txBox="1">
            <a:spLocks/>
          </p:cNvSpPr>
          <p:nvPr/>
        </p:nvSpPr>
        <p:spPr>
          <a:xfrm>
            <a:off x="1488187" y="2580200"/>
            <a:ext cx="1125989" cy="313105"/>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Autofit/>
          </a:bodyPr>
          <a:lstStyle>
            <a:lvl1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9pPr>
          </a:lstStyle>
          <a:p>
            <a:pPr algn="ctr"/>
            <a:r>
              <a:rPr lang="el-GR" sz="3200" b="0" dirty="0"/>
              <a:t>β</a:t>
            </a:r>
            <a:endParaRPr lang="en-US" sz="2000" b="0" dirty="0"/>
          </a:p>
        </p:txBody>
      </p:sp>
      <p:sp>
        <p:nvSpPr>
          <p:cNvPr id="15" name="Text Placeholder 2"/>
          <p:cNvSpPr txBox="1">
            <a:spLocks/>
          </p:cNvSpPr>
          <p:nvPr/>
        </p:nvSpPr>
        <p:spPr>
          <a:xfrm>
            <a:off x="400051" y="774323"/>
            <a:ext cx="8041820" cy="1736232"/>
          </a:xfrm>
          <a:prstGeom prst="rect">
            <a:avLst/>
          </a:prstGeom>
          <a:ln w="12700">
            <a:noFill/>
            <a:miter lim="400000"/>
          </a:ln>
          <a:extLst>
            <a:ext uri="{C572A759-6A51-4108-AA02-DFA0A04FC94B}">
              <ma14:wrappingTextBoxFlag xmlns="" xmlns:ma14="http://schemas.microsoft.com/office/mac/drawingml/2011/main" val="1"/>
            </a:ext>
          </a:extLst>
        </p:spPr>
        <p:txBody>
          <a:bodyPr lIns="45719" rIns="45719">
            <a:normAutofit fontScale="77500" lnSpcReduction="20000"/>
          </a:bodyPr>
          <a:lstStyle>
            <a:lvl1pPr marL="342900" marR="0" indent="-34290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1pPr>
            <a:lvl2pPr marL="719455" marR="0" indent="-370205"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2pPr>
            <a:lvl3pPr marL="1112661" marR="0" indent="-426861"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3pPr>
            <a:lvl4pPr marL="1446388" marR="0" indent="-411338"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4pPr>
            <a:lvl5pPr marL="1798461" marR="0" indent="-426861"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5pPr>
            <a:lvl6pPr marL="2132365"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6pPr>
            <a:lvl7pPr marL="2475265"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7pPr>
            <a:lvl8pPr marL="2819752"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8pPr>
            <a:lvl9pPr marL="3164240"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9pPr>
          </a:lstStyle>
          <a:p>
            <a:pPr>
              <a:buFont typeface="Arial" pitchFamily="34" charset="0"/>
              <a:buChar char="•"/>
            </a:pPr>
            <a:r>
              <a:rPr lang="en-US" dirty="0" smtClean="0"/>
              <a:t>Ideally, our signal would be </a:t>
            </a:r>
            <a:r>
              <a:rPr lang="en-US" dirty="0" smtClean="0">
                <a:ln>
                  <a:solidFill>
                    <a:schemeClr val="tx1"/>
                  </a:solidFill>
                </a:ln>
                <a:solidFill>
                  <a:srgbClr val="FFFF00"/>
                </a:solidFill>
              </a:rPr>
              <a:t>tunably ambiguous</a:t>
            </a:r>
            <a:r>
              <a:rPr lang="en-US" dirty="0" smtClean="0"/>
              <a:t>:</a:t>
            </a:r>
          </a:p>
          <a:p>
            <a:pPr lvl="1">
              <a:buFont typeface="Arial" pitchFamily="34" charset="0"/>
              <a:buChar char="•"/>
            </a:pPr>
            <a:r>
              <a:rPr lang="en-US" dirty="0" smtClean="0"/>
              <a:t>At </a:t>
            </a:r>
            <a:r>
              <a:rPr lang="en-US" b="1" dirty="0" smtClean="0">
                <a:solidFill>
                  <a:srgbClr val="00B050"/>
                </a:solidFill>
              </a:rPr>
              <a:t>first</a:t>
            </a:r>
            <a:r>
              <a:rPr lang="en-US" dirty="0" smtClean="0"/>
              <a:t>, the signal is very ambiguous. </a:t>
            </a:r>
            <a:r>
              <a:rPr lang="en-US" b="1" dirty="0" smtClean="0">
                <a:solidFill>
                  <a:srgbClr val="002060"/>
                </a:solidFill>
              </a:rPr>
              <a:t>Later</a:t>
            </a:r>
            <a:r>
              <a:rPr lang="en-US" dirty="0" smtClean="0"/>
              <a:t>, the signal is allowed to “lose” its ambiguity.</a:t>
            </a:r>
          </a:p>
          <a:p>
            <a:pPr lvl="1">
              <a:buFont typeface="Arial" pitchFamily="34" charset="0"/>
              <a:buChar char="•"/>
            </a:pPr>
            <a:r>
              <a:rPr lang="en-US" dirty="0" smtClean="0"/>
              <a:t>This is because: any </a:t>
            </a:r>
            <a:r>
              <a:rPr lang="en-US" i="1" u="sng" dirty="0" smtClean="0"/>
              <a:t>identifiable</a:t>
            </a:r>
            <a:r>
              <a:rPr lang="en-US" i="1" dirty="0" smtClean="0"/>
              <a:t> </a:t>
            </a:r>
            <a:r>
              <a:rPr lang="en-US" dirty="0" smtClean="0"/>
              <a:t>miners who are </a:t>
            </a:r>
            <a:r>
              <a:rPr lang="en-US" b="1" i="1" u="sng" dirty="0" smtClean="0">
                <a:solidFill>
                  <a:srgbClr val="00B050"/>
                </a:solidFill>
              </a:rPr>
              <a:t>purposefully</a:t>
            </a:r>
            <a:r>
              <a:rPr lang="en-US" i="1" dirty="0" smtClean="0"/>
              <a:t> </a:t>
            </a:r>
            <a:r>
              <a:rPr lang="en-US" b="1" i="1" u="sng" dirty="0" smtClean="0">
                <a:solidFill>
                  <a:srgbClr val="002060"/>
                </a:solidFill>
              </a:rPr>
              <a:t>malicious</a:t>
            </a:r>
            <a:r>
              <a:rPr lang="en-US" dirty="0" smtClean="0"/>
              <a:t> are likely to suffer retribution.</a:t>
            </a:r>
          </a:p>
        </p:txBody>
      </p:sp>
      <p:sp>
        <p:nvSpPr>
          <p:cNvPr id="6" name="Freeform 5"/>
          <p:cNvSpPr/>
          <p:nvPr/>
        </p:nvSpPr>
        <p:spPr>
          <a:xfrm>
            <a:off x="2065483" y="3009036"/>
            <a:ext cx="4090307" cy="1404257"/>
          </a:xfrm>
          <a:custGeom>
            <a:avLst/>
            <a:gdLst>
              <a:gd name="connsiteX0" fmla="*/ 0 w 4090307"/>
              <a:gd name="connsiteY0" fmla="*/ 1404257 h 1404257"/>
              <a:gd name="connsiteX1" fmla="*/ 702128 w 4090307"/>
              <a:gd name="connsiteY1" fmla="*/ 1118507 h 1404257"/>
              <a:gd name="connsiteX2" fmla="*/ 1371600 w 4090307"/>
              <a:gd name="connsiteY2" fmla="*/ 1102179 h 1404257"/>
              <a:gd name="connsiteX3" fmla="*/ 1592036 w 4090307"/>
              <a:gd name="connsiteY3" fmla="*/ 783772 h 1404257"/>
              <a:gd name="connsiteX4" fmla="*/ 2155371 w 4090307"/>
              <a:gd name="connsiteY4" fmla="*/ 734786 h 1404257"/>
              <a:gd name="connsiteX5" fmla="*/ 2530928 w 4090307"/>
              <a:gd name="connsiteY5" fmla="*/ 383722 h 1404257"/>
              <a:gd name="connsiteX6" fmla="*/ 3322864 w 4090307"/>
              <a:gd name="connsiteY6" fmla="*/ 391886 h 1404257"/>
              <a:gd name="connsiteX7" fmla="*/ 4090307 w 4090307"/>
              <a:gd name="connsiteY7" fmla="*/ 0 h 140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0307" h="1404257">
                <a:moveTo>
                  <a:pt x="0" y="1404257"/>
                </a:moveTo>
                <a:cubicBezTo>
                  <a:pt x="236764" y="1286555"/>
                  <a:pt x="473528" y="1168853"/>
                  <a:pt x="702128" y="1118507"/>
                </a:cubicBezTo>
                <a:cubicBezTo>
                  <a:pt x="930728" y="1068161"/>
                  <a:pt x="1223282" y="1157968"/>
                  <a:pt x="1371600" y="1102179"/>
                </a:cubicBezTo>
                <a:cubicBezTo>
                  <a:pt x="1519918" y="1046390"/>
                  <a:pt x="1461407" y="845004"/>
                  <a:pt x="1592036" y="783772"/>
                </a:cubicBezTo>
                <a:cubicBezTo>
                  <a:pt x="1722665" y="722540"/>
                  <a:pt x="1998889" y="801461"/>
                  <a:pt x="2155371" y="734786"/>
                </a:cubicBezTo>
                <a:cubicBezTo>
                  <a:pt x="2311853" y="668111"/>
                  <a:pt x="2336346" y="440872"/>
                  <a:pt x="2530928" y="383722"/>
                </a:cubicBezTo>
                <a:cubicBezTo>
                  <a:pt x="2725510" y="326572"/>
                  <a:pt x="3062968" y="455840"/>
                  <a:pt x="3322864" y="391886"/>
                </a:cubicBezTo>
                <a:cubicBezTo>
                  <a:pt x="3582760" y="327932"/>
                  <a:pt x="3913414" y="85725"/>
                  <a:pt x="4090307" y="0"/>
                </a:cubicBezTo>
              </a:path>
            </a:pathLst>
          </a:custGeom>
          <a:ln w="38100">
            <a:solidFill>
              <a:srgbClr val="FFFF00"/>
            </a:solidFill>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cxnSp>
        <p:nvCxnSpPr>
          <p:cNvPr id="23" name="Straight Connector 22"/>
          <p:cNvCxnSpPr/>
          <p:nvPr/>
        </p:nvCxnSpPr>
        <p:spPr>
          <a:xfrm>
            <a:off x="2065483" y="3009036"/>
            <a:ext cx="4584848" cy="0"/>
          </a:xfrm>
          <a:prstGeom prst="line">
            <a:avLst/>
          </a:prstGeom>
          <a:noFill/>
          <a:ln w="19050" cap="flat">
            <a:solidFill>
              <a:schemeClr val="tx1">
                <a:lumMod val="85000"/>
                <a:lumOff val="15000"/>
              </a:schemeClr>
            </a:solidFill>
            <a:prstDash val="dashDot"/>
            <a:round/>
          </a:ln>
          <a:effectLst/>
          <a:sp3d/>
        </p:spPr>
        <p:style>
          <a:lnRef idx="0">
            <a:scrgbClr r="0" g="0" b="0"/>
          </a:lnRef>
          <a:fillRef idx="0">
            <a:scrgbClr r="0" g="0" b="0"/>
          </a:fillRef>
          <a:effectRef idx="0">
            <a:scrgbClr r="0" g="0" b="0"/>
          </a:effectRef>
          <a:fontRef idx="none"/>
        </p:style>
      </p:cxnSp>
      <p:sp>
        <p:nvSpPr>
          <p:cNvPr id="25" name="TextBox 24"/>
          <p:cNvSpPr txBox="1"/>
          <p:nvPr/>
        </p:nvSpPr>
        <p:spPr>
          <a:xfrm>
            <a:off x="1383247" y="2834724"/>
            <a:ext cx="68223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Arial"/>
              </a:rPr>
              <a:t>100%</a:t>
            </a: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26" name="TextBox 25"/>
          <p:cNvSpPr txBox="1"/>
          <p:nvPr/>
        </p:nvSpPr>
        <p:spPr>
          <a:xfrm>
            <a:off x="1488187" y="4228628"/>
            <a:ext cx="5539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Arial"/>
              </a:rPr>
              <a:t>40%</a:t>
            </a: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cxnSp>
        <p:nvCxnSpPr>
          <p:cNvPr id="27" name="Straight Connector 26"/>
          <p:cNvCxnSpPr/>
          <p:nvPr/>
        </p:nvCxnSpPr>
        <p:spPr>
          <a:xfrm flipV="1">
            <a:off x="6176477" y="2851052"/>
            <a:ext cx="1094793" cy="117735"/>
          </a:xfrm>
          <a:prstGeom prst="line">
            <a:avLst/>
          </a:prstGeom>
          <a:noFill/>
          <a:ln w="25400" cap="flat">
            <a:solidFill>
              <a:schemeClr val="tx2">
                <a:lumMod val="75000"/>
              </a:schemeClr>
            </a:solidFill>
            <a:prstDash val="solid"/>
            <a:round/>
          </a:ln>
          <a:effectLst/>
          <a:sp3d/>
        </p:spPr>
        <p:style>
          <a:lnRef idx="0">
            <a:scrgbClr r="0" g="0" b="0"/>
          </a:lnRef>
          <a:fillRef idx="0">
            <a:scrgbClr r="0" g="0" b="0"/>
          </a:fillRef>
          <a:effectRef idx="0">
            <a:scrgbClr r="0" g="0" b="0"/>
          </a:effectRef>
          <a:fontRef idx="none"/>
        </p:style>
      </p:cxnSp>
      <p:sp>
        <p:nvSpPr>
          <p:cNvPr id="28" name="TextBox 27"/>
          <p:cNvSpPr txBox="1"/>
          <p:nvPr/>
        </p:nvSpPr>
        <p:spPr>
          <a:xfrm>
            <a:off x="7171941" y="2672802"/>
            <a:ext cx="1799530"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400" b="1" i="0" u="none" strike="noStrike" cap="none" spc="0" normalizeH="0" baseline="0" dirty="0" smtClean="0">
                <a:ln>
                  <a:noFill/>
                </a:ln>
                <a:solidFill>
                  <a:schemeClr val="tx2">
                    <a:lumMod val="75000"/>
                  </a:schemeClr>
                </a:solidFill>
                <a:effectLst/>
                <a:uFillTx/>
                <a:latin typeface="+mj-lt"/>
                <a:ea typeface="+mj-ea"/>
                <a:cs typeface="+mj-cs"/>
                <a:sym typeface="Arial"/>
              </a:rPr>
              <a:t>Attack completed.</a:t>
            </a:r>
            <a:br>
              <a:rPr kumimoji="0" lang="en-US" sz="1400" b="1" i="0" u="none" strike="noStrike" cap="none" spc="0" normalizeH="0" baseline="0" dirty="0" smtClean="0">
                <a:ln>
                  <a:noFill/>
                </a:ln>
                <a:solidFill>
                  <a:schemeClr val="tx2">
                    <a:lumMod val="75000"/>
                  </a:schemeClr>
                </a:solidFill>
                <a:effectLst/>
                <a:uFillTx/>
                <a:latin typeface="+mj-lt"/>
                <a:ea typeface="+mj-ea"/>
                <a:cs typeface="+mj-cs"/>
                <a:sym typeface="Arial"/>
              </a:rPr>
            </a:br>
            <a:r>
              <a:rPr kumimoji="0" lang="en-US" sz="1400" b="1" i="0" u="none" strike="noStrike" cap="none" spc="0" normalizeH="0" baseline="0" dirty="0" smtClean="0">
                <a:ln>
                  <a:noFill/>
                </a:ln>
                <a:solidFill>
                  <a:schemeClr val="tx2">
                    <a:lumMod val="75000"/>
                  </a:schemeClr>
                </a:solidFill>
                <a:effectLst/>
                <a:uFillTx/>
                <a:latin typeface="+mj-lt"/>
                <a:ea typeface="+mj-ea"/>
                <a:cs typeface="+mj-cs"/>
                <a:sym typeface="Arial"/>
              </a:rPr>
              <a:t>(Bitcoin-1</a:t>
            </a:r>
            <a:r>
              <a:rPr kumimoji="0" lang="en-US" sz="1400" b="1" i="0" u="none" strike="noStrike" cap="none" spc="0" normalizeH="0" dirty="0" smtClean="0">
                <a:ln>
                  <a:noFill/>
                </a:ln>
                <a:solidFill>
                  <a:schemeClr val="tx2">
                    <a:lumMod val="75000"/>
                  </a:schemeClr>
                </a:solidFill>
                <a:effectLst/>
                <a:uFillTx/>
                <a:latin typeface="+mj-lt"/>
                <a:ea typeface="+mj-ea"/>
                <a:cs typeface="+mj-cs"/>
                <a:sym typeface="Arial"/>
              </a:rPr>
              <a:t> disabled.)</a:t>
            </a:r>
            <a:endParaRPr kumimoji="0" lang="en-US" sz="1400" b="1" i="0" u="none" strike="noStrike" cap="none" spc="0" normalizeH="0" baseline="0" dirty="0">
              <a:ln>
                <a:noFill/>
              </a:ln>
              <a:solidFill>
                <a:schemeClr val="tx2">
                  <a:lumMod val="75000"/>
                </a:schemeClr>
              </a:solidFill>
              <a:effectLst/>
              <a:uFillTx/>
              <a:latin typeface="+mj-lt"/>
              <a:ea typeface="+mj-ea"/>
              <a:cs typeface="+mj-cs"/>
              <a:sym typeface="Arial"/>
            </a:endParaRPr>
          </a:p>
        </p:txBody>
      </p:sp>
      <p:cxnSp>
        <p:nvCxnSpPr>
          <p:cNvPr id="31" name="Straight Connector 30"/>
          <p:cNvCxnSpPr>
            <a:stCxn id="6" idx="0"/>
          </p:cNvCxnSpPr>
          <p:nvPr/>
        </p:nvCxnSpPr>
        <p:spPr>
          <a:xfrm>
            <a:off x="2065483" y="4413293"/>
            <a:ext cx="1761638" cy="93393"/>
          </a:xfrm>
          <a:prstGeom prst="line">
            <a:avLst/>
          </a:prstGeom>
          <a:noFill/>
          <a:ln w="25400" cap="flat">
            <a:solidFill>
              <a:srgbClr val="00B050"/>
            </a:solidFill>
            <a:prstDash val="solid"/>
            <a:round/>
          </a:ln>
          <a:effectLst/>
          <a:sp3d/>
        </p:spPr>
        <p:style>
          <a:lnRef idx="0">
            <a:scrgbClr r="0" g="0" b="0"/>
          </a:lnRef>
          <a:fillRef idx="0">
            <a:scrgbClr r="0" g="0" b="0"/>
          </a:fillRef>
          <a:effectRef idx="0">
            <a:scrgbClr r="0" g="0" b="0"/>
          </a:effectRef>
          <a:fontRef idx="none"/>
        </p:style>
      </p:cxnSp>
      <p:sp>
        <p:nvSpPr>
          <p:cNvPr id="32" name="TextBox 31"/>
          <p:cNvSpPr txBox="1"/>
          <p:nvPr/>
        </p:nvSpPr>
        <p:spPr>
          <a:xfrm>
            <a:off x="3827121" y="4238451"/>
            <a:ext cx="3014606"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1" i="0" u="none" strike="noStrike" cap="none" spc="0" normalizeH="0" baseline="0" dirty="0" smtClean="0">
                <a:ln>
                  <a:noFill/>
                </a:ln>
                <a:solidFill>
                  <a:srgbClr val="00B050"/>
                </a:solidFill>
                <a:effectLst/>
                <a:uFillTx/>
                <a:latin typeface="+mj-lt"/>
                <a:ea typeface="+mj-ea"/>
                <a:cs typeface="+mj-cs"/>
                <a:sym typeface="Arial"/>
              </a:rPr>
              <a:t>Attack begins.</a:t>
            </a:r>
            <a:br>
              <a:rPr kumimoji="0" lang="en-US" sz="1400" b="1" i="0" u="none" strike="noStrike" cap="none" spc="0" normalizeH="0" baseline="0" dirty="0" smtClean="0">
                <a:ln>
                  <a:noFill/>
                </a:ln>
                <a:solidFill>
                  <a:srgbClr val="00B050"/>
                </a:solidFill>
                <a:effectLst/>
                <a:uFillTx/>
                <a:latin typeface="+mj-lt"/>
                <a:ea typeface="+mj-ea"/>
                <a:cs typeface="+mj-cs"/>
                <a:sym typeface="Arial"/>
              </a:rPr>
            </a:br>
            <a:r>
              <a:rPr kumimoji="0" lang="en-US" sz="1400" b="1" i="0" u="none" strike="noStrike" cap="none" spc="0" normalizeH="0" baseline="0" dirty="0" smtClean="0">
                <a:ln>
                  <a:noFill/>
                </a:ln>
                <a:solidFill>
                  <a:srgbClr val="00B050"/>
                </a:solidFill>
                <a:effectLst/>
                <a:uFillTx/>
                <a:latin typeface="+mj-lt"/>
                <a:ea typeface="+mj-ea"/>
                <a:cs typeface="+mj-cs"/>
                <a:sym typeface="Arial"/>
              </a:rPr>
              <a:t>Mysterious</a:t>
            </a:r>
            <a:r>
              <a:rPr kumimoji="0" lang="en-US" sz="1400" b="1" i="0" u="none" strike="noStrike" cap="none" spc="0" normalizeH="0" dirty="0" smtClean="0">
                <a:ln>
                  <a:noFill/>
                </a:ln>
                <a:solidFill>
                  <a:srgbClr val="00B050"/>
                </a:solidFill>
                <a:effectLst/>
                <a:uFillTx/>
                <a:latin typeface="+mj-lt"/>
                <a:ea typeface="+mj-ea"/>
                <a:cs typeface="+mj-cs"/>
                <a:sym typeface="Arial"/>
              </a:rPr>
              <a:t> / occasional problems.</a:t>
            </a:r>
            <a:endParaRPr kumimoji="0" lang="en-US" sz="1400" b="1" i="0" u="none" strike="noStrike" cap="none" spc="0" normalizeH="0" baseline="0" dirty="0">
              <a:ln>
                <a:noFill/>
              </a:ln>
              <a:solidFill>
                <a:srgbClr val="00B050"/>
              </a:solidFill>
              <a:effectLst/>
              <a:uFillTx/>
              <a:latin typeface="+mj-lt"/>
              <a:ea typeface="+mj-ea"/>
              <a:cs typeface="+mj-cs"/>
              <a:sym typeface="Arial"/>
            </a:endParaRPr>
          </a:p>
        </p:txBody>
      </p:sp>
      <p:sp>
        <p:nvSpPr>
          <p:cNvPr id="35" name="TextBox 34"/>
          <p:cNvSpPr txBox="1"/>
          <p:nvPr/>
        </p:nvSpPr>
        <p:spPr>
          <a:xfrm>
            <a:off x="5106192" y="3768193"/>
            <a:ext cx="193097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1" i="0" u="none" strike="noStrike" cap="none" spc="0" normalizeH="0" baseline="0" dirty="0" smtClean="0">
                <a:ln>
                  <a:noFill/>
                </a:ln>
                <a:solidFill>
                  <a:srgbClr val="002060"/>
                </a:solidFill>
                <a:effectLst/>
                <a:uFillTx/>
                <a:latin typeface="+mj-lt"/>
                <a:ea typeface="+mj-ea"/>
                <a:cs typeface="+mj-cs"/>
                <a:sym typeface="Arial"/>
              </a:rPr>
              <a:t>Attack must succeed.</a:t>
            </a:r>
            <a:endParaRPr kumimoji="0" lang="en-US" sz="1400" b="1" i="0" u="none" strike="noStrike" cap="none" spc="0" normalizeH="0" baseline="0" dirty="0">
              <a:ln>
                <a:noFill/>
              </a:ln>
              <a:solidFill>
                <a:srgbClr val="002060"/>
              </a:solidFill>
              <a:effectLst/>
              <a:uFillTx/>
              <a:latin typeface="+mj-lt"/>
              <a:ea typeface="+mj-ea"/>
              <a:cs typeface="+mj-cs"/>
              <a:sym typeface="Arial"/>
            </a:endParaRPr>
          </a:p>
        </p:txBody>
      </p:sp>
      <p:cxnSp>
        <p:nvCxnSpPr>
          <p:cNvPr id="36" name="Straight Connector 35"/>
          <p:cNvCxnSpPr>
            <a:stCxn id="14" idx="4"/>
            <a:endCxn id="35" idx="1"/>
          </p:cNvCxnSpPr>
          <p:nvPr/>
        </p:nvCxnSpPr>
        <p:spPr>
          <a:xfrm>
            <a:off x="4220856" y="3743822"/>
            <a:ext cx="885336" cy="178259"/>
          </a:xfrm>
          <a:prstGeom prst="line">
            <a:avLst/>
          </a:prstGeom>
          <a:noFill/>
          <a:ln w="25400" cap="flat">
            <a:solidFill>
              <a:srgbClr val="002060"/>
            </a:solidFill>
            <a:prstDash val="solid"/>
            <a:roun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941775686"/>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50378"/>
            <a:ext cx="8229600" cy="1063229"/>
          </a:xfrm>
        </p:spPr>
        <p:txBody>
          <a:bodyPr/>
          <a:lstStyle/>
          <a:p>
            <a:r>
              <a:rPr lang="en-US" dirty="0" smtClean="0"/>
              <a:t>Dominant</a:t>
            </a:r>
            <a:r>
              <a:rPr lang="en-US" baseline="0" dirty="0" smtClean="0"/>
              <a:t> Strategy for Miners</a:t>
            </a:r>
            <a:endParaRPr lang="en-US" dirty="0"/>
          </a:p>
        </p:txBody>
      </p:sp>
      <p:sp>
        <p:nvSpPr>
          <p:cNvPr id="3" name="Text Placeholder 2"/>
          <p:cNvSpPr>
            <a:spLocks noGrp="1"/>
          </p:cNvSpPr>
          <p:nvPr>
            <p:ph type="body" idx="4294967295"/>
          </p:nvPr>
        </p:nvSpPr>
        <p:spPr>
          <a:xfrm>
            <a:off x="222407" y="965312"/>
            <a:ext cx="4162023" cy="588617"/>
          </a:xfrm>
        </p:spPr>
        <p:txBody>
          <a:bodyPr>
            <a:normAutofit fontScale="92500"/>
          </a:bodyPr>
          <a:lstStyle/>
          <a:p>
            <a:r>
              <a:rPr lang="en-US" dirty="0" smtClean="0"/>
              <a:t>Create </a:t>
            </a:r>
            <a:r>
              <a:rPr lang="en-US" i="1" dirty="0" smtClean="0"/>
              <a:t>many</a:t>
            </a:r>
            <a:r>
              <a:rPr lang="en-US" dirty="0" smtClean="0"/>
              <a:t> “B2”s (and </a:t>
            </a:r>
            <a:r>
              <a:rPr lang="en-US" dirty="0" smtClean="0">
                <a:ln>
                  <a:solidFill>
                    <a:schemeClr val="tx1"/>
                  </a:solidFill>
                </a:ln>
                <a:solidFill>
                  <a:schemeClr val="bg1"/>
                </a:solidFill>
              </a:rPr>
              <a:t>seeds</a:t>
            </a:r>
            <a:r>
              <a:rPr lang="en-US" dirty="0" smtClean="0"/>
              <a:t>).</a:t>
            </a:r>
          </a:p>
          <a:p>
            <a:endParaRPr lang="en-US" dirty="0"/>
          </a:p>
        </p:txBody>
      </p:sp>
      <p:sp>
        <p:nvSpPr>
          <p:cNvPr id="47" name="Rounded Rectangle 46"/>
          <p:cNvSpPr/>
          <p:nvPr/>
        </p:nvSpPr>
        <p:spPr>
          <a:xfrm>
            <a:off x="372358" y="2408421"/>
            <a:ext cx="3536509" cy="2120221"/>
          </a:xfrm>
          <a:prstGeom prst="roundRect">
            <a:avLst/>
          </a:prstGeom>
          <a:noFill/>
          <a:ln w="76200" cap="flat">
            <a:solidFill>
              <a:schemeClr val="bg1">
                <a:lumMod val="50000"/>
              </a:schemeClr>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cxnSp>
        <p:nvCxnSpPr>
          <p:cNvPr id="49" name="Straight Connector 48"/>
          <p:cNvCxnSpPr/>
          <p:nvPr/>
        </p:nvCxnSpPr>
        <p:spPr>
          <a:xfrm flipV="1">
            <a:off x="461176" y="2775469"/>
            <a:ext cx="3402418" cy="211823"/>
          </a:xfrm>
          <a:prstGeom prst="line">
            <a:avLst/>
          </a:prstGeom>
          <a:noFill/>
          <a:ln w="76200" cap="flat">
            <a:solidFill>
              <a:srgbClr val="895A27"/>
            </a:solidFill>
            <a:prstDash val="solid"/>
            <a:round/>
          </a:ln>
          <a:effectLst/>
          <a:sp3d/>
        </p:spPr>
        <p:style>
          <a:lnRef idx="0">
            <a:scrgbClr r="0" g="0" b="0"/>
          </a:lnRef>
          <a:fillRef idx="0">
            <a:scrgbClr r="0" g="0" b="0"/>
          </a:fillRef>
          <a:effectRef idx="0">
            <a:scrgbClr r="0" g="0" b="0"/>
          </a:effectRef>
          <a:fontRef idx="none"/>
        </p:style>
      </p:cxnSp>
      <p:sp>
        <p:nvSpPr>
          <p:cNvPr id="50" name="Can 49"/>
          <p:cNvSpPr/>
          <p:nvPr/>
        </p:nvSpPr>
        <p:spPr>
          <a:xfrm>
            <a:off x="950529" y="3116668"/>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53" name="Can 52"/>
          <p:cNvSpPr/>
          <p:nvPr/>
        </p:nvSpPr>
        <p:spPr>
          <a:xfrm>
            <a:off x="844276" y="2727087"/>
            <a:ext cx="2595109" cy="1331178"/>
          </a:xfrm>
          <a:prstGeom prst="can">
            <a:avLst/>
          </a:prstGeom>
          <a:no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54" name="Left Brace 53"/>
          <p:cNvSpPr/>
          <p:nvPr/>
        </p:nvSpPr>
        <p:spPr>
          <a:xfrm>
            <a:off x="616795" y="2584261"/>
            <a:ext cx="206217" cy="1334355"/>
          </a:xfrm>
          <a:prstGeom prst="leftBrace">
            <a:avLst>
              <a:gd name="adj1" fmla="val 56456"/>
              <a:gd name="adj2" fmla="val 20252"/>
            </a:avLst>
          </a:prstGeom>
          <a:noFill/>
          <a:ln w="2540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pic>
        <p:nvPicPr>
          <p:cNvPr id="55" name="Picture 4" descr="http://bankinnovation.net/wp-content/uploads/2013/11/bitcoin.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1439766" y="3708231"/>
            <a:ext cx="1445238" cy="903274"/>
          </a:xfrm>
          <a:prstGeom prst="rect">
            <a:avLst/>
          </a:prstGeom>
          <a:noFill/>
          <a:extLst>
            <a:ext uri="{909E8E84-426E-40DD-AFC4-6F175D3DCCD1}">
              <a14:hiddenFill xmlns:a14="http://schemas.microsoft.com/office/drawing/2010/main">
                <a:solidFill>
                  <a:srgbClr val="FFFFFF"/>
                </a:solidFill>
              </a14:hiddenFill>
            </a:ext>
          </a:extLst>
        </p:spPr>
      </p:pic>
      <p:sp>
        <p:nvSpPr>
          <p:cNvPr id="56" name="Can 55"/>
          <p:cNvSpPr/>
          <p:nvPr/>
        </p:nvSpPr>
        <p:spPr>
          <a:xfrm>
            <a:off x="2294657" y="4107889"/>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57" name="Can 56"/>
          <p:cNvSpPr/>
          <p:nvPr/>
        </p:nvSpPr>
        <p:spPr>
          <a:xfrm>
            <a:off x="1483039" y="4122066"/>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58" name="Can 57"/>
          <p:cNvSpPr/>
          <p:nvPr/>
        </p:nvSpPr>
        <p:spPr>
          <a:xfrm>
            <a:off x="1804796" y="2542099"/>
            <a:ext cx="517451" cy="265122"/>
          </a:xfrm>
          <a:prstGeom prst="can">
            <a:avLst/>
          </a:prstGeom>
          <a:solidFill>
            <a:srgbClr val="FFFFFF"/>
          </a:solidFill>
          <a:ln w="254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59" name="Can 58"/>
          <p:cNvSpPr/>
          <p:nvPr/>
        </p:nvSpPr>
        <p:spPr>
          <a:xfrm>
            <a:off x="2413589" y="3555831"/>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61" name="TextBox 60"/>
          <p:cNvSpPr txBox="1"/>
          <p:nvPr/>
        </p:nvSpPr>
        <p:spPr>
          <a:xfrm>
            <a:off x="978744" y="3131068"/>
            <a:ext cx="461022"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smtClean="0">
                <a:ln>
                  <a:noFill/>
                </a:ln>
                <a:solidFill>
                  <a:srgbClr val="000000"/>
                </a:solidFill>
                <a:effectLst/>
                <a:uFillTx/>
                <a:latin typeface="+mj-lt"/>
                <a:ea typeface="+mj-ea"/>
                <a:cs typeface="+mj-cs"/>
                <a:sym typeface="Arial"/>
              </a:rPr>
              <a:t>Poker</a:t>
            </a:r>
            <a:endParaRPr kumimoji="0" lang="en-US" sz="1100" b="0" i="0" u="none" strike="noStrike" cap="none" spc="0" normalizeH="0" baseline="0" dirty="0">
              <a:ln>
                <a:noFill/>
              </a:ln>
              <a:solidFill>
                <a:srgbClr val="000000"/>
              </a:solidFill>
              <a:effectLst/>
              <a:uFillTx/>
              <a:latin typeface="+mj-lt"/>
              <a:ea typeface="+mj-ea"/>
              <a:cs typeface="+mj-cs"/>
              <a:sym typeface="Arial"/>
            </a:endParaRPr>
          </a:p>
        </p:txBody>
      </p:sp>
      <p:pic>
        <p:nvPicPr>
          <p:cNvPr id="62" name="Picture 4" descr="http://bankinnovation.net/wp-content/uploads/2013/11/bitcoin.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1966253" y="3269565"/>
            <a:ext cx="1445238" cy="903274"/>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2034222" y="3938042"/>
            <a:ext cx="23499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latin typeface="+mj-lt"/>
                <a:ea typeface="+mj-ea"/>
                <a:cs typeface="+mj-cs"/>
                <a:sym typeface="Arial"/>
              </a:rPr>
              <a:t>1</a:t>
            </a:r>
            <a:endParaRPr kumimoji="0" lang="en-US" sz="1100" b="1" i="0" u="none" strike="noStrike" cap="none" spc="0" normalizeH="0" baseline="0" dirty="0">
              <a:ln>
                <a:noFill/>
              </a:ln>
              <a:solidFill>
                <a:srgbClr val="000000"/>
              </a:solidFill>
              <a:effectLst/>
              <a:uFillTx/>
              <a:latin typeface="+mj-lt"/>
              <a:ea typeface="+mj-ea"/>
              <a:cs typeface="+mj-cs"/>
              <a:sym typeface="Arial"/>
            </a:endParaRPr>
          </a:p>
        </p:txBody>
      </p:sp>
      <p:sp>
        <p:nvSpPr>
          <p:cNvPr id="64" name="TextBox 63"/>
          <p:cNvSpPr txBox="1"/>
          <p:nvPr/>
        </p:nvSpPr>
        <p:spPr>
          <a:xfrm>
            <a:off x="2558869" y="3510110"/>
            <a:ext cx="23499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latin typeface="+mj-lt"/>
                <a:ea typeface="+mj-ea"/>
                <a:cs typeface="+mj-cs"/>
                <a:sym typeface="Arial"/>
              </a:rPr>
              <a:t>2</a:t>
            </a:r>
            <a:endParaRPr kumimoji="0" lang="en-US" sz="1100" b="1" i="0" u="none" strike="noStrike" cap="none" spc="0" normalizeH="0" baseline="0" dirty="0">
              <a:ln>
                <a:noFill/>
              </a:ln>
              <a:solidFill>
                <a:srgbClr val="000000"/>
              </a:solidFill>
              <a:effectLst/>
              <a:uFillTx/>
              <a:latin typeface="+mj-lt"/>
              <a:ea typeface="+mj-ea"/>
              <a:cs typeface="+mj-cs"/>
              <a:sym typeface="Arial"/>
            </a:endParaRPr>
          </a:p>
        </p:txBody>
      </p:sp>
      <p:pic>
        <p:nvPicPr>
          <p:cNvPr id="65" name="image3.png" descr="bloq-logo.png"/>
          <p:cNvPicPr>
            <a:picLocks noChangeAspect="1"/>
          </p:cNvPicPr>
          <p:nvPr/>
        </p:nvPicPr>
        <p:blipFill>
          <a:blip r:embed="rId5">
            <a:extLst/>
          </a:blip>
          <a:stretch>
            <a:fillRect/>
          </a:stretch>
        </p:blipFill>
        <p:spPr>
          <a:xfrm>
            <a:off x="8290511" y="132790"/>
            <a:ext cx="684932" cy="330381"/>
          </a:xfrm>
          <a:prstGeom prst="rect">
            <a:avLst/>
          </a:prstGeom>
          <a:ln w="12700">
            <a:miter lim="400000"/>
          </a:ln>
        </p:spPr>
      </p:pic>
      <p:pic>
        <p:nvPicPr>
          <p:cNvPr id="66" name="image4.png"/>
          <p:cNvPicPr>
            <a:picLocks noChangeAspect="1"/>
          </p:cNvPicPr>
          <p:nvPr/>
        </p:nvPicPr>
        <p:blipFill>
          <a:blip r:embed="rId6">
            <a:extLst/>
          </a:blip>
          <a:stretch>
            <a:fillRect/>
          </a:stretch>
        </p:blipFill>
        <p:spPr>
          <a:xfrm>
            <a:off x="8507899" y="5016987"/>
            <a:ext cx="467545" cy="63257"/>
          </a:xfrm>
          <a:prstGeom prst="rect">
            <a:avLst/>
          </a:prstGeom>
          <a:ln w="12700">
            <a:miter lim="400000"/>
          </a:ln>
        </p:spPr>
      </p:pic>
      <p:sp>
        <p:nvSpPr>
          <p:cNvPr id="76" name="Can 75"/>
          <p:cNvSpPr/>
          <p:nvPr/>
        </p:nvSpPr>
        <p:spPr>
          <a:xfrm>
            <a:off x="2860925" y="3056622"/>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pic>
        <p:nvPicPr>
          <p:cNvPr id="77" name="Picture 4" descr="http://bankinnovation.net/wp-content/uploads/2013/11/bitcoin.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2413589" y="2770356"/>
            <a:ext cx="1445238" cy="903274"/>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p:cNvSpPr txBox="1"/>
          <p:nvPr/>
        </p:nvSpPr>
        <p:spPr>
          <a:xfrm>
            <a:off x="3006205" y="3010901"/>
            <a:ext cx="23499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latin typeface="+mj-lt"/>
                <a:ea typeface="+mj-ea"/>
                <a:cs typeface="+mj-cs"/>
                <a:sym typeface="Arial"/>
              </a:rPr>
              <a:t>2</a:t>
            </a:r>
            <a:endParaRPr kumimoji="0" lang="en-US" sz="1100" b="1" i="0" u="none" strike="noStrike" cap="none" spc="0" normalizeH="0" baseline="0" dirty="0">
              <a:ln>
                <a:noFill/>
              </a:ln>
              <a:solidFill>
                <a:srgbClr val="000000"/>
              </a:solidFill>
              <a:effectLst/>
              <a:uFillTx/>
              <a:latin typeface="+mj-lt"/>
              <a:ea typeface="+mj-ea"/>
              <a:cs typeface="+mj-cs"/>
              <a:sym typeface="Arial"/>
            </a:endParaRPr>
          </a:p>
        </p:txBody>
      </p:sp>
      <p:sp>
        <p:nvSpPr>
          <p:cNvPr id="79" name="Can 78"/>
          <p:cNvSpPr/>
          <p:nvPr/>
        </p:nvSpPr>
        <p:spPr>
          <a:xfrm>
            <a:off x="1993938" y="3086067"/>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pic>
        <p:nvPicPr>
          <p:cNvPr id="80" name="Picture 4" descr="http://bankinnovation.net/wp-content/uploads/2013/11/bitcoin.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1546602" y="2799801"/>
            <a:ext cx="1445238" cy="903274"/>
          </a:xfrm>
          <a:prstGeom prst="rect">
            <a:avLst/>
          </a:prstGeom>
          <a:noFill/>
          <a:extLst>
            <a:ext uri="{909E8E84-426E-40DD-AFC4-6F175D3DCCD1}">
              <a14:hiddenFill xmlns:a14="http://schemas.microsoft.com/office/drawing/2010/main">
                <a:solidFill>
                  <a:srgbClr val="FFFFFF"/>
                </a:solidFill>
              </a14:hiddenFill>
            </a:ext>
          </a:extLst>
        </p:spPr>
      </p:pic>
      <p:sp>
        <p:nvSpPr>
          <p:cNvPr id="81" name="TextBox 80"/>
          <p:cNvSpPr txBox="1"/>
          <p:nvPr/>
        </p:nvSpPr>
        <p:spPr>
          <a:xfrm>
            <a:off x="2139218" y="3040346"/>
            <a:ext cx="23499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latin typeface="+mj-lt"/>
                <a:ea typeface="+mj-ea"/>
                <a:cs typeface="+mj-cs"/>
                <a:sym typeface="Arial"/>
              </a:rPr>
              <a:t>2</a:t>
            </a:r>
            <a:endParaRPr kumimoji="0" lang="en-US" sz="1100" b="1" i="0" u="none" strike="noStrike" cap="none" spc="0" normalizeH="0" baseline="0" dirty="0">
              <a:ln>
                <a:noFill/>
              </a:ln>
              <a:solidFill>
                <a:srgbClr val="000000"/>
              </a:solidFill>
              <a:effectLst/>
              <a:uFillTx/>
              <a:latin typeface="+mj-lt"/>
              <a:ea typeface="+mj-ea"/>
              <a:cs typeface="+mj-cs"/>
              <a:sym typeface="Arial"/>
            </a:endParaRPr>
          </a:p>
        </p:txBody>
      </p:sp>
      <p:sp>
        <p:nvSpPr>
          <p:cNvPr id="82" name="Can 81"/>
          <p:cNvSpPr/>
          <p:nvPr/>
        </p:nvSpPr>
        <p:spPr>
          <a:xfrm>
            <a:off x="908512" y="3534536"/>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pic>
        <p:nvPicPr>
          <p:cNvPr id="83" name="Picture 4" descr="http://bankinnovation.net/wp-content/uploads/2013/11/bitcoin.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461176" y="3248270"/>
            <a:ext cx="1445238" cy="903274"/>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p:cNvSpPr txBox="1"/>
          <p:nvPr/>
        </p:nvSpPr>
        <p:spPr>
          <a:xfrm>
            <a:off x="1053792" y="3488815"/>
            <a:ext cx="23499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latin typeface="+mj-lt"/>
                <a:ea typeface="+mj-ea"/>
                <a:cs typeface="+mj-cs"/>
                <a:sym typeface="Arial"/>
              </a:rPr>
              <a:t>2</a:t>
            </a:r>
            <a:endParaRPr kumimoji="0" lang="en-US" sz="1100" b="1" i="0" u="none" strike="noStrike" cap="none" spc="0" normalizeH="0" baseline="0" dirty="0">
              <a:ln>
                <a:noFill/>
              </a:ln>
              <a:solidFill>
                <a:srgbClr val="000000"/>
              </a:solidFill>
              <a:effectLst/>
              <a:uFillTx/>
              <a:latin typeface="+mj-lt"/>
              <a:ea typeface="+mj-ea"/>
              <a:cs typeface="+mj-cs"/>
              <a:sym typeface="Arial"/>
            </a:endParaRPr>
          </a:p>
        </p:txBody>
      </p:sp>
      <p:sp>
        <p:nvSpPr>
          <p:cNvPr id="85" name="Can 84"/>
          <p:cNvSpPr/>
          <p:nvPr/>
        </p:nvSpPr>
        <p:spPr>
          <a:xfrm>
            <a:off x="1500074" y="3552821"/>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pic>
        <p:nvPicPr>
          <p:cNvPr id="86" name="Picture 4" descr="http://bankinnovation.net/wp-content/uploads/2013/11/bitcoin.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1052738" y="3266555"/>
            <a:ext cx="1445238" cy="903274"/>
          </a:xfrm>
          <a:prstGeom prst="rect">
            <a:avLst/>
          </a:prstGeom>
          <a:noFill/>
          <a:extLst>
            <a:ext uri="{909E8E84-426E-40DD-AFC4-6F175D3DCCD1}">
              <a14:hiddenFill xmlns:a14="http://schemas.microsoft.com/office/drawing/2010/main">
                <a:solidFill>
                  <a:srgbClr val="FFFFFF"/>
                </a:solidFill>
              </a14:hiddenFill>
            </a:ext>
          </a:extLst>
        </p:spPr>
      </p:pic>
      <p:sp>
        <p:nvSpPr>
          <p:cNvPr id="87" name="TextBox 86"/>
          <p:cNvSpPr txBox="1"/>
          <p:nvPr/>
        </p:nvSpPr>
        <p:spPr>
          <a:xfrm>
            <a:off x="1645354" y="3507100"/>
            <a:ext cx="23499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latin typeface="+mj-lt"/>
                <a:ea typeface="+mj-ea"/>
                <a:cs typeface="+mj-cs"/>
                <a:sym typeface="Arial"/>
              </a:rPr>
              <a:t>2</a:t>
            </a:r>
            <a:endParaRPr kumimoji="0" lang="en-US" sz="1100" b="1" i="0" u="none" strike="noStrike" cap="none" spc="0" normalizeH="0" baseline="0" dirty="0">
              <a:ln>
                <a:noFill/>
              </a:ln>
              <a:solidFill>
                <a:srgbClr val="000000"/>
              </a:solidFill>
              <a:effectLst/>
              <a:uFillTx/>
              <a:latin typeface="+mj-lt"/>
              <a:ea typeface="+mj-ea"/>
              <a:cs typeface="+mj-cs"/>
              <a:sym typeface="Arial"/>
            </a:endParaRPr>
          </a:p>
        </p:txBody>
      </p:sp>
      <p:sp>
        <p:nvSpPr>
          <p:cNvPr id="88" name="Can 87"/>
          <p:cNvSpPr/>
          <p:nvPr/>
        </p:nvSpPr>
        <p:spPr>
          <a:xfrm>
            <a:off x="1466481" y="3045584"/>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pic>
        <p:nvPicPr>
          <p:cNvPr id="89" name="Picture 4" descr="http://bankinnovation.net/wp-content/uploads/2013/11/bitcoin.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1019145" y="2759318"/>
            <a:ext cx="1445238" cy="903274"/>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p:cNvSpPr txBox="1"/>
          <p:nvPr/>
        </p:nvSpPr>
        <p:spPr>
          <a:xfrm>
            <a:off x="1611761" y="2999863"/>
            <a:ext cx="23499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latin typeface="+mj-lt"/>
                <a:ea typeface="+mj-ea"/>
                <a:cs typeface="+mj-cs"/>
                <a:sym typeface="Arial"/>
              </a:rPr>
              <a:t>2</a:t>
            </a:r>
            <a:endParaRPr kumimoji="0" lang="en-US" sz="1100" b="1" i="0" u="none" strike="noStrike" cap="none" spc="0" normalizeH="0" baseline="0" dirty="0">
              <a:ln>
                <a:noFill/>
              </a:ln>
              <a:solidFill>
                <a:srgbClr val="000000"/>
              </a:solidFill>
              <a:effectLst/>
              <a:uFillTx/>
              <a:latin typeface="+mj-lt"/>
              <a:ea typeface="+mj-ea"/>
              <a:cs typeface="+mj-cs"/>
              <a:sym typeface="Arial"/>
            </a:endParaRPr>
          </a:p>
        </p:txBody>
      </p:sp>
      <p:sp>
        <p:nvSpPr>
          <p:cNvPr id="91" name="Can 90"/>
          <p:cNvSpPr/>
          <p:nvPr/>
        </p:nvSpPr>
        <p:spPr>
          <a:xfrm>
            <a:off x="2294096" y="2920696"/>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pic>
        <p:nvPicPr>
          <p:cNvPr id="92" name="Picture 4" descr="http://bankinnovation.net/wp-content/uploads/2013/11/bitcoin.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1846760" y="2634430"/>
            <a:ext cx="1445238" cy="903274"/>
          </a:xfrm>
          <a:prstGeom prst="rect">
            <a:avLst/>
          </a:prstGeom>
          <a:noFill/>
          <a:extLst>
            <a:ext uri="{909E8E84-426E-40DD-AFC4-6F175D3DCCD1}">
              <a14:hiddenFill xmlns:a14="http://schemas.microsoft.com/office/drawing/2010/main">
                <a:solidFill>
                  <a:srgbClr val="FFFFFF"/>
                </a:solidFill>
              </a14:hiddenFill>
            </a:ext>
          </a:extLst>
        </p:spPr>
      </p:pic>
      <p:sp>
        <p:nvSpPr>
          <p:cNvPr id="93" name="TextBox 92"/>
          <p:cNvSpPr txBox="1"/>
          <p:nvPr/>
        </p:nvSpPr>
        <p:spPr>
          <a:xfrm>
            <a:off x="2439376" y="2874975"/>
            <a:ext cx="23499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latin typeface="+mj-lt"/>
                <a:ea typeface="+mj-ea"/>
                <a:cs typeface="+mj-cs"/>
                <a:sym typeface="Arial"/>
              </a:rPr>
              <a:t>2</a:t>
            </a:r>
            <a:endParaRPr kumimoji="0" lang="en-US" sz="1100" b="1" i="0" u="none" strike="noStrike" cap="none" spc="0" normalizeH="0" baseline="0" dirty="0">
              <a:ln>
                <a:noFill/>
              </a:ln>
              <a:solidFill>
                <a:srgbClr val="000000"/>
              </a:solidFill>
              <a:effectLst/>
              <a:uFillTx/>
              <a:latin typeface="+mj-lt"/>
              <a:ea typeface="+mj-ea"/>
              <a:cs typeface="+mj-cs"/>
              <a:sym typeface="Arial"/>
            </a:endParaRPr>
          </a:p>
        </p:txBody>
      </p:sp>
      <p:sp>
        <p:nvSpPr>
          <p:cNvPr id="94" name="Can 93"/>
          <p:cNvSpPr/>
          <p:nvPr/>
        </p:nvSpPr>
        <p:spPr>
          <a:xfrm>
            <a:off x="1821505" y="3033789"/>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pic>
        <p:nvPicPr>
          <p:cNvPr id="95" name="Picture 4" descr="http://bankinnovation.net/wp-content/uploads/2013/11/bitcoin.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1374169" y="2747523"/>
            <a:ext cx="1445238" cy="903274"/>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p:cNvSpPr txBox="1"/>
          <p:nvPr/>
        </p:nvSpPr>
        <p:spPr>
          <a:xfrm>
            <a:off x="1966785" y="2988068"/>
            <a:ext cx="23499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latin typeface="+mj-lt"/>
                <a:ea typeface="+mj-ea"/>
                <a:cs typeface="+mj-cs"/>
                <a:sym typeface="Arial"/>
              </a:rPr>
              <a:t>2</a:t>
            </a:r>
            <a:endParaRPr kumimoji="0" lang="en-US" sz="1100" b="1" i="0" u="none" strike="noStrike" cap="none" spc="0" normalizeH="0" baseline="0" dirty="0">
              <a:ln>
                <a:noFill/>
              </a:ln>
              <a:solidFill>
                <a:srgbClr val="000000"/>
              </a:solidFill>
              <a:effectLst/>
              <a:uFillTx/>
              <a:latin typeface="+mj-lt"/>
              <a:ea typeface="+mj-ea"/>
              <a:cs typeface="+mj-cs"/>
              <a:sym typeface="Arial"/>
            </a:endParaRPr>
          </a:p>
        </p:txBody>
      </p:sp>
      <p:sp>
        <p:nvSpPr>
          <p:cNvPr id="97" name="Can 96"/>
          <p:cNvSpPr/>
          <p:nvPr/>
        </p:nvSpPr>
        <p:spPr>
          <a:xfrm>
            <a:off x="2481558" y="3245638"/>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pic>
        <p:nvPicPr>
          <p:cNvPr id="98" name="Picture 4" descr="http://bankinnovation.net/wp-content/uploads/2013/11/bitcoin.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2034222" y="2959372"/>
            <a:ext cx="1445238" cy="903274"/>
          </a:xfrm>
          <a:prstGeom prst="rect">
            <a:avLst/>
          </a:prstGeom>
          <a:noFill/>
          <a:extLst>
            <a:ext uri="{909E8E84-426E-40DD-AFC4-6F175D3DCCD1}">
              <a14:hiddenFill xmlns:a14="http://schemas.microsoft.com/office/drawing/2010/main">
                <a:solidFill>
                  <a:srgbClr val="FFFFFF"/>
                </a:solidFill>
              </a14:hiddenFill>
            </a:ext>
          </a:extLst>
        </p:spPr>
      </p:pic>
      <p:sp>
        <p:nvSpPr>
          <p:cNvPr id="99" name="TextBox 98"/>
          <p:cNvSpPr txBox="1"/>
          <p:nvPr/>
        </p:nvSpPr>
        <p:spPr>
          <a:xfrm>
            <a:off x="2626838" y="3199917"/>
            <a:ext cx="23499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latin typeface="+mj-lt"/>
                <a:ea typeface="+mj-ea"/>
                <a:cs typeface="+mj-cs"/>
                <a:sym typeface="Arial"/>
              </a:rPr>
              <a:t>2</a:t>
            </a:r>
            <a:endParaRPr kumimoji="0" lang="en-US" sz="1100" b="1" i="0" u="none" strike="noStrike" cap="none" spc="0" normalizeH="0" baseline="0" dirty="0">
              <a:ln>
                <a:noFill/>
              </a:ln>
              <a:solidFill>
                <a:srgbClr val="000000"/>
              </a:solidFill>
              <a:effectLst/>
              <a:uFillTx/>
              <a:latin typeface="+mj-lt"/>
              <a:ea typeface="+mj-ea"/>
              <a:cs typeface="+mj-cs"/>
              <a:sym typeface="Arial"/>
            </a:endParaRPr>
          </a:p>
        </p:txBody>
      </p:sp>
      <p:sp>
        <p:nvSpPr>
          <p:cNvPr id="100" name="Can 99"/>
          <p:cNvSpPr/>
          <p:nvPr/>
        </p:nvSpPr>
        <p:spPr>
          <a:xfrm>
            <a:off x="2888893" y="3552821"/>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pic>
        <p:nvPicPr>
          <p:cNvPr id="101" name="Picture 4" descr="http://bankinnovation.net/wp-content/uploads/2013/11/bitcoin.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2441557" y="3266555"/>
            <a:ext cx="1445238" cy="903274"/>
          </a:xfrm>
          <a:prstGeom prst="rect">
            <a:avLst/>
          </a:prstGeom>
          <a:noFill/>
          <a:extLst>
            <a:ext uri="{909E8E84-426E-40DD-AFC4-6F175D3DCCD1}">
              <a14:hiddenFill xmlns:a14="http://schemas.microsoft.com/office/drawing/2010/main">
                <a:solidFill>
                  <a:srgbClr val="FFFFFF"/>
                </a:solidFill>
              </a14:hiddenFill>
            </a:ext>
          </a:extLst>
        </p:spPr>
      </p:pic>
      <p:sp>
        <p:nvSpPr>
          <p:cNvPr id="102" name="TextBox 101"/>
          <p:cNvSpPr txBox="1"/>
          <p:nvPr/>
        </p:nvSpPr>
        <p:spPr>
          <a:xfrm>
            <a:off x="3034173" y="3507100"/>
            <a:ext cx="23499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latin typeface="+mj-lt"/>
                <a:ea typeface="+mj-ea"/>
                <a:cs typeface="+mj-cs"/>
                <a:sym typeface="Arial"/>
              </a:rPr>
              <a:t>2</a:t>
            </a:r>
            <a:endParaRPr kumimoji="0" lang="en-US" sz="1100" b="1" i="0" u="none" strike="noStrike" cap="none" spc="0" normalizeH="0" baseline="0" dirty="0">
              <a:ln>
                <a:noFill/>
              </a:ln>
              <a:solidFill>
                <a:srgbClr val="000000"/>
              </a:solidFill>
              <a:effectLst/>
              <a:uFillTx/>
              <a:latin typeface="+mj-lt"/>
              <a:ea typeface="+mj-ea"/>
              <a:cs typeface="+mj-cs"/>
              <a:sym typeface="Arial"/>
            </a:endParaRPr>
          </a:p>
        </p:txBody>
      </p:sp>
      <p:sp>
        <p:nvSpPr>
          <p:cNvPr id="103" name="Can 102"/>
          <p:cNvSpPr/>
          <p:nvPr/>
        </p:nvSpPr>
        <p:spPr>
          <a:xfrm>
            <a:off x="2431268" y="3469274"/>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pic>
        <p:nvPicPr>
          <p:cNvPr id="104" name="Picture 4" descr="http://bankinnovation.net/wp-content/uploads/2013/11/bitcoin.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1983932" y="3183008"/>
            <a:ext cx="1445238" cy="903274"/>
          </a:xfrm>
          <a:prstGeom prst="rect">
            <a:avLst/>
          </a:prstGeom>
          <a:noFill/>
          <a:extLst>
            <a:ext uri="{909E8E84-426E-40DD-AFC4-6F175D3DCCD1}">
              <a14:hiddenFill xmlns:a14="http://schemas.microsoft.com/office/drawing/2010/main">
                <a:solidFill>
                  <a:srgbClr val="FFFFFF"/>
                </a:solidFill>
              </a14:hiddenFill>
            </a:ext>
          </a:extLst>
        </p:spPr>
      </p:pic>
      <p:sp>
        <p:nvSpPr>
          <p:cNvPr id="105" name="TextBox 104"/>
          <p:cNvSpPr txBox="1"/>
          <p:nvPr/>
        </p:nvSpPr>
        <p:spPr>
          <a:xfrm>
            <a:off x="2576548" y="3423553"/>
            <a:ext cx="23499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latin typeface="+mj-lt"/>
                <a:ea typeface="+mj-ea"/>
                <a:cs typeface="+mj-cs"/>
                <a:sym typeface="Arial"/>
              </a:rPr>
              <a:t>2</a:t>
            </a:r>
            <a:endParaRPr kumimoji="0" lang="en-US" sz="1100" b="1" i="0" u="none" strike="noStrike" cap="none" spc="0" normalizeH="0" baseline="0" dirty="0">
              <a:ln>
                <a:noFill/>
              </a:ln>
              <a:solidFill>
                <a:srgbClr val="000000"/>
              </a:solidFill>
              <a:effectLst/>
              <a:uFillTx/>
              <a:latin typeface="+mj-lt"/>
              <a:ea typeface="+mj-ea"/>
              <a:cs typeface="+mj-cs"/>
              <a:sym typeface="Arial"/>
            </a:endParaRPr>
          </a:p>
        </p:txBody>
      </p:sp>
      <p:sp>
        <p:nvSpPr>
          <p:cNvPr id="106" name="Can 105"/>
          <p:cNvSpPr/>
          <p:nvPr/>
        </p:nvSpPr>
        <p:spPr>
          <a:xfrm>
            <a:off x="2901061" y="3326612"/>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pic>
        <p:nvPicPr>
          <p:cNvPr id="107" name="Picture 4" descr="http://bankinnovation.net/wp-content/uploads/2013/11/bitcoin.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2453725" y="3040346"/>
            <a:ext cx="1445238" cy="903274"/>
          </a:xfrm>
          <a:prstGeom prst="rect">
            <a:avLst/>
          </a:prstGeom>
          <a:noFill/>
          <a:extLst>
            <a:ext uri="{909E8E84-426E-40DD-AFC4-6F175D3DCCD1}">
              <a14:hiddenFill xmlns:a14="http://schemas.microsoft.com/office/drawing/2010/main">
                <a:solidFill>
                  <a:srgbClr val="FFFFFF"/>
                </a:solidFill>
              </a14:hiddenFill>
            </a:ext>
          </a:extLst>
        </p:spPr>
      </p:pic>
      <p:sp>
        <p:nvSpPr>
          <p:cNvPr id="108" name="TextBox 107"/>
          <p:cNvSpPr txBox="1"/>
          <p:nvPr/>
        </p:nvSpPr>
        <p:spPr>
          <a:xfrm>
            <a:off x="3046341" y="3280891"/>
            <a:ext cx="23499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latin typeface="+mj-lt"/>
                <a:ea typeface="+mj-ea"/>
                <a:cs typeface="+mj-cs"/>
                <a:sym typeface="Arial"/>
              </a:rPr>
              <a:t>2</a:t>
            </a:r>
            <a:endParaRPr kumimoji="0" lang="en-US" sz="1100" b="1" i="0" u="none" strike="noStrike" cap="none" spc="0" normalizeH="0" baseline="0" dirty="0">
              <a:ln>
                <a:noFill/>
              </a:ln>
              <a:solidFill>
                <a:srgbClr val="000000"/>
              </a:solidFill>
              <a:effectLst/>
              <a:uFillTx/>
              <a:latin typeface="+mj-lt"/>
              <a:ea typeface="+mj-ea"/>
              <a:cs typeface="+mj-cs"/>
              <a:sym typeface="Arial"/>
            </a:endParaRPr>
          </a:p>
        </p:txBody>
      </p:sp>
      <p:sp>
        <p:nvSpPr>
          <p:cNvPr id="109" name="Can 108"/>
          <p:cNvSpPr/>
          <p:nvPr/>
        </p:nvSpPr>
        <p:spPr>
          <a:xfrm>
            <a:off x="2019374" y="3260055"/>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pic>
        <p:nvPicPr>
          <p:cNvPr id="110" name="Picture 4" descr="http://bankinnovation.net/wp-content/uploads/2013/11/bitcoin.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1572038" y="2973789"/>
            <a:ext cx="1445238" cy="903274"/>
          </a:xfrm>
          <a:prstGeom prst="rect">
            <a:avLst/>
          </a:prstGeom>
          <a:noFill/>
          <a:extLst>
            <a:ext uri="{909E8E84-426E-40DD-AFC4-6F175D3DCCD1}">
              <a14:hiddenFill xmlns:a14="http://schemas.microsoft.com/office/drawing/2010/main">
                <a:solidFill>
                  <a:srgbClr val="FFFFFF"/>
                </a:solidFill>
              </a14:hiddenFill>
            </a:ext>
          </a:extLst>
        </p:spPr>
      </p:pic>
      <p:sp>
        <p:nvSpPr>
          <p:cNvPr id="111" name="TextBox 110"/>
          <p:cNvSpPr txBox="1"/>
          <p:nvPr/>
        </p:nvSpPr>
        <p:spPr>
          <a:xfrm>
            <a:off x="2164654" y="3214334"/>
            <a:ext cx="23499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latin typeface="+mj-lt"/>
                <a:ea typeface="+mj-ea"/>
                <a:cs typeface="+mj-cs"/>
                <a:sym typeface="Arial"/>
              </a:rPr>
              <a:t>2</a:t>
            </a:r>
            <a:endParaRPr kumimoji="0" lang="en-US" sz="1100" b="1" i="0" u="none" strike="noStrike" cap="none" spc="0" normalizeH="0" baseline="0" dirty="0">
              <a:ln>
                <a:noFill/>
              </a:ln>
              <a:solidFill>
                <a:srgbClr val="000000"/>
              </a:solidFill>
              <a:effectLst/>
              <a:uFillTx/>
              <a:latin typeface="+mj-lt"/>
              <a:ea typeface="+mj-ea"/>
              <a:cs typeface="+mj-cs"/>
              <a:sym typeface="Arial"/>
            </a:endParaRPr>
          </a:p>
        </p:txBody>
      </p:sp>
      <p:sp>
        <p:nvSpPr>
          <p:cNvPr id="112" name="Can 111"/>
          <p:cNvSpPr/>
          <p:nvPr/>
        </p:nvSpPr>
        <p:spPr>
          <a:xfrm>
            <a:off x="2487023" y="3167646"/>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pic>
        <p:nvPicPr>
          <p:cNvPr id="113" name="Picture 4" descr="http://bankinnovation.net/wp-content/uploads/2013/11/bitcoin.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2039687" y="2881380"/>
            <a:ext cx="1445238" cy="903274"/>
          </a:xfrm>
          <a:prstGeom prst="rect">
            <a:avLst/>
          </a:prstGeom>
          <a:noFill/>
          <a:extLst>
            <a:ext uri="{909E8E84-426E-40DD-AFC4-6F175D3DCCD1}">
              <a14:hiddenFill xmlns:a14="http://schemas.microsoft.com/office/drawing/2010/main">
                <a:solidFill>
                  <a:srgbClr val="FFFFFF"/>
                </a:solidFill>
              </a14:hiddenFill>
            </a:ext>
          </a:extLst>
        </p:spPr>
      </p:pic>
      <p:sp>
        <p:nvSpPr>
          <p:cNvPr id="114" name="TextBox 113"/>
          <p:cNvSpPr txBox="1"/>
          <p:nvPr/>
        </p:nvSpPr>
        <p:spPr>
          <a:xfrm>
            <a:off x="2632303" y="3121925"/>
            <a:ext cx="23499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latin typeface="+mj-lt"/>
                <a:ea typeface="+mj-ea"/>
                <a:cs typeface="+mj-cs"/>
                <a:sym typeface="Arial"/>
              </a:rPr>
              <a:t>2</a:t>
            </a:r>
            <a:endParaRPr kumimoji="0" lang="en-US" sz="1100" b="1" i="0" u="none" strike="noStrike" cap="none" spc="0" normalizeH="0" baseline="0" dirty="0">
              <a:ln>
                <a:noFill/>
              </a:ln>
              <a:solidFill>
                <a:srgbClr val="000000"/>
              </a:solidFill>
              <a:effectLst/>
              <a:uFillTx/>
              <a:latin typeface="+mj-lt"/>
              <a:ea typeface="+mj-ea"/>
              <a:cs typeface="+mj-cs"/>
              <a:sym typeface="Arial"/>
            </a:endParaRPr>
          </a:p>
        </p:txBody>
      </p:sp>
      <p:sp>
        <p:nvSpPr>
          <p:cNvPr id="115" name="Can 114"/>
          <p:cNvSpPr/>
          <p:nvPr/>
        </p:nvSpPr>
        <p:spPr>
          <a:xfrm>
            <a:off x="2888893" y="3063991"/>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pic>
        <p:nvPicPr>
          <p:cNvPr id="116" name="Picture 4" descr="http://bankinnovation.net/wp-content/uploads/2013/11/bitcoin.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2441557" y="2777725"/>
            <a:ext cx="1445238" cy="903274"/>
          </a:xfrm>
          <a:prstGeom prst="rect">
            <a:avLst/>
          </a:prstGeom>
          <a:noFill/>
          <a:extLst>
            <a:ext uri="{909E8E84-426E-40DD-AFC4-6F175D3DCCD1}">
              <a14:hiddenFill xmlns:a14="http://schemas.microsoft.com/office/drawing/2010/main">
                <a:solidFill>
                  <a:srgbClr val="FFFFFF"/>
                </a:solidFill>
              </a14:hiddenFill>
            </a:ext>
          </a:extLst>
        </p:spPr>
      </p:pic>
      <p:sp>
        <p:nvSpPr>
          <p:cNvPr id="117" name="TextBox 116"/>
          <p:cNvSpPr txBox="1"/>
          <p:nvPr/>
        </p:nvSpPr>
        <p:spPr>
          <a:xfrm>
            <a:off x="3034173" y="3018270"/>
            <a:ext cx="23499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latin typeface="+mj-lt"/>
                <a:ea typeface="+mj-ea"/>
                <a:cs typeface="+mj-cs"/>
                <a:sym typeface="Arial"/>
              </a:rPr>
              <a:t>2</a:t>
            </a:r>
            <a:endParaRPr kumimoji="0" lang="en-US" sz="1100" b="1" i="0" u="none" strike="noStrike" cap="none" spc="0" normalizeH="0" baseline="0" dirty="0">
              <a:ln>
                <a:noFill/>
              </a:ln>
              <a:solidFill>
                <a:srgbClr val="000000"/>
              </a:solidFill>
              <a:effectLst/>
              <a:uFillTx/>
              <a:latin typeface="+mj-lt"/>
              <a:ea typeface="+mj-ea"/>
              <a:cs typeface="+mj-cs"/>
              <a:sym typeface="Arial"/>
            </a:endParaRPr>
          </a:p>
        </p:txBody>
      </p:sp>
      <p:sp>
        <p:nvSpPr>
          <p:cNvPr id="118" name="Can 117"/>
          <p:cNvSpPr/>
          <p:nvPr/>
        </p:nvSpPr>
        <p:spPr>
          <a:xfrm>
            <a:off x="2544124" y="2984827"/>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pic>
        <p:nvPicPr>
          <p:cNvPr id="119" name="Picture 4" descr="http://bankinnovation.net/wp-content/uploads/2013/11/bitcoin.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2096788" y="2698561"/>
            <a:ext cx="1445238" cy="903274"/>
          </a:xfrm>
          <a:prstGeom prst="rect">
            <a:avLst/>
          </a:prstGeom>
          <a:noFill/>
          <a:extLst>
            <a:ext uri="{909E8E84-426E-40DD-AFC4-6F175D3DCCD1}">
              <a14:hiddenFill xmlns:a14="http://schemas.microsoft.com/office/drawing/2010/main">
                <a:solidFill>
                  <a:srgbClr val="FFFFFF"/>
                </a:solidFill>
              </a14:hiddenFill>
            </a:ext>
          </a:extLst>
        </p:spPr>
      </p:pic>
      <p:sp>
        <p:nvSpPr>
          <p:cNvPr id="120" name="TextBox 119"/>
          <p:cNvSpPr txBox="1"/>
          <p:nvPr/>
        </p:nvSpPr>
        <p:spPr>
          <a:xfrm>
            <a:off x="2689404" y="2939106"/>
            <a:ext cx="23499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latin typeface="+mj-lt"/>
                <a:ea typeface="+mj-ea"/>
                <a:cs typeface="+mj-cs"/>
                <a:sym typeface="Arial"/>
              </a:rPr>
              <a:t>2</a:t>
            </a:r>
            <a:endParaRPr kumimoji="0" lang="en-US" sz="1100" b="1" i="0" u="none" strike="noStrike" cap="none" spc="0" normalizeH="0" baseline="0" dirty="0">
              <a:ln>
                <a:noFill/>
              </a:ln>
              <a:solidFill>
                <a:srgbClr val="000000"/>
              </a:solidFill>
              <a:effectLst/>
              <a:uFillTx/>
              <a:latin typeface="+mj-lt"/>
              <a:ea typeface="+mj-ea"/>
              <a:cs typeface="+mj-cs"/>
              <a:sym typeface="Arial"/>
            </a:endParaRPr>
          </a:p>
        </p:txBody>
      </p:sp>
      <p:sp>
        <p:nvSpPr>
          <p:cNvPr id="121" name="Text Placeholder 2"/>
          <p:cNvSpPr txBox="1">
            <a:spLocks/>
          </p:cNvSpPr>
          <p:nvPr/>
        </p:nvSpPr>
        <p:spPr>
          <a:xfrm>
            <a:off x="236991" y="1466063"/>
            <a:ext cx="4304751" cy="588617"/>
          </a:xfrm>
          <a:prstGeom prst="rect">
            <a:avLst/>
          </a:prstGeom>
          <a:ln w="12700">
            <a:miter lim="400000"/>
          </a:ln>
          <a:extLst>
            <a:ext uri="{C572A759-6A51-4108-AA02-DFA0A04FC94B}">
              <ma14:wrappingTextBoxFlag xmlns="" xmlns:ma14="http://schemas.microsoft.com/office/mac/drawingml/2011/main" val="1"/>
            </a:ext>
          </a:extLst>
        </p:spPr>
        <p:txBody>
          <a:bodyPr lIns="45719" rIns="45719">
            <a:noAutofit/>
          </a:bodyPr>
          <a:lstStyle>
            <a:lvl1pPr marL="342900" marR="0" indent="-34290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1pPr>
            <a:lvl2pPr marL="719455" marR="0" indent="-370205"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2pPr>
            <a:lvl3pPr marL="1112661" marR="0" indent="-426861"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3pPr>
            <a:lvl4pPr marL="1446388" marR="0" indent="-411338"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4pPr>
            <a:lvl5pPr marL="1798461" marR="0" indent="-426861"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5pPr>
            <a:lvl6pPr marL="2132365"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6pPr>
            <a:lvl7pPr marL="2475265"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7pPr>
            <a:lvl8pPr marL="2819752"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8pPr>
            <a:lvl9pPr marL="3164240"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9pPr>
          </a:lstStyle>
          <a:p>
            <a:r>
              <a:rPr lang="en-US" dirty="0" smtClean="0"/>
              <a:t>Initially: accrue CC’s passively.</a:t>
            </a:r>
            <a:endParaRPr lang="en-US" dirty="0"/>
          </a:p>
        </p:txBody>
      </p:sp>
      <p:sp>
        <p:nvSpPr>
          <p:cNvPr id="122" name="Text Placeholder 2"/>
          <p:cNvSpPr txBox="1">
            <a:spLocks/>
          </p:cNvSpPr>
          <p:nvPr/>
        </p:nvSpPr>
        <p:spPr>
          <a:xfrm>
            <a:off x="4673780" y="1020891"/>
            <a:ext cx="4707080" cy="1033789"/>
          </a:xfrm>
          <a:prstGeom prst="rect">
            <a:avLst/>
          </a:prstGeom>
          <a:ln w="12700">
            <a:miter lim="400000"/>
          </a:ln>
          <a:extLst>
            <a:ext uri="{C572A759-6A51-4108-AA02-DFA0A04FC94B}">
              <ma14:wrappingTextBoxFlag xmlns="" xmlns:ma14="http://schemas.microsoft.com/office/mac/drawingml/2011/main" val="1"/>
            </a:ext>
          </a:extLst>
        </p:spPr>
        <p:txBody>
          <a:bodyPr lIns="45719" rIns="45719">
            <a:noAutofit/>
          </a:bodyPr>
          <a:lstStyle>
            <a:lvl1pPr marL="342900" marR="0" indent="-34290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1pPr>
            <a:lvl2pPr marL="719455" marR="0" indent="-370205"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2pPr>
            <a:lvl3pPr marL="1112661" marR="0" indent="-426861"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3pPr>
            <a:lvl4pPr marL="1446388" marR="0" indent="-411338"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4pPr>
            <a:lvl5pPr marL="1798461" marR="0" indent="-426861"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5pPr>
            <a:lvl6pPr marL="2132365"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6pPr>
            <a:lvl7pPr marL="2475265"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7pPr>
            <a:lvl8pPr marL="2819752"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8pPr>
            <a:lvl9pPr marL="3164240"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9pPr>
          </a:lstStyle>
          <a:p>
            <a:r>
              <a:rPr lang="en-US" dirty="0" smtClean="0"/>
              <a:t>BTC txns provide entropy.</a:t>
            </a:r>
            <a:endParaRPr lang="en-US" dirty="0"/>
          </a:p>
        </p:txBody>
      </p:sp>
      <p:sp>
        <p:nvSpPr>
          <p:cNvPr id="123" name="Text Placeholder 2"/>
          <p:cNvSpPr txBox="1">
            <a:spLocks/>
          </p:cNvSpPr>
          <p:nvPr/>
        </p:nvSpPr>
        <p:spPr>
          <a:xfrm>
            <a:off x="4675654" y="1465774"/>
            <a:ext cx="4198716" cy="2075324"/>
          </a:xfrm>
          <a:prstGeom prst="rect">
            <a:avLst/>
          </a:prstGeom>
          <a:ln w="12700">
            <a:miter lim="400000"/>
          </a:ln>
          <a:extLst>
            <a:ext uri="{C572A759-6A51-4108-AA02-DFA0A04FC94B}">
              <ma14:wrappingTextBoxFlag xmlns="" xmlns:ma14="http://schemas.microsoft.com/office/mac/drawingml/2011/main" val="1"/>
            </a:ext>
          </a:extLst>
        </p:spPr>
        <p:txBody>
          <a:bodyPr lIns="45719" rIns="45719">
            <a:noAutofit/>
          </a:bodyPr>
          <a:lstStyle>
            <a:lvl1pPr marL="342900" marR="0" indent="-34290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1pPr>
            <a:lvl2pPr marL="719455" marR="0" indent="-370205"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2pPr>
            <a:lvl3pPr marL="1112661" marR="0" indent="-426861"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3pPr>
            <a:lvl4pPr marL="1446388" marR="0" indent="-411338"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4pPr>
            <a:lvl5pPr marL="1798461" marR="0" indent="-426861"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5pPr>
            <a:lvl6pPr marL="2132365"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6pPr>
            <a:lvl7pPr marL="2475265"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7pPr>
            <a:lvl8pPr marL="2819752"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8pPr>
            <a:lvl9pPr marL="3164240"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9pPr>
          </a:lstStyle>
          <a:p>
            <a:r>
              <a:rPr lang="en-US" dirty="0" smtClean="0"/>
              <a:t>New gravitational centers will emerge and attract miners. </a:t>
            </a:r>
          </a:p>
          <a:p>
            <a:pPr lvl="1"/>
            <a:r>
              <a:rPr lang="en-US" sz="2000" dirty="0"/>
              <a:t>T</a:t>
            </a:r>
            <a:r>
              <a:rPr lang="en-US" sz="2000" dirty="0" smtClean="0"/>
              <a:t>hese miners now have a vested interest in the attack.</a:t>
            </a:r>
          </a:p>
          <a:p>
            <a:pPr lvl="1"/>
            <a:r>
              <a:rPr lang="en-US" sz="2000" dirty="0" smtClean="0"/>
              <a:t>If slow to join, the deck might shuffle against them.</a:t>
            </a:r>
          </a:p>
          <a:p>
            <a:pPr lvl="1"/>
            <a:r>
              <a:rPr lang="en-US" sz="2000" dirty="0" smtClean="0"/>
              <a:t>Miners may recruit a 51% group with side-payments</a:t>
            </a:r>
            <a:r>
              <a:rPr lang="en-US" dirty="0" smtClean="0"/>
              <a:t>.</a:t>
            </a:r>
            <a:endParaRPr lang="en-US" dirty="0"/>
          </a:p>
        </p:txBody>
      </p:sp>
    </p:spTree>
    <p:extLst>
      <p:ext uri="{BB962C8B-B14F-4D97-AF65-F5344CB8AC3E}">
        <p14:creationId xmlns:p14="http://schemas.microsoft.com/office/powerpoint/2010/main" val="4275017028"/>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50378"/>
            <a:ext cx="8229600" cy="1063229"/>
          </a:xfrm>
        </p:spPr>
        <p:txBody>
          <a:bodyPr/>
          <a:lstStyle/>
          <a:p>
            <a:r>
              <a:rPr lang="en-US" dirty="0" smtClean="0"/>
              <a:t>Dominant</a:t>
            </a:r>
            <a:r>
              <a:rPr lang="en-US" baseline="0" dirty="0" smtClean="0"/>
              <a:t> Strategy for Miners</a:t>
            </a:r>
            <a:endParaRPr lang="en-US" dirty="0"/>
          </a:p>
        </p:txBody>
      </p:sp>
      <p:sp>
        <p:nvSpPr>
          <p:cNvPr id="3" name="Text Placeholder 2"/>
          <p:cNvSpPr>
            <a:spLocks noGrp="1"/>
          </p:cNvSpPr>
          <p:nvPr>
            <p:ph type="body" idx="4294967295"/>
          </p:nvPr>
        </p:nvSpPr>
        <p:spPr>
          <a:xfrm>
            <a:off x="222407" y="965312"/>
            <a:ext cx="4162023" cy="588617"/>
          </a:xfrm>
        </p:spPr>
        <p:txBody>
          <a:bodyPr>
            <a:normAutofit fontScale="92500"/>
          </a:bodyPr>
          <a:lstStyle/>
          <a:p>
            <a:r>
              <a:rPr lang="en-US" dirty="0" smtClean="0"/>
              <a:t>Create </a:t>
            </a:r>
            <a:r>
              <a:rPr lang="en-US" i="1" dirty="0" smtClean="0"/>
              <a:t>many</a:t>
            </a:r>
            <a:r>
              <a:rPr lang="en-US" dirty="0" smtClean="0"/>
              <a:t> “B2”s (and </a:t>
            </a:r>
            <a:r>
              <a:rPr lang="en-US" dirty="0" smtClean="0">
                <a:ln>
                  <a:solidFill>
                    <a:schemeClr val="tx1"/>
                  </a:solidFill>
                </a:ln>
                <a:solidFill>
                  <a:schemeClr val="bg1"/>
                </a:solidFill>
              </a:rPr>
              <a:t>seeds</a:t>
            </a:r>
            <a:r>
              <a:rPr lang="en-US" dirty="0" smtClean="0"/>
              <a:t>).</a:t>
            </a:r>
            <a:endParaRPr lang="en-US" dirty="0"/>
          </a:p>
        </p:txBody>
      </p:sp>
      <p:sp>
        <p:nvSpPr>
          <p:cNvPr id="47" name="Rounded Rectangle 46"/>
          <p:cNvSpPr/>
          <p:nvPr/>
        </p:nvSpPr>
        <p:spPr>
          <a:xfrm>
            <a:off x="372358" y="2408421"/>
            <a:ext cx="3536509" cy="2120221"/>
          </a:xfrm>
          <a:prstGeom prst="roundRect">
            <a:avLst/>
          </a:prstGeom>
          <a:noFill/>
          <a:ln w="76200" cap="flat">
            <a:solidFill>
              <a:schemeClr val="bg1">
                <a:lumMod val="50000"/>
              </a:schemeClr>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cxnSp>
        <p:nvCxnSpPr>
          <p:cNvPr id="49" name="Straight Connector 48"/>
          <p:cNvCxnSpPr/>
          <p:nvPr/>
        </p:nvCxnSpPr>
        <p:spPr>
          <a:xfrm flipV="1">
            <a:off x="461176" y="2775469"/>
            <a:ext cx="3402418" cy="211823"/>
          </a:xfrm>
          <a:prstGeom prst="line">
            <a:avLst/>
          </a:prstGeom>
          <a:noFill/>
          <a:ln w="76200" cap="flat">
            <a:solidFill>
              <a:srgbClr val="895A27"/>
            </a:solidFill>
            <a:prstDash val="solid"/>
            <a:round/>
          </a:ln>
          <a:effectLst/>
          <a:sp3d/>
        </p:spPr>
        <p:style>
          <a:lnRef idx="0">
            <a:scrgbClr r="0" g="0" b="0"/>
          </a:lnRef>
          <a:fillRef idx="0">
            <a:scrgbClr r="0" g="0" b="0"/>
          </a:fillRef>
          <a:effectRef idx="0">
            <a:scrgbClr r="0" g="0" b="0"/>
          </a:effectRef>
          <a:fontRef idx="none"/>
        </p:style>
      </p:cxnSp>
      <p:sp>
        <p:nvSpPr>
          <p:cNvPr id="50" name="Can 49"/>
          <p:cNvSpPr/>
          <p:nvPr/>
        </p:nvSpPr>
        <p:spPr>
          <a:xfrm>
            <a:off x="950529" y="3116668"/>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53" name="Can 52"/>
          <p:cNvSpPr/>
          <p:nvPr/>
        </p:nvSpPr>
        <p:spPr>
          <a:xfrm>
            <a:off x="844276" y="2727087"/>
            <a:ext cx="2595109" cy="1331178"/>
          </a:xfrm>
          <a:prstGeom prst="can">
            <a:avLst/>
          </a:prstGeom>
          <a:no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54" name="Left Brace 53"/>
          <p:cNvSpPr/>
          <p:nvPr/>
        </p:nvSpPr>
        <p:spPr>
          <a:xfrm>
            <a:off x="616795" y="2584261"/>
            <a:ext cx="206217" cy="1334355"/>
          </a:xfrm>
          <a:prstGeom prst="leftBrace">
            <a:avLst>
              <a:gd name="adj1" fmla="val 56456"/>
              <a:gd name="adj2" fmla="val 20252"/>
            </a:avLst>
          </a:prstGeom>
          <a:noFill/>
          <a:ln w="2540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pic>
        <p:nvPicPr>
          <p:cNvPr id="55" name="Picture 4" descr="http://bankinnovation.net/wp-content/uploads/2013/11/bitcoin.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1439766" y="3708231"/>
            <a:ext cx="1445238" cy="903274"/>
          </a:xfrm>
          <a:prstGeom prst="rect">
            <a:avLst/>
          </a:prstGeom>
          <a:noFill/>
          <a:extLst>
            <a:ext uri="{909E8E84-426E-40DD-AFC4-6F175D3DCCD1}">
              <a14:hiddenFill xmlns:a14="http://schemas.microsoft.com/office/drawing/2010/main">
                <a:solidFill>
                  <a:srgbClr val="FFFFFF"/>
                </a:solidFill>
              </a14:hiddenFill>
            </a:ext>
          </a:extLst>
        </p:spPr>
      </p:pic>
      <p:sp>
        <p:nvSpPr>
          <p:cNvPr id="56" name="Can 55"/>
          <p:cNvSpPr/>
          <p:nvPr/>
        </p:nvSpPr>
        <p:spPr>
          <a:xfrm>
            <a:off x="2294657" y="4107889"/>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57" name="Can 56"/>
          <p:cNvSpPr/>
          <p:nvPr/>
        </p:nvSpPr>
        <p:spPr>
          <a:xfrm>
            <a:off x="1483039" y="4122066"/>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58" name="Can 57"/>
          <p:cNvSpPr/>
          <p:nvPr/>
        </p:nvSpPr>
        <p:spPr>
          <a:xfrm>
            <a:off x="1804796" y="2542099"/>
            <a:ext cx="517451" cy="265122"/>
          </a:xfrm>
          <a:prstGeom prst="can">
            <a:avLst/>
          </a:prstGeom>
          <a:solidFill>
            <a:srgbClr val="FFFFFF"/>
          </a:solidFill>
          <a:ln w="254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59" name="Can 58"/>
          <p:cNvSpPr/>
          <p:nvPr/>
        </p:nvSpPr>
        <p:spPr>
          <a:xfrm>
            <a:off x="2413589" y="3555831"/>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61" name="TextBox 60"/>
          <p:cNvSpPr txBox="1"/>
          <p:nvPr/>
        </p:nvSpPr>
        <p:spPr>
          <a:xfrm>
            <a:off x="978744" y="3131068"/>
            <a:ext cx="461022"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smtClean="0">
                <a:ln>
                  <a:noFill/>
                </a:ln>
                <a:solidFill>
                  <a:srgbClr val="000000"/>
                </a:solidFill>
                <a:effectLst/>
                <a:uFillTx/>
                <a:latin typeface="+mj-lt"/>
                <a:ea typeface="+mj-ea"/>
                <a:cs typeface="+mj-cs"/>
                <a:sym typeface="Arial"/>
              </a:rPr>
              <a:t>Poker</a:t>
            </a:r>
            <a:endParaRPr kumimoji="0" lang="en-US" sz="1100" b="0" i="0" u="none" strike="noStrike" cap="none" spc="0" normalizeH="0" baseline="0" dirty="0">
              <a:ln>
                <a:noFill/>
              </a:ln>
              <a:solidFill>
                <a:srgbClr val="000000"/>
              </a:solidFill>
              <a:effectLst/>
              <a:uFillTx/>
              <a:latin typeface="+mj-lt"/>
              <a:ea typeface="+mj-ea"/>
              <a:cs typeface="+mj-cs"/>
              <a:sym typeface="Arial"/>
            </a:endParaRPr>
          </a:p>
        </p:txBody>
      </p:sp>
      <p:pic>
        <p:nvPicPr>
          <p:cNvPr id="62" name="Picture 4" descr="http://bankinnovation.net/wp-content/uploads/2013/11/bitcoin.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1966253" y="3269565"/>
            <a:ext cx="1445238" cy="903274"/>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2034222" y="3938042"/>
            <a:ext cx="23499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latin typeface="+mj-lt"/>
                <a:ea typeface="+mj-ea"/>
                <a:cs typeface="+mj-cs"/>
                <a:sym typeface="Arial"/>
              </a:rPr>
              <a:t>1</a:t>
            </a:r>
            <a:endParaRPr kumimoji="0" lang="en-US" sz="1100" b="1" i="0" u="none" strike="noStrike" cap="none" spc="0" normalizeH="0" baseline="0" dirty="0">
              <a:ln>
                <a:noFill/>
              </a:ln>
              <a:solidFill>
                <a:srgbClr val="000000"/>
              </a:solidFill>
              <a:effectLst/>
              <a:uFillTx/>
              <a:latin typeface="+mj-lt"/>
              <a:ea typeface="+mj-ea"/>
              <a:cs typeface="+mj-cs"/>
              <a:sym typeface="Arial"/>
            </a:endParaRPr>
          </a:p>
        </p:txBody>
      </p:sp>
      <p:sp>
        <p:nvSpPr>
          <p:cNvPr id="64" name="TextBox 63"/>
          <p:cNvSpPr txBox="1"/>
          <p:nvPr/>
        </p:nvSpPr>
        <p:spPr>
          <a:xfrm>
            <a:off x="2558869" y="3510110"/>
            <a:ext cx="23499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latin typeface="+mj-lt"/>
                <a:ea typeface="+mj-ea"/>
                <a:cs typeface="+mj-cs"/>
                <a:sym typeface="Arial"/>
              </a:rPr>
              <a:t>2</a:t>
            </a:r>
            <a:endParaRPr kumimoji="0" lang="en-US" sz="1100" b="1" i="0" u="none" strike="noStrike" cap="none" spc="0" normalizeH="0" baseline="0" dirty="0">
              <a:ln>
                <a:noFill/>
              </a:ln>
              <a:solidFill>
                <a:srgbClr val="000000"/>
              </a:solidFill>
              <a:effectLst/>
              <a:uFillTx/>
              <a:latin typeface="+mj-lt"/>
              <a:ea typeface="+mj-ea"/>
              <a:cs typeface="+mj-cs"/>
              <a:sym typeface="Arial"/>
            </a:endParaRPr>
          </a:p>
        </p:txBody>
      </p:sp>
      <p:pic>
        <p:nvPicPr>
          <p:cNvPr id="65" name="image3.png" descr="bloq-logo.png"/>
          <p:cNvPicPr>
            <a:picLocks noChangeAspect="1"/>
          </p:cNvPicPr>
          <p:nvPr/>
        </p:nvPicPr>
        <p:blipFill>
          <a:blip r:embed="rId5">
            <a:extLst/>
          </a:blip>
          <a:stretch>
            <a:fillRect/>
          </a:stretch>
        </p:blipFill>
        <p:spPr>
          <a:xfrm>
            <a:off x="8290511" y="132790"/>
            <a:ext cx="684932" cy="330381"/>
          </a:xfrm>
          <a:prstGeom prst="rect">
            <a:avLst/>
          </a:prstGeom>
          <a:ln w="12700">
            <a:miter lim="400000"/>
          </a:ln>
        </p:spPr>
      </p:pic>
      <p:pic>
        <p:nvPicPr>
          <p:cNvPr id="66" name="image4.png"/>
          <p:cNvPicPr>
            <a:picLocks noChangeAspect="1"/>
          </p:cNvPicPr>
          <p:nvPr/>
        </p:nvPicPr>
        <p:blipFill>
          <a:blip r:embed="rId6">
            <a:extLst/>
          </a:blip>
          <a:stretch>
            <a:fillRect/>
          </a:stretch>
        </p:blipFill>
        <p:spPr>
          <a:xfrm>
            <a:off x="8507899" y="5016987"/>
            <a:ext cx="467545" cy="63257"/>
          </a:xfrm>
          <a:prstGeom prst="rect">
            <a:avLst/>
          </a:prstGeom>
          <a:ln w="12700">
            <a:miter lim="400000"/>
          </a:ln>
        </p:spPr>
      </p:pic>
      <p:sp>
        <p:nvSpPr>
          <p:cNvPr id="76" name="Can 75"/>
          <p:cNvSpPr/>
          <p:nvPr/>
        </p:nvSpPr>
        <p:spPr>
          <a:xfrm>
            <a:off x="2860925" y="3056622"/>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pic>
        <p:nvPicPr>
          <p:cNvPr id="77" name="Picture 4" descr="http://bankinnovation.net/wp-content/uploads/2013/11/bitcoin.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2413589" y="2770356"/>
            <a:ext cx="1445238" cy="903274"/>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p:cNvSpPr txBox="1"/>
          <p:nvPr/>
        </p:nvSpPr>
        <p:spPr>
          <a:xfrm>
            <a:off x="3006205" y="3010901"/>
            <a:ext cx="23499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latin typeface="+mj-lt"/>
                <a:ea typeface="+mj-ea"/>
                <a:cs typeface="+mj-cs"/>
                <a:sym typeface="Arial"/>
              </a:rPr>
              <a:t>2</a:t>
            </a:r>
            <a:endParaRPr kumimoji="0" lang="en-US" sz="1100" b="1" i="0" u="none" strike="noStrike" cap="none" spc="0" normalizeH="0" baseline="0" dirty="0">
              <a:ln>
                <a:noFill/>
              </a:ln>
              <a:solidFill>
                <a:srgbClr val="000000"/>
              </a:solidFill>
              <a:effectLst/>
              <a:uFillTx/>
              <a:latin typeface="+mj-lt"/>
              <a:ea typeface="+mj-ea"/>
              <a:cs typeface="+mj-cs"/>
              <a:sym typeface="Arial"/>
            </a:endParaRPr>
          </a:p>
        </p:txBody>
      </p:sp>
      <p:sp>
        <p:nvSpPr>
          <p:cNvPr id="79" name="Can 78"/>
          <p:cNvSpPr/>
          <p:nvPr/>
        </p:nvSpPr>
        <p:spPr>
          <a:xfrm>
            <a:off x="1993938" y="3086067"/>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pic>
        <p:nvPicPr>
          <p:cNvPr id="80" name="Picture 4" descr="http://bankinnovation.net/wp-content/uploads/2013/11/bitcoin.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1546602" y="2799801"/>
            <a:ext cx="1445238" cy="903274"/>
          </a:xfrm>
          <a:prstGeom prst="rect">
            <a:avLst/>
          </a:prstGeom>
          <a:noFill/>
          <a:extLst>
            <a:ext uri="{909E8E84-426E-40DD-AFC4-6F175D3DCCD1}">
              <a14:hiddenFill xmlns:a14="http://schemas.microsoft.com/office/drawing/2010/main">
                <a:solidFill>
                  <a:srgbClr val="FFFFFF"/>
                </a:solidFill>
              </a14:hiddenFill>
            </a:ext>
          </a:extLst>
        </p:spPr>
      </p:pic>
      <p:sp>
        <p:nvSpPr>
          <p:cNvPr id="81" name="TextBox 80"/>
          <p:cNvSpPr txBox="1"/>
          <p:nvPr/>
        </p:nvSpPr>
        <p:spPr>
          <a:xfrm>
            <a:off x="2139218" y="3040346"/>
            <a:ext cx="23499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latin typeface="+mj-lt"/>
                <a:ea typeface="+mj-ea"/>
                <a:cs typeface="+mj-cs"/>
                <a:sym typeface="Arial"/>
              </a:rPr>
              <a:t>2</a:t>
            </a:r>
            <a:endParaRPr kumimoji="0" lang="en-US" sz="1100" b="1" i="0" u="none" strike="noStrike" cap="none" spc="0" normalizeH="0" baseline="0" dirty="0">
              <a:ln>
                <a:noFill/>
              </a:ln>
              <a:solidFill>
                <a:srgbClr val="000000"/>
              </a:solidFill>
              <a:effectLst/>
              <a:uFillTx/>
              <a:latin typeface="+mj-lt"/>
              <a:ea typeface="+mj-ea"/>
              <a:cs typeface="+mj-cs"/>
              <a:sym typeface="Arial"/>
            </a:endParaRPr>
          </a:p>
        </p:txBody>
      </p:sp>
      <p:sp>
        <p:nvSpPr>
          <p:cNvPr id="82" name="Can 81"/>
          <p:cNvSpPr/>
          <p:nvPr/>
        </p:nvSpPr>
        <p:spPr>
          <a:xfrm>
            <a:off x="908512" y="3534536"/>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pic>
        <p:nvPicPr>
          <p:cNvPr id="83" name="Picture 4" descr="http://bankinnovation.net/wp-content/uploads/2013/11/bitcoin.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461176" y="3248270"/>
            <a:ext cx="1445238" cy="903274"/>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p:cNvSpPr txBox="1"/>
          <p:nvPr/>
        </p:nvSpPr>
        <p:spPr>
          <a:xfrm>
            <a:off x="1053792" y="3488815"/>
            <a:ext cx="23499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latin typeface="+mj-lt"/>
                <a:ea typeface="+mj-ea"/>
                <a:cs typeface="+mj-cs"/>
                <a:sym typeface="Arial"/>
              </a:rPr>
              <a:t>2</a:t>
            </a:r>
            <a:endParaRPr kumimoji="0" lang="en-US" sz="1100" b="1" i="0" u="none" strike="noStrike" cap="none" spc="0" normalizeH="0" baseline="0" dirty="0">
              <a:ln>
                <a:noFill/>
              </a:ln>
              <a:solidFill>
                <a:srgbClr val="000000"/>
              </a:solidFill>
              <a:effectLst/>
              <a:uFillTx/>
              <a:latin typeface="+mj-lt"/>
              <a:ea typeface="+mj-ea"/>
              <a:cs typeface="+mj-cs"/>
              <a:sym typeface="Arial"/>
            </a:endParaRPr>
          </a:p>
        </p:txBody>
      </p:sp>
      <p:sp>
        <p:nvSpPr>
          <p:cNvPr id="85" name="Can 84"/>
          <p:cNvSpPr/>
          <p:nvPr/>
        </p:nvSpPr>
        <p:spPr>
          <a:xfrm>
            <a:off x="1500074" y="3552821"/>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pic>
        <p:nvPicPr>
          <p:cNvPr id="86" name="Picture 4" descr="http://bankinnovation.net/wp-content/uploads/2013/11/bitcoin.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1052738" y="3266555"/>
            <a:ext cx="1445238" cy="903274"/>
          </a:xfrm>
          <a:prstGeom prst="rect">
            <a:avLst/>
          </a:prstGeom>
          <a:noFill/>
          <a:extLst>
            <a:ext uri="{909E8E84-426E-40DD-AFC4-6F175D3DCCD1}">
              <a14:hiddenFill xmlns:a14="http://schemas.microsoft.com/office/drawing/2010/main">
                <a:solidFill>
                  <a:srgbClr val="FFFFFF"/>
                </a:solidFill>
              </a14:hiddenFill>
            </a:ext>
          </a:extLst>
        </p:spPr>
      </p:pic>
      <p:sp>
        <p:nvSpPr>
          <p:cNvPr id="87" name="TextBox 86"/>
          <p:cNvSpPr txBox="1"/>
          <p:nvPr/>
        </p:nvSpPr>
        <p:spPr>
          <a:xfrm>
            <a:off x="1645354" y="3507100"/>
            <a:ext cx="23499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latin typeface="+mj-lt"/>
                <a:ea typeface="+mj-ea"/>
                <a:cs typeface="+mj-cs"/>
                <a:sym typeface="Arial"/>
              </a:rPr>
              <a:t>2</a:t>
            </a:r>
            <a:endParaRPr kumimoji="0" lang="en-US" sz="1100" b="1" i="0" u="none" strike="noStrike" cap="none" spc="0" normalizeH="0" baseline="0" dirty="0">
              <a:ln>
                <a:noFill/>
              </a:ln>
              <a:solidFill>
                <a:srgbClr val="000000"/>
              </a:solidFill>
              <a:effectLst/>
              <a:uFillTx/>
              <a:latin typeface="+mj-lt"/>
              <a:ea typeface="+mj-ea"/>
              <a:cs typeface="+mj-cs"/>
              <a:sym typeface="Arial"/>
            </a:endParaRPr>
          </a:p>
        </p:txBody>
      </p:sp>
      <p:sp>
        <p:nvSpPr>
          <p:cNvPr id="88" name="Can 87"/>
          <p:cNvSpPr/>
          <p:nvPr/>
        </p:nvSpPr>
        <p:spPr>
          <a:xfrm>
            <a:off x="1466481" y="3045584"/>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pic>
        <p:nvPicPr>
          <p:cNvPr id="89" name="Picture 4" descr="http://bankinnovation.net/wp-content/uploads/2013/11/bitcoin.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1019145" y="2759318"/>
            <a:ext cx="1445238" cy="903274"/>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p:cNvSpPr txBox="1"/>
          <p:nvPr/>
        </p:nvSpPr>
        <p:spPr>
          <a:xfrm>
            <a:off x="1611761" y="2999863"/>
            <a:ext cx="23499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latin typeface="+mj-lt"/>
                <a:ea typeface="+mj-ea"/>
                <a:cs typeface="+mj-cs"/>
                <a:sym typeface="Arial"/>
              </a:rPr>
              <a:t>2</a:t>
            </a:r>
            <a:endParaRPr kumimoji="0" lang="en-US" sz="1100" b="1" i="0" u="none" strike="noStrike" cap="none" spc="0" normalizeH="0" baseline="0" dirty="0">
              <a:ln>
                <a:noFill/>
              </a:ln>
              <a:solidFill>
                <a:srgbClr val="000000"/>
              </a:solidFill>
              <a:effectLst/>
              <a:uFillTx/>
              <a:latin typeface="+mj-lt"/>
              <a:ea typeface="+mj-ea"/>
              <a:cs typeface="+mj-cs"/>
              <a:sym typeface="Arial"/>
            </a:endParaRPr>
          </a:p>
        </p:txBody>
      </p:sp>
      <p:sp>
        <p:nvSpPr>
          <p:cNvPr id="91" name="Can 90"/>
          <p:cNvSpPr/>
          <p:nvPr/>
        </p:nvSpPr>
        <p:spPr>
          <a:xfrm>
            <a:off x="2294096" y="2920696"/>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pic>
        <p:nvPicPr>
          <p:cNvPr id="92" name="Picture 4" descr="http://bankinnovation.net/wp-content/uploads/2013/11/bitcoin.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1846760" y="2634430"/>
            <a:ext cx="1445238" cy="903274"/>
          </a:xfrm>
          <a:prstGeom prst="rect">
            <a:avLst/>
          </a:prstGeom>
          <a:noFill/>
          <a:extLst>
            <a:ext uri="{909E8E84-426E-40DD-AFC4-6F175D3DCCD1}">
              <a14:hiddenFill xmlns:a14="http://schemas.microsoft.com/office/drawing/2010/main">
                <a:solidFill>
                  <a:srgbClr val="FFFFFF"/>
                </a:solidFill>
              </a14:hiddenFill>
            </a:ext>
          </a:extLst>
        </p:spPr>
      </p:pic>
      <p:sp>
        <p:nvSpPr>
          <p:cNvPr id="93" name="TextBox 92"/>
          <p:cNvSpPr txBox="1"/>
          <p:nvPr/>
        </p:nvSpPr>
        <p:spPr>
          <a:xfrm>
            <a:off x="2439376" y="2874975"/>
            <a:ext cx="23499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latin typeface="+mj-lt"/>
                <a:ea typeface="+mj-ea"/>
                <a:cs typeface="+mj-cs"/>
                <a:sym typeface="Arial"/>
              </a:rPr>
              <a:t>2</a:t>
            </a:r>
            <a:endParaRPr kumimoji="0" lang="en-US" sz="1100" b="1" i="0" u="none" strike="noStrike" cap="none" spc="0" normalizeH="0" baseline="0" dirty="0">
              <a:ln>
                <a:noFill/>
              </a:ln>
              <a:solidFill>
                <a:srgbClr val="000000"/>
              </a:solidFill>
              <a:effectLst/>
              <a:uFillTx/>
              <a:latin typeface="+mj-lt"/>
              <a:ea typeface="+mj-ea"/>
              <a:cs typeface="+mj-cs"/>
              <a:sym typeface="Arial"/>
            </a:endParaRPr>
          </a:p>
        </p:txBody>
      </p:sp>
      <p:sp>
        <p:nvSpPr>
          <p:cNvPr id="94" name="Can 93"/>
          <p:cNvSpPr/>
          <p:nvPr/>
        </p:nvSpPr>
        <p:spPr>
          <a:xfrm>
            <a:off x="1821505" y="3033789"/>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pic>
        <p:nvPicPr>
          <p:cNvPr id="95" name="Picture 4" descr="http://bankinnovation.net/wp-content/uploads/2013/11/bitcoin.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1374169" y="2747523"/>
            <a:ext cx="1445238" cy="903274"/>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p:cNvSpPr txBox="1"/>
          <p:nvPr/>
        </p:nvSpPr>
        <p:spPr>
          <a:xfrm>
            <a:off x="1966785" y="2988068"/>
            <a:ext cx="23499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latin typeface="+mj-lt"/>
                <a:ea typeface="+mj-ea"/>
                <a:cs typeface="+mj-cs"/>
                <a:sym typeface="Arial"/>
              </a:rPr>
              <a:t>2</a:t>
            </a:r>
            <a:endParaRPr kumimoji="0" lang="en-US" sz="1100" b="1" i="0" u="none" strike="noStrike" cap="none" spc="0" normalizeH="0" baseline="0" dirty="0">
              <a:ln>
                <a:noFill/>
              </a:ln>
              <a:solidFill>
                <a:srgbClr val="000000"/>
              </a:solidFill>
              <a:effectLst/>
              <a:uFillTx/>
              <a:latin typeface="+mj-lt"/>
              <a:ea typeface="+mj-ea"/>
              <a:cs typeface="+mj-cs"/>
              <a:sym typeface="Arial"/>
            </a:endParaRPr>
          </a:p>
        </p:txBody>
      </p:sp>
      <p:sp>
        <p:nvSpPr>
          <p:cNvPr id="97" name="Can 96"/>
          <p:cNvSpPr/>
          <p:nvPr/>
        </p:nvSpPr>
        <p:spPr>
          <a:xfrm>
            <a:off x="2481558" y="3245638"/>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pic>
        <p:nvPicPr>
          <p:cNvPr id="98" name="Picture 4" descr="http://bankinnovation.net/wp-content/uploads/2013/11/bitcoin.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2034222" y="2959372"/>
            <a:ext cx="1445238" cy="903274"/>
          </a:xfrm>
          <a:prstGeom prst="rect">
            <a:avLst/>
          </a:prstGeom>
          <a:noFill/>
          <a:extLst>
            <a:ext uri="{909E8E84-426E-40DD-AFC4-6F175D3DCCD1}">
              <a14:hiddenFill xmlns:a14="http://schemas.microsoft.com/office/drawing/2010/main">
                <a:solidFill>
                  <a:srgbClr val="FFFFFF"/>
                </a:solidFill>
              </a14:hiddenFill>
            </a:ext>
          </a:extLst>
        </p:spPr>
      </p:pic>
      <p:sp>
        <p:nvSpPr>
          <p:cNvPr id="99" name="TextBox 98"/>
          <p:cNvSpPr txBox="1"/>
          <p:nvPr/>
        </p:nvSpPr>
        <p:spPr>
          <a:xfrm>
            <a:off x="2626838" y="3199917"/>
            <a:ext cx="23499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latin typeface="+mj-lt"/>
                <a:ea typeface="+mj-ea"/>
                <a:cs typeface="+mj-cs"/>
                <a:sym typeface="Arial"/>
              </a:rPr>
              <a:t>2</a:t>
            </a:r>
            <a:endParaRPr kumimoji="0" lang="en-US" sz="1100" b="1" i="0" u="none" strike="noStrike" cap="none" spc="0" normalizeH="0" baseline="0" dirty="0">
              <a:ln>
                <a:noFill/>
              </a:ln>
              <a:solidFill>
                <a:srgbClr val="000000"/>
              </a:solidFill>
              <a:effectLst/>
              <a:uFillTx/>
              <a:latin typeface="+mj-lt"/>
              <a:ea typeface="+mj-ea"/>
              <a:cs typeface="+mj-cs"/>
              <a:sym typeface="Arial"/>
            </a:endParaRPr>
          </a:p>
        </p:txBody>
      </p:sp>
      <p:sp>
        <p:nvSpPr>
          <p:cNvPr id="100" name="Can 99"/>
          <p:cNvSpPr/>
          <p:nvPr/>
        </p:nvSpPr>
        <p:spPr>
          <a:xfrm>
            <a:off x="2888893" y="3552821"/>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pic>
        <p:nvPicPr>
          <p:cNvPr id="101" name="Picture 4" descr="http://bankinnovation.net/wp-content/uploads/2013/11/bitcoin.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2441557" y="3266555"/>
            <a:ext cx="1445238" cy="903274"/>
          </a:xfrm>
          <a:prstGeom prst="rect">
            <a:avLst/>
          </a:prstGeom>
          <a:noFill/>
          <a:extLst>
            <a:ext uri="{909E8E84-426E-40DD-AFC4-6F175D3DCCD1}">
              <a14:hiddenFill xmlns:a14="http://schemas.microsoft.com/office/drawing/2010/main">
                <a:solidFill>
                  <a:srgbClr val="FFFFFF"/>
                </a:solidFill>
              </a14:hiddenFill>
            </a:ext>
          </a:extLst>
        </p:spPr>
      </p:pic>
      <p:sp>
        <p:nvSpPr>
          <p:cNvPr id="102" name="TextBox 101"/>
          <p:cNvSpPr txBox="1"/>
          <p:nvPr/>
        </p:nvSpPr>
        <p:spPr>
          <a:xfrm>
            <a:off x="3034173" y="3507100"/>
            <a:ext cx="23499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latin typeface="+mj-lt"/>
                <a:ea typeface="+mj-ea"/>
                <a:cs typeface="+mj-cs"/>
                <a:sym typeface="Arial"/>
              </a:rPr>
              <a:t>2</a:t>
            </a:r>
            <a:endParaRPr kumimoji="0" lang="en-US" sz="1100" b="1" i="0" u="none" strike="noStrike" cap="none" spc="0" normalizeH="0" baseline="0" dirty="0">
              <a:ln>
                <a:noFill/>
              </a:ln>
              <a:solidFill>
                <a:srgbClr val="000000"/>
              </a:solidFill>
              <a:effectLst/>
              <a:uFillTx/>
              <a:latin typeface="+mj-lt"/>
              <a:ea typeface="+mj-ea"/>
              <a:cs typeface="+mj-cs"/>
              <a:sym typeface="Arial"/>
            </a:endParaRPr>
          </a:p>
        </p:txBody>
      </p:sp>
      <p:sp>
        <p:nvSpPr>
          <p:cNvPr id="103" name="Can 102"/>
          <p:cNvSpPr/>
          <p:nvPr/>
        </p:nvSpPr>
        <p:spPr>
          <a:xfrm>
            <a:off x="2431268" y="3469274"/>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pic>
        <p:nvPicPr>
          <p:cNvPr id="104" name="Picture 4" descr="http://bankinnovation.net/wp-content/uploads/2013/11/bitcoin.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1983932" y="3183008"/>
            <a:ext cx="1445238" cy="903274"/>
          </a:xfrm>
          <a:prstGeom prst="rect">
            <a:avLst/>
          </a:prstGeom>
          <a:noFill/>
          <a:extLst>
            <a:ext uri="{909E8E84-426E-40DD-AFC4-6F175D3DCCD1}">
              <a14:hiddenFill xmlns:a14="http://schemas.microsoft.com/office/drawing/2010/main">
                <a:solidFill>
                  <a:srgbClr val="FFFFFF"/>
                </a:solidFill>
              </a14:hiddenFill>
            </a:ext>
          </a:extLst>
        </p:spPr>
      </p:pic>
      <p:sp>
        <p:nvSpPr>
          <p:cNvPr id="105" name="TextBox 104"/>
          <p:cNvSpPr txBox="1"/>
          <p:nvPr/>
        </p:nvSpPr>
        <p:spPr>
          <a:xfrm>
            <a:off x="2576548" y="3423553"/>
            <a:ext cx="23499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latin typeface="+mj-lt"/>
                <a:ea typeface="+mj-ea"/>
                <a:cs typeface="+mj-cs"/>
                <a:sym typeface="Arial"/>
              </a:rPr>
              <a:t>2</a:t>
            </a:r>
            <a:endParaRPr kumimoji="0" lang="en-US" sz="1100" b="1" i="0" u="none" strike="noStrike" cap="none" spc="0" normalizeH="0" baseline="0" dirty="0">
              <a:ln>
                <a:noFill/>
              </a:ln>
              <a:solidFill>
                <a:srgbClr val="000000"/>
              </a:solidFill>
              <a:effectLst/>
              <a:uFillTx/>
              <a:latin typeface="+mj-lt"/>
              <a:ea typeface="+mj-ea"/>
              <a:cs typeface="+mj-cs"/>
              <a:sym typeface="Arial"/>
            </a:endParaRPr>
          </a:p>
        </p:txBody>
      </p:sp>
      <p:sp>
        <p:nvSpPr>
          <p:cNvPr id="106" name="Can 105"/>
          <p:cNvSpPr/>
          <p:nvPr/>
        </p:nvSpPr>
        <p:spPr>
          <a:xfrm>
            <a:off x="2901061" y="3326612"/>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pic>
        <p:nvPicPr>
          <p:cNvPr id="107" name="Picture 4" descr="http://bankinnovation.net/wp-content/uploads/2013/11/bitcoin.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2453725" y="3040346"/>
            <a:ext cx="1445238" cy="903274"/>
          </a:xfrm>
          <a:prstGeom prst="rect">
            <a:avLst/>
          </a:prstGeom>
          <a:noFill/>
          <a:extLst>
            <a:ext uri="{909E8E84-426E-40DD-AFC4-6F175D3DCCD1}">
              <a14:hiddenFill xmlns:a14="http://schemas.microsoft.com/office/drawing/2010/main">
                <a:solidFill>
                  <a:srgbClr val="FFFFFF"/>
                </a:solidFill>
              </a14:hiddenFill>
            </a:ext>
          </a:extLst>
        </p:spPr>
      </p:pic>
      <p:sp>
        <p:nvSpPr>
          <p:cNvPr id="108" name="TextBox 107"/>
          <p:cNvSpPr txBox="1"/>
          <p:nvPr/>
        </p:nvSpPr>
        <p:spPr>
          <a:xfrm>
            <a:off x="3046341" y="3280891"/>
            <a:ext cx="23499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latin typeface="+mj-lt"/>
                <a:ea typeface="+mj-ea"/>
                <a:cs typeface="+mj-cs"/>
                <a:sym typeface="Arial"/>
              </a:rPr>
              <a:t>2</a:t>
            </a:r>
            <a:endParaRPr kumimoji="0" lang="en-US" sz="1100" b="1" i="0" u="none" strike="noStrike" cap="none" spc="0" normalizeH="0" baseline="0" dirty="0">
              <a:ln>
                <a:noFill/>
              </a:ln>
              <a:solidFill>
                <a:srgbClr val="000000"/>
              </a:solidFill>
              <a:effectLst/>
              <a:uFillTx/>
              <a:latin typeface="+mj-lt"/>
              <a:ea typeface="+mj-ea"/>
              <a:cs typeface="+mj-cs"/>
              <a:sym typeface="Arial"/>
            </a:endParaRPr>
          </a:p>
        </p:txBody>
      </p:sp>
      <p:sp>
        <p:nvSpPr>
          <p:cNvPr id="109" name="Can 108"/>
          <p:cNvSpPr/>
          <p:nvPr/>
        </p:nvSpPr>
        <p:spPr>
          <a:xfrm>
            <a:off x="2019374" y="3260055"/>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pic>
        <p:nvPicPr>
          <p:cNvPr id="110" name="Picture 4" descr="http://bankinnovation.net/wp-content/uploads/2013/11/bitcoin.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1572038" y="2973789"/>
            <a:ext cx="1445238" cy="903274"/>
          </a:xfrm>
          <a:prstGeom prst="rect">
            <a:avLst/>
          </a:prstGeom>
          <a:noFill/>
          <a:extLst>
            <a:ext uri="{909E8E84-426E-40DD-AFC4-6F175D3DCCD1}">
              <a14:hiddenFill xmlns:a14="http://schemas.microsoft.com/office/drawing/2010/main">
                <a:solidFill>
                  <a:srgbClr val="FFFFFF"/>
                </a:solidFill>
              </a14:hiddenFill>
            </a:ext>
          </a:extLst>
        </p:spPr>
      </p:pic>
      <p:sp>
        <p:nvSpPr>
          <p:cNvPr id="111" name="TextBox 110"/>
          <p:cNvSpPr txBox="1"/>
          <p:nvPr/>
        </p:nvSpPr>
        <p:spPr>
          <a:xfrm>
            <a:off x="2164654" y="3214334"/>
            <a:ext cx="23499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latin typeface="+mj-lt"/>
                <a:ea typeface="+mj-ea"/>
                <a:cs typeface="+mj-cs"/>
                <a:sym typeface="Arial"/>
              </a:rPr>
              <a:t>2</a:t>
            </a:r>
            <a:endParaRPr kumimoji="0" lang="en-US" sz="1100" b="1" i="0" u="none" strike="noStrike" cap="none" spc="0" normalizeH="0" baseline="0" dirty="0">
              <a:ln>
                <a:noFill/>
              </a:ln>
              <a:solidFill>
                <a:srgbClr val="000000"/>
              </a:solidFill>
              <a:effectLst/>
              <a:uFillTx/>
              <a:latin typeface="+mj-lt"/>
              <a:ea typeface="+mj-ea"/>
              <a:cs typeface="+mj-cs"/>
              <a:sym typeface="Arial"/>
            </a:endParaRPr>
          </a:p>
        </p:txBody>
      </p:sp>
      <p:sp>
        <p:nvSpPr>
          <p:cNvPr id="112" name="Can 111"/>
          <p:cNvSpPr/>
          <p:nvPr/>
        </p:nvSpPr>
        <p:spPr>
          <a:xfrm>
            <a:off x="2487023" y="3167646"/>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pic>
        <p:nvPicPr>
          <p:cNvPr id="113" name="Picture 4" descr="http://bankinnovation.net/wp-content/uploads/2013/11/bitcoin.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2039687" y="2881380"/>
            <a:ext cx="1445238" cy="903274"/>
          </a:xfrm>
          <a:prstGeom prst="rect">
            <a:avLst/>
          </a:prstGeom>
          <a:noFill/>
          <a:extLst>
            <a:ext uri="{909E8E84-426E-40DD-AFC4-6F175D3DCCD1}">
              <a14:hiddenFill xmlns:a14="http://schemas.microsoft.com/office/drawing/2010/main">
                <a:solidFill>
                  <a:srgbClr val="FFFFFF"/>
                </a:solidFill>
              </a14:hiddenFill>
            </a:ext>
          </a:extLst>
        </p:spPr>
      </p:pic>
      <p:sp>
        <p:nvSpPr>
          <p:cNvPr id="114" name="TextBox 113"/>
          <p:cNvSpPr txBox="1"/>
          <p:nvPr/>
        </p:nvSpPr>
        <p:spPr>
          <a:xfrm>
            <a:off x="2632303" y="3121925"/>
            <a:ext cx="23499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latin typeface="+mj-lt"/>
                <a:ea typeface="+mj-ea"/>
                <a:cs typeface="+mj-cs"/>
                <a:sym typeface="Arial"/>
              </a:rPr>
              <a:t>2</a:t>
            </a:r>
            <a:endParaRPr kumimoji="0" lang="en-US" sz="1100" b="1" i="0" u="none" strike="noStrike" cap="none" spc="0" normalizeH="0" baseline="0" dirty="0">
              <a:ln>
                <a:noFill/>
              </a:ln>
              <a:solidFill>
                <a:srgbClr val="000000"/>
              </a:solidFill>
              <a:effectLst/>
              <a:uFillTx/>
              <a:latin typeface="+mj-lt"/>
              <a:ea typeface="+mj-ea"/>
              <a:cs typeface="+mj-cs"/>
              <a:sym typeface="Arial"/>
            </a:endParaRPr>
          </a:p>
        </p:txBody>
      </p:sp>
      <p:sp>
        <p:nvSpPr>
          <p:cNvPr id="115" name="Can 114"/>
          <p:cNvSpPr/>
          <p:nvPr/>
        </p:nvSpPr>
        <p:spPr>
          <a:xfrm>
            <a:off x="2888893" y="3063991"/>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pic>
        <p:nvPicPr>
          <p:cNvPr id="116" name="Picture 4" descr="http://bankinnovation.net/wp-content/uploads/2013/11/bitcoin.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2441557" y="2777725"/>
            <a:ext cx="1445238" cy="903274"/>
          </a:xfrm>
          <a:prstGeom prst="rect">
            <a:avLst/>
          </a:prstGeom>
          <a:noFill/>
          <a:extLst>
            <a:ext uri="{909E8E84-426E-40DD-AFC4-6F175D3DCCD1}">
              <a14:hiddenFill xmlns:a14="http://schemas.microsoft.com/office/drawing/2010/main">
                <a:solidFill>
                  <a:srgbClr val="FFFFFF"/>
                </a:solidFill>
              </a14:hiddenFill>
            </a:ext>
          </a:extLst>
        </p:spPr>
      </p:pic>
      <p:sp>
        <p:nvSpPr>
          <p:cNvPr id="117" name="TextBox 116"/>
          <p:cNvSpPr txBox="1"/>
          <p:nvPr/>
        </p:nvSpPr>
        <p:spPr>
          <a:xfrm>
            <a:off x="3034173" y="3018270"/>
            <a:ext cx="23499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latin typeface="+mj-lt"/>
                <a:ea typeface="+mj-ea"/>
                <a:cs typeface="+mj-cs"/>
                <a:sym typeface="Arial"/>
              </a:rPr>
              <a:t>2</a:t>
            </a:r>
            <a:endParaRPr kumimoji="0" lang="en-US" sz="1100" b="1" i="0" u="none" strike="noStrike" cap="none" spc="0" normalizeH="0" baseline="0" dirty="0">
              <a:ln>
                <a:noFill/>
              </a:ln>
              <a:solidFill>
                <a:srgbClr val="000000"/>
              </a:solidFill>
              <a:effectLst/>
              <a:uFillTx/>
              <a:latin typeface="+mj-lt"/>
              <a:ea typeface="+mj-ea"/>
              <a:cs typeface="+mj-cs"/>
              <a:sym typeface="Arial"/>
            </a:endParaRPr>
          </a:p>
        </p:txBody>
      </p:sp>
      <p:sp>
        <p:nvSpPr>
          <p:cNvPr id="118" name="Can 117"/>
          <p:cNvSpPr/>
          <p:nvPr/>
        </p:nvSpPr>
        <p:spPr>
          <a:xfrm>
            <a:off x="2544124" y="2984827"/>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pic>
        <p:nvPicPr>
          <p:cNvPr id="119" name="Picture 4" descr="http://bankinnovation.net/wp-content/uploads/2013/11/bitcoin.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2096788" y="2698561"/>
            <a:ext cx="1445238" cy="903274"/>
          </a:xfrm>
          <a:prstGeom prst="rect">
            <a:avLst/>
          </a:prstGeom>
          <a:noFill/>
          <a:extLst>
            <a:ext uri="{909E8E84-426E-40DD-AFC4-6F175D3DCCD1}">
              <a14:hiddenFill xmlns:a14="http://schemas.microsoft.com/office/drawing/2010/main">
                <a:solidFill>
                  <a:srgbClr val="FFFFFF"/>
                </a:solidFill>
              </a14:hiddenFill>
            </a:ext>
          </a:extLst>
        </p:spPr>
      </p:pic>
      <p:sp>
        <p:nvSpPr>
          <p:cNvPr id="120" name="TextBox 119"/>
          <p:cNvSpPr txBox="1"/>
          <p:nvPr/>
        </p:nvSpPr>
        <p:spPr>
          <a:xfrm>
            <a:off x="2689404" y="2939106"/>
            <a:ext cx="23499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latin typeface="+mj-lt"/>
                <a:ea typeface="+mj-ea"/>
                <a:cs typeface="+mj-cs"/>
                <a:sym typeface="Arial"/>
              </a:rPr>
              <a:t>2</a:t>
            </a:r>
            <a:endParaRPr kumimoji="0" lang="en-US" sz="1100" b="1" i="0" u="none" strike="noStrike" cap="none" spc="0" normalizeH="0" baseline="0" dirty="0">
              <a:ln>
                <a:noFill/>
              </a:ln>
              <a:solidFill>
                <a:srgbClr val="000000"/>
              </a:solidFill>
              <a:effectLst/>
              <a:uFillTx/>
              <a:latin typeface="+mj-lt"/>
              <a:ea typeface="+mj-ea"/>
              <a:cs typeface="+mj-cs"/>
              <a:sym typeface="Arial"/>
            </a:endParaRPr>
          </a:p>
        </p:txBody>
      </p:sp>
      <p:sp>
        <p:nvSpPr>
          <p:cNvPr id="121" name="Text Placeholder 2"/>
          <p:cNvSpPr txBox="1">
            <a:spLocks/>
          </p:cNvSpPr>
          <p:nvPr/>
        </p:nvSpPr>
        <p:spPr>
          <a:xfrm>
            <a:off x="236991" y="1466063"/>
            <a:ext cx="4304751" cy="588617"/>
          </a:xfrm>
          <a:prstGeom prst="rect">
            <a:avLst/>
          </a:prstGeom>
          <a:ln w="12700">
            <a:miter lim="400000"/>
          </a:ln>
          <a:extLst>
            <a:ext uri="{C572A759-6A51-4108-AA02-DFA0A04FC94B}">
              <ma14:wrappingTextBoxFlag xmlns="" xmlns:ma14="http://schemas.microsoft.com/office/mac/drawingml/2011/main" val="1"/>
            </a:ext>
          </a:extLst>
        </p:spPr>
        <p:txBody>
          <a:bodyPr lIns="45719" rIns="45719">
            <a:noAutofit/>
          </a:bodyPr>
          <a:lstStyle>
            <a:lvl1pPr marL="342900" marR="0" indent="-34290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1pPr>
            <a:lvl2pPr marL="719455" marR="0" indent="-370205"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2pPr>
            <a:lvl3pPr marL="1112661" marR="0" indent="-426861"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3pPr>
            <a:lvl4pPr marL="1446388" marR="0" indent="-411338"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4pPr>
            <a:lvl5pPr marL="1798461" marR="0" indent="-426861"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5pPr>
            <a:lvl6pPr marL="2132365"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6pPr>
            <a:lvl7pPr marL="2475265"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7pPr>
            <a:lvl8pPr marL="2819752"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8pPr>
            <a:lvl9pPr marL="3164240"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9pPr>
          </a:lstStyle>
          <a:p>
            <a:r>
              <a:rPr lang="en-US" dirty="0" smtClean="0"/>
              <a:t>Initially: accrue CC’s passively.</a:t>
            </a:r>
            <a:endParaRPr lang="en-US" dirty="0"/>
          </a:p>
        </p:txBody>
      </p:sp>
      <p:sp>
        <p:nvSpPr>
          <p:cNvPr id="122" name="Text Placeholder 2"/>
          <p:cNvSpPr txBox="1">
            <a:spLocks/>
          </p:cNvSpPr>
          <p:nvPr/>
        </p:nvSpPr>
        <p:spPr>
          <a:xfrm>
            <a:off x="4673780" y="1020891"/>
            <a:ext cx="4707080" cy="1033789"/>
          </a:xfrm>
          <a:prstGeom prst="rect">
            <a:avLst/>
          </a:prstGeom>
          <a:ln w="12700">
            <a:miter lim="400000"/>
          </a:ln>
          <a:extLst>
            <a:ext uri="{C572A759-6A51-4108-AA02-DFA0A04FC94B}">
              <ma14:wrappingTextBoxFlag xmlns="" xmlns:ma14="http://schemas.microsoft.com/office/mac/drawingml/2011/main" val="1"/>
            </a:ext>
          </a:extLst>
        </p:spPr>
        <p:txBody>
          <a:bodyPr lIns="45719" rIns="45719">
            <a:noAutofit/>
          </a:bodyPr>
          <a:lstStyle>
            <a:lvl1pPr marL="342900" marR="0" indent="-34290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1pPr>
            <a:lvl2pPr marL="719455" marR="0" indent="-370205"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2pPr>
            <a:lvl3pPr marL="1112661" marR="0" indent="-426861"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3pPr>
            <a:lvl4pPr marL="1446388" marR="0" indent="-411338"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4pPr>
            <a:lvl5pPr marL="1798461" marR="0" indent="-426861"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5pPr>
            <a:lvl6pPr marL="2132365"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6pPr>
            <a:lvl7pPr marL="2475265"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7pPr>
            <a:lvl8pPr marL="2819752"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8pPr>
            <a:lvl9pPr marL="3164240"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9pPr>
          </a:lstStyle>
          <a:p>
            <a:r>
              <a:rPr lang="en-US" dirty="0" smtClean="0"/>
              <a:t>BTC </a:t>
            </a:r>
            <a:r>
              <a:rPr lang="en-US" dirty="0" err="1" smtClean="0"/>
              <a:t>txnx</a:t>
            </a:r>
            <a:r>
              <a:rPr lang="en-US" dirty="0" smtClean="0"/>
              <a:t> provide entropy.</a:t>
            </a:r>
            <a:endParaRPr lang="en-US" dirty="0"/>
          </a:p>
        </p:txBody>
      </p:sp>
      <p:sp>
        <p:nvSpPr>
          <p:cNvPr id="4" name="Right Arrow 3"/>
          <p:cNvSpPr/>
          <p:nvPr/>
        </p:nvSpPr>
        <p:spPr>
          <a:xfrm>
            <a:off x="4267200" y="3166350"/>
            <a:ext cx="609600" cy="554852"/>
          </a:xfrm>
          <a:prstGeom prst="rightArrow">
            <a:avLst/>
          </a:prstGeom>
          <a:solidFill>
            <a:srgbClr val="FFFFFF"/>
          </a:solidFill>
          <a:ln w="254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69" name="Rounded Rectangle 68"/>
          <p:cNvSpPr/>
          <p:nvPr/>
        </p:nvSpPr>
        <p:spPr>
          <a:xfrm>
            <a:off x="5094495" y="2281705"/>
            <a:ext cx="3536509" cy="2120221"/>
          </a:xfrm>
          <a:prstGeom prst="roundRect">
            <a:avLst/>
          </a:prstGeom>
          <a:noFill/>
          <a:ln w="76200" cap="flat">
            <a:solidFill>
              <a:schemeClr val="bg1">
                <a:lumMod val="50000"/>
              </a:schemeClr>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cxnSp>
        <p:nvCxnSpPr>
          <p:cNvPr id="70" name="Straight Connector 69"/>
          <p:cNvCxnSpPr/>
          <p:nvPr/>
        </p:nvCxnSpPr>
        <p:spPr>
          <a:xfrm flipV="1">
            <a:off x="5183313" y="2648753"/>
            <a:ext cx="3402418" cy="211823"/>
          </a:xfrm>
          <a:prstGeom prst="line">
            <a:avLst/>
          </a:prstGeom>
          <a:noFill/>
          <a:ln w="76200" cap="flat">
            <a:solidFill>
              <a:srgbClr val="895A27"/>
            </a:solidFill>
            <a:prstDash val="solid"/>
            <a:round/>
          </a:ln>
          <a:effectLst/>
          <a:sp3d/>
        </p:spPr>
        <p:style>
          <a:lnRef idx="0">
            <a:scrgbClr r="0" g="0" b="0"/>
          </a:lnRef>
          <a:fillRef idx="0">
            <a:scrgbClr r="0" g="0" b="0"/>
          </a:fillRef>
          <a:effectRef idx="0">
            <a:scrgbClr r="0" g="0" b="0"/>
          </a:effectRef>
          <a:fontRef idx="none"/>
        </p:style>
      </p:cxnSp>
      <p:sp>
        <p:nvSpPr>
          <p:cNvPr id="71" name="Can 70"/>
          <p:cNvSpPr/>
          <p:nvPr/>
        </p:nvSpPr>
        <p:spPr>
          <a:xfrm>
            <a:off x="5672666" y="2989952"/>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72" name="Can 71"/>
          <p:cNvSpPr/>
          <p:nvPr/>
        </p:nvSpPr>
        <p:spPr>
          <a:xfrm>
            <a:off x="5566413" y="2600371"/>
            <a:ext cx="2595109" cy="1331178"/>
          </a:xfrm>
          <a:prstGeom prst="can">
            <a:avLst/>
          </a:prstGeom>
          <a:no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73" name="Left Brace 72"/>
          <p:cNvSpPr/>
          <p:nvPr/>
        </p:nvSpPr>
        <p:spPr>
          <a:xfrm>
            <a:off x="5338932" y="2457545"/>
            <a:ext cx="206217" cy="1334355"/>
          </a:xfrm>
          <a:prstGeom prst="leftBrace">
            <a:avLst>
              <a:gd name="adj1" fmla="val 56456"/>
              <a:gd name="adj2" fmla="val 20252"/>
            </a:avLst>
          </a:prstGeom>
          <a:noFill/>
          <a:ln w="2540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pic>
        <p:nvPicPr>
          <p:cNvPr id="74" name="Picture 4" descr="http://bankinnovation.net/wp-content/uploads/2013/11/bitcoin.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6161903" y="3581515"/>
            <a:ext cx="1445238" cy="903274"/>
          </a:xfrm>
          <a:prstGeom prst="rect">
            <a:avLst/>
          </a:prstGeom>
          <a:noFill/>
          <a:extLst>
            <a:ext uri="{909E8E84-426E-40DD-AFC4-6F175D3DCCD1}">
              <a14:hiddenFill xmlns:a14="http://schemas.microsoft.com/office/drawing/2010/main">
                <a:solidFill>
                  <a:srgbClr val="FFFFFF"/>
                </a:solidFill>
              </a14:hiddenFill>
            </a:ext>
          </a:extLst>
        </p:spPr>
      </p:pic>
      <p:sp>
        <p:nvSpPr>
          <p:cNvPr id="75" name="Can 74"/>
          <p:cNvSpPr/>
          <p:nvPr/>
        </p:nvSpPr>
        <p:spPr>
          <a:xfrm>
            <a:off x="7016794" y="3981173"/>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24" name="Can 123"/>
          <p:cNvSpPr/>
          <p:nvPr/>
        </p:nvSpPr>
        <p:spPr>
          <a:xfrm>
            <a:off x="6205176" y="3995350"/>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25" name="Can 124"/>
          <p:cNvSpPr/>
          <p:nvPr/>
        </p:nvSpPr>
        <p:spPr>
          <a:xfrm>
            <a:off x="6526933" y="2415383"/>
            <a:ext cx="517451" cy="265122"/>
          </a:xfrm>
          <a:prstGeom prst="can">
            <a:avLst/>
          </a:prstGeom>
          <a:solidFill>
            <a:srgbClr val="FFFFFF"/>
          </a:solidFill>
          <a:ln w="254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26" name="Can 125"/>
          <p:cNvSpPr/>
          <p:nvPr/>
        </p:nvSpPr>
        <p:spPr>
          <a:xfrm>
            <a:off x="7135726" y="3429115"/>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27" name="TextBox 126"/>
          <p:cNvSpPr txBox="1"/>
          <p:nvPr/>
        </p:nvSpPr>
        <p:spPr>
          <a:xfrm>
            <a:off x="5700881" y="3004352"/>
            <a:ext cx="461022"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smtClean="0">
                <a:ln>
                  <a:noFill/>
                </a:ln>
                <a:solidFill>
                  <a:srgbClr val="000000"/>
                </a:solidFill>
                <a:effectLst/>
                <a:uFillTx/>
                <a:latin typeface="+mj-lt"/>
                <a:ea typeface="+mj-ea"/>
                <a:cs typeface="+mj-cs"/>
                <a:sym typeface="Arial"/>
              </a:rPr>
              <a:t>Poker</a:t>
            </a:r>
            <a:endParaRPr kumimoji="0" lang="en-US" sz="1100" b="0" i="0" u="none" strike="noStrike" cap="none" spc="0" normalizeH="0" baseline="0" dirty="0">
              <a:ln>
                <a:noFill/>
              </a:ln>
              <a:solidFill>
                <a:srgbClr val="000000"/>
              </a:solidFill>
              <a:effectLst/>
              <a:uFillTx/>
              <a:latin typeface="+mj-lt"/>
              <a:ea typeface="+mj-ea"/>
              <a:cs typeface="+mj-cs"/>
              <a:sym typeface="Arial"/>
            </a:endParaRPr>
          </a:p>
        </p:txBody>
      </p:sp>
      <p:pic>
        <p:nvPicPr>
          <p:cNvPr id="128" name="Picture 4" descr="http://bankinnovation.net/wp-content/uploads/2013/11/bitcoin.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6688390" y="3142849"/>
            <a:ext cx="1445238" cy="903274"/>
          </a:xfrm>
          <a:prstGeom prst="rect">
            <a:avLst/>
          </a:prstGeom>
          <a:noFill/>
          <a:extLst>
            <a:ext uri="{909E8E84-426E-40DD-AFC4-6F175D3DCCD1}">
              <a14:hiddenFill xmlns:a14="http://schemas.microsoft.com/office/drawing/2010/main">
                <a:solidFill>
                  <a:srgbClr val="FFFFFF"/>
                </a:solidFill>
              </a14:hiddenFill>
            </a:ext>
          </a:extLst>
        </p:spPr>
      </p:pic>
      <p:sp>
        <p:nvSpPr>
          <p:cNvPr id="129" name="TextBox 128"/>
          <p:cNvSpPr txBox="1"/>
          <p:nvPr/>
        </p:nvSpPr>
        <p:spPr>
          <a:xfrm>
            <a:off x="6756359" y="3811326"/>
            <a:ext cx="23499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latin typeface="+mj-lt"/>
                <a:ea typeface="+mj-ea"/>
                <a:cs typeface="+mj-cs"/>
                <a:sym typeface="Arial"/>
              </a:rPr>
              <a:t>1</a:t>
            </a:r>
            <a:endParaRPr kumimoji="0" lang="en-US" sz="1100" b="1" i="0" u="none" strike="noStrike" cap="none" spc="0" normalizeH="0" baseline="0" dirty="0">
              <a:ln>
                <a:noFill/>
              </a:ln>
              <a:solidFill>
                <a:srgbClr val="000000"/>
              </a:solidFill>
              <a:effectLst/>
              <a:uFillTx/>
              <a:latin typeface="+mj-lt"/>
              <a:ea typeface="+mj-ea"/>
              <a:cs typeface="+mj-cs"/>
              <a:sym typeface="Arial"/>
            </a:endParaRPr>
          </a:p>
        </p:txBody>
      </p:sp>
      <p:sp>
        <p:nvSpPr>
          <p:cNvPr id="130" name="TextBox 129"/>
          <p:cNvSpPr txBox="1"/>
          <p:nvPr/>
        </p:nvSpPr>
        <p:spPr>
          <a:xfrm>
            <a:off x="7281006" y="3383394"/>
            <a:ext cx="23499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latin typeface="+mj-lt"/>
                <a:ea typeface="+mj-ea"/>
                <a:cs typeface="+mj-cs"/>
                <a:sym typeface="Arial"/>
              </a:rPr>
              <a:t>2</a:t>
            </a:r>
            <a:endParaRPr kumimoji="0" lang="en-US" sz="1100" b="1" i="0" u="none" strike="noStrike" cap="none" spc="0" normalizeH="0" baseline="0" dirty="0">
              <a:ln>
                <a:noFill/>
              </a:ln>
              <a:solidFill>
                <a:srgbClr val="000000"/>
              </a:solidFill>
              <a:effectLst/>
              <a:uFillTx/>
              <a:latin typeface="+mj-lt"/>
              <a:ea typeface="+mj-ea"/>
              <a:cs typeface="+mj-cs"/>
              <a:sym typeface="Arial"/>
            </a:endParaRPr>
          </a:p>
        </p:txBody>
      </p:sp>
      <p:sp>
        <p:nvSpPr>
          <p:cNvPr id="131" name="Can 130"/>
          <p:cNvSpPr/>
          <p:nvPr/>
        </p:nvSpPr>
        <p:spPr>
          <a:xfrm>
            <a:off x="7583062" y="2929906"/>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pic>
        <p:nvPicPr>
          <p:cNvPr id="132" name="Picture 4" descr="http://bankinnovation.net/wp-content/uploads/2013/11/bitcoin.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7135726" y="2643640"/>
            <a:ext cx="1445238" cy="903274"/>
          </a:xfrm>
          <a:prstGeom prst="rect">
            <a:avLst/>
          </a:prstGeom>
          <a:noFill/>
          <a:extLst>
            <a:ext uri="{909E8E84-426E-40DD-AFC4-6F175D3DCCD1}">
              <a14:hiddenFill xmlns:a14="http://schemas.microsoft.com/office/drawing/2010/main">
                <a:solidFill>
                  <a:srgbClr val="FFFFFF"/>
                </a:solidFill>
              </a14:hiddenFill>
            </a:ext>
          </a:extLst>
        </p:spPr>
      </p:pic>
      <p:sp>
        <p:nvSpPr>
          <p:cNvPr id="133" name="TextBox 132"/>
          <p:cNvSpPr txBox="1"/>
          <p:nvPr/>
        </p:nvSpPr>
        <p:spPr>
          <a:xfrm>
            <a:off x="7728342" y="2884185"/>
            <a:ext cx="23499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latin typeface="+mj-lt"/>
                <a:ea typeface="+mj-ea"/>
                <a:cs typeface="+mj-cs"/>
                <a:sym typeface="Arial"/>
              </a:rPr>
              <a:t>2</a:t>
            </a:r>
            <a:endParaRPr kumimoji="0" lang="en-US" sz="1100" b="1" i="0" u="none" strike="noStrike" cap="none" spc="0" normalizeH="0" baseline="0" dirty="0">
              <a:ln>
                <a:noFill/>
              </a:ln>
              <a:solidFill>
                <a:srgbClr val="000000"/>
              </a:solidFill>
              <a:effectLst/>
              <a:uFillTx/>
              <a:latin typeface="+mj-lt"/>
              <a:ea typeface="+mj-ea"/>
              <a:cs typeface="+mj-cs"/>
              <a:sym typeface="Arial"/>
            </a:endParaRPr>
          </a:p>
        </p:txBody>
      </p:sp>
      <p:sp>
        <p:nvSpPr>
          <p:cNvPr id="134" name="Can 133"/>
          <p:cNvSpPr/>
          <p:nvPr/>
        </p:nvSpPr>
        <p:spPr>
          <a:xfrm>
            <a:off x="6716075" y="2959351"/>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pic>
        <p:nvPicPr>
          <p:cNvPr id="135" name="Picture 4" descr="http://bankinnovation.net/wp-content/uploads/2013/11/bitcoin.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6268739" y="2673085"/>
            <a:ext cx="1445238" cy="903274"/>
          </a:xfrm>
          <a:prstGeom prst="rect">
            <a:avLst/>
          </a:prstGeom>
          <a:noFill/>
          <a:extLst>
            <a:ext uri="{909E8E84-426E-40DD-AFC4-6F175D3DCCD1}">
              <a14:hiddenFill xmlns:a14="http://schemas.microsoft.com/office/drawing/2010/main">
                <a:solidFill>
                  <a:srgbClr val="FFFFFF"/>
                </a:solidFill>
              </a14:hiddenFill>
            </a:ext>
          </a:extLst>
        </p:spPr>
      </p:pic>
      <p:sp>
        <p:nvSpPr>
          <p:cNvPr id="136" name="TextBox 135"/>
          <p:cNvSpPr txBox="1"/>
          <p:nvPr/>
        </p:nvSpPr>
        <p:spPr>
          <a:xfrm>
            <a:off x="6861355" y="2913630"/>
            <a:ext cx="23499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latin typeface="+mj-lt"/>
                <a:ea typeface="+mj-ea"/>
                <a:cs typeface="+mj-cs"/>
                <a:sym typeface="Arial"/>
              </a:rPr>
              <a:t>2</a:t>
            </a:r>
            <a:endParaRPr kumimoji="0" lang="en-US" sz="1100" b="1" i="0" u="none" strike="noStrike" cap="none" spc="0" normalizeH="0" baseline="0" dirty="0">
              <a:ln>
                <a:noFill/>
              </a:ln>
              <a:solidFill>
                <a:srgbClr val="000000"/>
              </a:solidFill>
              <a:effectLst/>
              <a:uFillTx/>
              <a:latin typeface="+mj-lt"/>
              <a:ea typeface="+mj-ea"/>
              <a:cs typeface="+mj-cs"/>
              <a:sym typeface="Arial"/>
            </a:endParaRPr>
          </a:p>
        </p:txBody>
      </p:sp>
      <p:sp>
        <p:nvSpPr>
          <p:cNvPr id="137" name="Can 136"/>
          <p:cNvSpPr/>
          <p:nvPr/>
        </p:nvSpPr>
        <p:spPr>
          <a:xfrm>
            <a:off x="5630649" y="3407820"/>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pic>
        <p:nvPicPr>
          <p:cNvPr id="138" name="Picture 4" descr="http://bankinnovation.net/wp-content/uploads/2013/11/bitcoin.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5183313" y="3121554"/>
            <a:ext cx="1445238" cy="903274"/>
          </a:xfrm>
          <a:prstGeom prst="rect">
            <a:avLst/>
          </a:prstGeom>
          <a:noFill/>
          <a:extLst>
            <a:ext uri="{909E8E84-426E-40DD-AFC4-6F175D3DCCD1}">
              <a14:hiddenFill xmlns:a14="http://schemas.microsoft.com/office/drawing/2010/main">
                <a:solidFill>
                  <a:srgbClr val="FFFFFF"/>
                </a:solidFill>
              </a14:hiddenFill>
            </a:ext>
          </a:extLst>
        </p:spPr>
      </p:pic>
      <p:sp>
        <p:nvSpPr>
          <p:cNvPr id="139" name="TextBox 138"/>
          <p:cNvSpPr txBox="1"/>
          <p:nvPr/>
        </p:nvSpPr>
        <p:spPr>
          <a:xfrm>
            <a:off x="5775929" y="3362099"/>
            <a:ext cx="23499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latin typeface="+mj-lt"/>
                <a:ea typeface="+mj-ea"/>
                <a:cs typeface="+mj-cs"/>
                <a:sym typeface="Arial"/>
              </a:rPr>
              <a:t>2</a:t>
            </a:r>
            <a:endParaRPr kumimoji="0" lang="en-US" sz="1100" b="1" i="0" u="none" strike="noStrike" cap="none" spc="0" normalizeH="0" baseline="0" dirty="0">
              <a:ln>
                <a:noFill/>
              </a:ln>
              <a:solidFill>
                <a:srgbClr val="000000"/>
              </a:solidFill>
              <a:effectLst/>
              <a:uFillTx/>
              <a:latin typeface="+mj-lt"/>
              <a:ea typeface="+mj-ea"/>
              <a:cs typeface="+mj-cs"/>
              <a:sym typeface="Arial"/>
            </a:endParaRPr>
          </a:p>
        </p:txBody>
      </p:sp>
      <p:sp>
        <p:nvSpPr>
          <p:cNvPr id="140" name="Can 139"/>
          <p:cNvSpPr/>
          <p:nvPr/>
        </p:nvSpPr>
        <p:spPr>
          <a:xfrm>
            <a:off x="6222211" y="3426105"/>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pic>
        <p:nvPicPr>
          <p:cNvPr id="141" name="Picture 4" descr="http://bankinnovation.net/wp-content/uploads/2013/11/bitcoin.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5774875" y="3139839"/>
            <a:ext cx="1445238" cy="903274"/>
          </a:xfrm>
          <a:prstGeom prst="rect">
            <a:avLst/>
          </a:prstGeom>
          <a:noFill/>
          <a:extLst>
            <a:ext uri="{909E8E84-426E-40DD-AFC4-6F175D3DCCD1}">
              <a14:hiddenFill xmlns:a14="http://schemas.microsoft.com/office/drawing/2010/main">
                <a:solidFill>
                  <a:srgbClr val="FFFFFF"/>
                </a:solidFill>
              </a14:hiddenFill>
            </a:ext>
          </a:extLst>
        </p:spPr>
      </p:pic>
      <p:sp>
        <p:nvSpPr>
          <p:cNvPr id="142" name="TextBox 141"/>
          <p:cNvSpPr txBox="1"/>
          <p:nvPr/>
        </p:nvSpPr>
        <p:spPr>
          <a:xfrm>
            <a:off x="6367491" y="3380384"/>
            <a:ext cx="23499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latin typeface="+mj-lt"/>
                <a:ea typeface="+mj-ea"/>
                <a:cs typeface="+mj-cs"/>
                <a:sym typeface="Arial"/>
              </a:rPr>
              <a:t>2</a:t>
            </a:r>
            <a:endParaRPr kumimoji="0" lang="en-US" sz="1100" b="1" i="0" u="none" strike="noStrike" cap="none" spc="0" normalizeH="0" baseline="0" dirty="0">
              <a:ln>
                <a:noFill/>
              </a:ln>
              <a:solidFill>
                <a:srgbClr val="000000"/>
              </a:solidFill>
              <a:effectLst/>
              <a:uFillTx/>
              <a:latin typeface="+mj-lt"/>
              <a:ea typeface="+mj-ea"/>
              <a:cs typeface="+mj-cs"/>
              <a:sym typeface="Arial"/>
            </a:endParaRPr>
          </a:p>
        </p:txBody>
      </p:sp>
      <p:sp>
        <p:nvSpPr>
          <p:cNvPr id="143" name="Can 142"/>
          <p:cNvSpPr/>
          <p:nvPr/>
        </p:nvSpPr>
        <p:spPr>
          <a:xfrm>
            <a:off x="6188618" y="2918868"/>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pic>
        <p:nvPicPr>
          <p:cNvPr id="144" name="Picture 4" descr="http://bankinnovation.net/wp-content/uploads/2013/11/bitcoin.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5741282" y="2632602"/>
            <a:ext cx="1445238" cy="903274"/>
          </a:xfrm>
          <a:prstGeom prst="rect">
            <a:avLst/>
          </a:prstGeom>
          <a:noFill/>
          <a:extLst>
            <a:ext uri="{909E8E84-426E-40DD-AFC4-6F175D3DCCD1}">
              <a14:hiddenFill xmlns:a14="http://schemas.microsoft.com/office/drawing/2010/main">
                <a:solidFill>
                  <a:srgbClr val="FFFFFF"/>
                </a:solidFill>
              </a14:hiddenFill>
            </a:ext>
          </a:extLst>
        </p:spPr>
      </p:pic>
      <p:sp>
        <p:nvSpPr>
          <p:cNvPr id="145" name="TextBox 144"/>
          <p:cNvSpPr txBox="1"/>
          <p:nvPr/>
        </p:nvSpPr>
        <p:spPr>
          <a:xfrm>
            <a:off x="6333898" y="2873147"/>
            <a:ext cx="23499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latin typeface="+mj-lt"/>
                <a:ea typeface="+mj-ea"/>
                <a:cs typeface="+mj-cs"/>
                <a:sym typeface="Arial"/>
              </a:rPr>
              <a:t>2</a:t>
            </a:r>
            <a:endParaRPr kumimoji="0" lang="en-US" sz="1100" b="1" i="0" u="none" strike="noStrike" cap="none" spc="0" normalizeH="0" baseline="0" dirty="0">
              <a:ln>
                <a:noFill/>
              </a:ln>
              <a:solidFill>
                <a:srgbClr val="000000"/>
              </a:solidFill>
              <a:effectLst/>
              <a:uFillTx/>
              <a:latin typeface="+mj-lt"/>
              <a:ea typeface="+mj-ea"/>
              <a:cs typeface="+mj-cs"/>
              <a:sym typeface="Arial"/>
            </a:endParaRPr>
          </a:p>
        </p:txBody>
      </p:sp>
      <p:sp>
        <p:nvSpPr>
          <p:cNvPr id="146" name="Can 145"/>
          <p:cNvSpPr/>
          <p:nvPr/>
        </p:nvSpPr>
        <p:spPr>
          <a:xfrm>
            <a:off x="7016233" y="2793980"/>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pic>
        <p:nvPicPr>
          <p:cNvPr id="147" name="Picture 4" descr="http://bankinnovation.net/wp-content/uploads/2013/11/bitcoin.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6568897" y="2507714"/>
            <a:ext cx="1445238" cy="903274"/>
          </a:xfrm>
          <a:prstGeom prst="rect">
            <a:avLst/>
          </a:prstGeom>
          <a:noFill/>
          <a:extLst>
            <a:ext uri="{909E8E84-426E-40DD-AFC4-6F175D3DCCD1}">
              <a14:hiddenFill xmlns:a14="http://schemas.microsoft.com/office/drawing/2010/main">
                <a:solidFill>
                  <a:srgbClr val="FFFFFF"/>
                </a:solidFill>
              </a14:hiddenFill>
            </a:ext>
          </a:extLst>
        </p:spPr>
      </p:pic>
      <p:sp>
        <p:nvSpPr>
          <p:cNvPr id="148" name="TextBox 147"/>
          <p:cNvSpPr txBox="1"/>
          <p:nvPr/>
        </p:nvSpPr>
        <p:spPr>
          <a:xfrm>
            <a:off x="7161513" y="2748259"/>
            <a:ext cx="23499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latin typeface="+mj-lt"/>
                <a:ea typeface="+mj-ea"/>
                <a:cs typeface="+mj-cs"/>
                <a:sym typeface="Arial"/>
              </a:rPr>
              <a:t>2</a:t>
            </a:r>
            <a:endParaRPr kumimoji="0" lang="en-US" sz="1100" b="1" i="0" u="none" strike="noStrike" cap="none" spc="0" normalizeH="0" baseline="0" dirty="0">
              <a:ln>
                <a:noFill/>
              </a:ln>
              <a:solidFill>
                <a:srgbClr val="000000"/>
              </a:solidFill>
              <a:effectLst/>
              <a:uFillTx/>
              <a:latin typeface="+mj-lt"/>
              <a:ea typeface="+mj-ea"/>
              <a:cs typeface="+mj-cs"/>
              <a:sym typeface="Arial"/>
            </a:endParaRPr>
          </a:p>
        </p:txBody>
      </p:sp>
      <p:sp>
        <p:nvSpPr>
          <p:cNvPr id="149" name="Can 148"/>
          <p:cNvSpPr/>
          <p:nvPr/>
        </p:nvSpPr>
        <p:spPr>
          <a:xfrm>
            <a:off x="6543642" y="2907073"/>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pic>
        <p:nvPicPr>
          <p:cNvPr id="150" name="Picture 4" descr="http://bankinnovation.net/wp-content/uploads/2013/11/bitcoin.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6096306" y="2620807"/>
            <a:ext cx="1445238" cy="903274"/>
          </a:xfrm>
          <a:prstGeom prst="rect">
            <a:avLst/>
          </a:prstGeom>
          <a:noFill/>
          <a:extLst>
            <a:ext uri="{909E8E84-426E-40DD-AFC4-6F175D3DCCD1}">
              <a14:hiddenFill xmlns:a14="http://schemas.microsoft.com/office/drawing/2010/main">
                <a:solidFill>
                  <a:srgbClr val="FFFFFF"/>
                </a:solidFill>
              </a14:hiddenFill>
            </a:ext>
          </a:extLst>
        </p:spPr>
      </p:pic>
      <p:sp>
        <p:nvSpPr>
          <p:cNvPr id="151" name="TextBox 150"/>
          <p:cNvSpPr txBox="1"/>
          <p:nvPr/>
        </p:nvSpPr>
        <p:spPr>
          <a:xfrm>
            <a:off x="6688922" y="2861352"/>
            <a:ext cx="23499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latin typeface="+mj-lt"/>
                <a:ea typeface="+mj-ea"/>
                <a:cs typeface="+mj-cs"/>
                <a:sym typeface="Arial"/>
              </a:rPr>
              <a:t>2</a:t>
            </a:r>
            <a:endParaRPr kumimoji="0" lang="en-US" sz="1100" b="1" i="0" u="none" strike="noStrike" cap="none" spc="0" normalizeH="0" baseline="0" dirty="0">
              <a:ln>
                <a:noFill/>
              </a:ln>
              <a:solidFill>
                <a:srgbClr val="000000"/>
              </a:solidFill>
              <a:effectLst/>
              <a:uFillTx/>
              <a:latin typeface="+mj-lt"/>
              <a:ea typeface="+mj-ea"/>
              <a:cs typeface="+mj-cs"/>
              <a:sym typeface="Arial"/>
            </a:endParaRPr>
          </a:p>
        </p:txBody>
      </p:sp>
      <p:sp>
        <p:nvSpPr>
          <p:cNvPr id="152" name="Can 151"/>
          <p:cNvSpPr/>
          <p:nvPr/>
        </p:nvSpPr>
        <p:spPr>
          <a:xfrm>
            <a:off x="7203695" y="3118922"/>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pic>
        <p:nvPicPr>
          <p:cNvPr id="153" name="Picture 4" descr="http://bankinnovation.net/wp-content/uploads/2013/11/bitcoin.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6756359" y="2832656"/>
            <a:ext cx="1445238" cy="903274"/>
          </a:xfrm>
          <a:prstGeom prst="rect">
            <a:avLst/>
          </a:prstGeom>
          <a:noFill/>
          <a:extLst>
            <a:ext uri="{909E8E84-426E-40DD-AFC4-6F175D3DCCD1}">
              <a14:hiddenFill xmlns:a14="http://schemas.microsoft.com/office/drawing/2010/main">
                <a:solidFill>
                  <a:srgbClr val="FFFFFF"/>
                </a:solidFill>
              </a14:hiddenFill>
            </a:ext>
          </a:extLst>
        </p:spPr>
      </p:pic>
      <p:sp>
        <p:nvSpPr>
          <p:cNvPr id="154" name="TextBox 153"/>
          <p:cNvSpPr txBox="1"/>
          <p:nvPr/>
        </p:nvSpPr>
        <p:spPr>
          <a:xfrm>
            <a:off x="7348975" y="3073201"/>
            <a:ext cx="23499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latin typeface="+mj-lt"/>
                <a:ea typeface="+mj-ea"/>
                <a:cs typeface="+mj-cs"/>
                <a:sym typeface="Arial"/>
              </a:rPr>
              <a:t>2</a:t>
            </a:r>
            <a:endParaRPr kumimoji="0" lang="en-US" sz="1100" b="1" i="0" u="none" strike="noStrike" cap="none" spc="0" normalizeH="0" baseline="0" dirty="0">
              <a:ln>
                <a:noFill/>
              </a:ln>
              <a:solidFill>
                <a:srgbClr val="000000"/>
              </a:solidFill>
              <a:effectLst/>
              <a:uFillTx/>
              <a:latin typeface="+mj-lt"/>
              <a:ea typeface="+mj-ea"/>
              <a:cs typeface="+mj-cs"/>
              <a:sym typeface="Arial"/>
            </a:endParaRPr>
          </a:p>
        </p:txBody>
      </p:sp>
      <p:sp>
        <p:nvSpPr>
          <p:cNvPr id="155" name="Can 154"/>
          <p:cNvSpPr/>
          <p:nvPr/>
        </p:nvSpPr>
        <p:spPr>
          <a:xfrm>
            <a:off x="7611030" y="3426105"/>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pic>
        <p:nvPicPr>
          <p:cNvPr id="156" name="Picture 4" descr="http://bankinnovation.net/wp-content/uploads/2013/11/bitcoin.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7163694" y="3139839"/>
            <a:ext cx="1445238" cy="903274"/>
          </a:xfrm>
          <a:prstGeom prst="rect">
            <a:avLst/>
          </a:prstGeom>
          <a:noFill/>
          <a:extLst>
            <a:ext uri="{909E8E84-426E-40DD-AFC4-6F175D3DCCD1}">
              <a14:hiddenFill xmlns:a14="http://schemas.microsoft.com/office/drawing/2010/main">
                <a:solidFill>
                  <a:srgbClr val="FFFFFF"/>
                </a:solidFill>
              </a14:hiddenFill>
            </a:ext>
          </a:extLst>
        </p:spPr>
      </p:pic>
      <p:sp>
        <p:nvSpPr>
          <p:cNvPr id="157" name="TextBox 156"/>
          <p:cNvSpPr txBox="1"/>
          <p:nvPr/>
        </p:nvSpPr>
        <p:spPr>
          <a:xfrm>
            <a:off x="7756310" y="3380384"/>
            <a:ext cx="23499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latin typeface="+mj-lt"/>
                <a:ea typeface="+mj-ea"/>
                <a:cs typeface="+mj-cs"/>
                <a:sym typeface="Arial"/>
              </a:rPr>
              <a:t>2</a:t>
            </a:r>
            <a:endParaRPr kumimoji="0" lang="en-US" sz="1100" b="1" i="0" u="none" strike="noStrike" cap="none" spc="0" normalizeH="0" baseline="0" dirty="0">
              <a:ln>
                <a:noFill/>
              </a:ln>
              <a:solidFill>
                <a:srgbClr val="000000"/>
              </a:solidFill>
              <a:effectLst/>
              <a:uFillTx/>
              <a:latin typeface="+mj-lt"/>
              <a:ea typeface="+mj-ea"/>
              <a:cs typeface="+mj-cs"/>
              <a:sym typeface="Arial"/>
            </a:endParaRPr>
          </a:p>
        </p:txBody>
      </p:sp>
      <p:sp>
        <p:nvSpPr>
          <p:cNvPr id="158" name="Can 157"/>
          <p:cNvSpPr/>
          <p:nvPr/>
        </p:nvSpPr>
        <p:spPr>
          <a:xfrm>
            <a:off x="7153405" y="3342558"/>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pic>
        <p:nvPicPr>
          <p:cNvPr id="159" name="Picture 4" descr="http://bankinnovation.net/wp-content/uploads/2013/11/bitcoin.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6706069" y="3056292"/>
            <a:ext cx="1445238" cy="903274"/>
          </a:xfrm>
          <a:prstGeom prst="rect">
            <a:avLst/>
          </a:prstGeom>
          <a:noFill/>
          <a:extLst>
            <a:ext uri="{909E8E84-426E-40DD-AFC4-6F175D3DCCD1}">
              <a14:hiddenFill xmlns:a14="http://schemas.microsoft.com/office/drawing/2010/main">
                <a:solidFill>
                  <a:srgbClr val="FFFFFF"/>
                </a:solidFill>
              </a14:hiddenFill>
            </a:ext>
          </a:extLst>
        </p:spPr>
      </p:pic>
      <p:sp>
        <p:nvSpPr>
          <p:cNvPr id="160" name="TextBox 159"/>
          <p:cNvSpPr txBox="1"/>
          <p:nvPr/>
        </p:nvSpPr>
        <p:spPr>
          <a:xfrm>
            <a:off x="7298685" y="3296837"/>
            <a:ext cx="23499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latin typeface="+mj-lt"/>
                <a:ea typeface="+mj-ea"/>
                <a:cs typeface="+mj-cs"/>
                <a:sym typeface="Arial"/>
              </a:rPr>
              <a:t>2</a:t>
            </a:r>
            <a:endParaRPr kumimoji="0" lang="en-US" sz="1100" b="1" i="0" u="none" strike="noStrike" cap="none" spc="0" normalizeH="0" baseline="0" dirty="0">
              <a:ln>
                <a:noFill/>
              </a:ln>
              <a:solidFill>
                <a:srgbClr val="000000"/>
              </a:solidFill>
              <a:effectLst/>
              <a:uFillTx/>
              <a:latin typeface="+mj-lt"/>
              <a:ea typeface="+mj-ea"/>
              <a:cs typeface="+mj-cs"/>
              <a:sym typeface="Arial"/>
            </a:endParaRPr>
          </a:p>
        </p:txBody>
      </p:sp>
      <p:sp>
        <p:nvSpPr>
          <p:cNvPr id="161" name="Can 160"/>
          <p:cNvSpPr/>
          <p:nvPr/>
        </p:nvSpPr>
        <p:spPr>
          <a:xfrm>
            <a:off x="7623198" y="3199896"/>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pic>
        <p:nvPicPr>
          <p:cNvPr id="162" name="Picture 4" descr="http://bankinnovation.net/wp-content/uploads/2013/11/bitcoin.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7175862" y="2913630"/>
            <a:ext cx="1445238" cy="903274"/>
          </a:xfrm>
          <a:prstGeom prst="rect">
            <a:avLst/>
          </a:prstGeom>
          <a:noFill/>
          <a:extLst>
            <a:ext uri="{909E8E84-426E-40DD-AFC4-6F175D3DCCD1}">
              <a14:hiddenFill xmlns:a14="http://schemas.microsoft.com/office/drawing/2010/main">
                <a:solidFill>
                  <a:srgbClr val="FFFFFF"/>
                </a:solidFill>
              </a14:hiddenFill>
            </a:ext>
          </a:extLst>
        </p:spPr>
      </p:pic>
      <p:sp>
        <p:nvSpPr>
          <p:cNvPr id="163" name="TextBox 162"/>
          <p:cNvSpPr txBox="1"/>
          <p:nvPr/>
        </p:nvSpPr>
        <p:spPr>
          <a:xfrm>
            <a:off x="7768478" y="3154175"/>
            <a:ext cx="23499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latin typeface="+mj-lt"/>
                <a:ea typeface="+mj-ea"/>
                <a:cs typeface="+mj-cs"/>
                <a:sym typeface="Arial"/>
              </a:rPr>
              <a:t>2</a:t>
            </a:r>
            <a:endParaRPr kumimoji="0" lang="en-US" sz="1100" b="1" i="0" u="none" strike="noStrike" cap="none" spc="0" normalizeH="0" baseline="0" dirty="0">
              <a:ln>
                <a:noFill/>
              </a:ln>
              <a:solidFill>
                <a:srgbClr val="000000"/>
              </a:solidFill>
              <a:effectLst/>
              <a:uFillTx/>
              <a:latin typeface="+mj-lt"/>
              <a:ea typeface="+mj-ea"/>
              <a:cs typeface="+mj-cs"/>
              <a:sym typeface="Arial"/>
            </a:endParaRPr>
          </a:p>
        </p:txBody>
      </p:sp>
      <p:sp>
        <p:nvSpPr>
          <p:cNvPr id="164" name="Can 163"/>
          <p:cNvSpPr/>
          <p:nvPr/>
        </p:nvSpPr>
        <p:spPr>
          <a:xfrm>
            <a:off x="6741511" y="3133339"/>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pic>
        <p:nvPicPr>
          <p:cNvPr id="165" name="Picture 4" descr="http://bankinnovation.net/wp-content/uploads/2013/11/bitcoin.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6294175" y="2847073"/>
            <a:ext cx="1445238" cy="903274"/>
          </a:xfrm>
          <a:prstGeom prst="rect">
            <a:avLst/>
          </a:prstGeom>
          <a:noFill/>
          <a:extLst>
            <a:ext uri="{909E8E84-426E-40DD-AFC4-6F175D3DCCD1}">
              <a14:hiddenFill xmlns:a14="http://schemas.microsoft.com/office/drawing/2010/main">
                <a:solidFill>
                  <a:srgbClr val="FFFFFF"/>
                </a:solidFill>
              </a14:hiddenFill>
            </a:ext>
          </a:extLst>
        </p:spPr>
      </p:pic>
      <p:sp>
        <p:nvSpPr>
          <p:cNvPr id="166" name="TextBox 165"/>
          <p:cNvSpPr txBox="1"/>
          <p:nvPr/>
        </p:nvSpPr>
        <p:spPr>
          <a:xfrm>
            <a:off x="6886791" y="3087618"/>
            <a:ext cx="23499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latin typeface="+mj-lt"/>
                <a:ea typeface="+mj-ea"/>
                <a:cs typeface="+mj-cs"/>
                <a:sym typeface="Arial"/>
              </a:rPr>
              <a:t>2</a:t>
            </a:r>
            <a:endParaRPr kumimoji="0" lang="en-US" sz="1100" b="1" i="0" u="none" strike="noStrike" cap="none" spc="0" normalizeH="0" baseline="0" dirty="0">
              <a:ln>
                <a:noFill/>
              </a:ln>
              <a:solidFill>
                <a:srgbClr val="000000"/>
              </a:solidFill>
              <a:effectLst/>
              <a:uFillTx/>
              <a:latin typeface="+mj-lt"/>
              <a:ea typeface="+mj-ea"/>
              <a:cs typeface="+mj-cs"/>
              <a:sym typeface="Arial"/>
            </a:endParaRPr>
          </a:p>
        </p:txBody>
      </p:sp>
      <p:sp>
        <p:nvSpPr>
          <p:cNvPr id="167" name="Can 166"/>
          <p:cNvSpPr/>
          <p:nvPr/>
        </p:nvSpPr>
        <p:spPr>
          <a:xfrm>
            <a:off x="7209160" y="3040930"/>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pic>
        <p:nvPicPr>
          <p:cNvPr id="168" name="Picture 4" descr="http://bankinnovation.net/wp-content/uploads/2013/11/bitcoin.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6761824" y="2754664"/>
            <a:ext cx="1445238" cy="903274"/>
          </a:xfrm>
          <a:prstGeom prst="rect">
            <a:avLst/>
          </a:prstGeom>
          <a:noFill/>
          <a:extLst>
            <a:ext uri="{909E8E84-426E-40DD-AFC4-6F175D3DCCD1}">
              <a14:hiddenFill xmlns:a14="http://schemas.microsoft.com/office/drawing/2010/main">
                <a:solidFill>
                  <a:srgbClr val="FFFFFF"/>
                </a:solidFill>
              </a14:hiddenFill>
            </a:ext>
          </a:extLst>
        </p:spPr>
      </p:pic>
      <p:sp>
        <p:nvSpPr>
          <p:cNvPr id="169" name="TextBox 168"/>
          <p:cNvSpPr txBox="1"/>
          <p:nvPr/>
        </p:nvSpPr>
        <p:spPr>
          <a:xfrm>
            <a:off x="7354440" y="2995209"/>
            <a:ext cx="23499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latin typeface="+mj-lt"/>
                <a:ea typeface="+mj-ea"/>
                <a:cs typeface="+mj-cs"/>
                <a:sym typeface="Arial"/>
              </a:rPr>
              <a:t>2</a:t>
            </a:r>
            <a:endParaRPr kumimoji="0" lang="en-US" sz="1100" b="1" i="0" u="none" strike="noStrike" cap="none" spc="0" normalizeH="0" baseline="0" dirty="0">
              <a:ln>
                <a:noFill/>
              </a:ln>
              <a:solidFill>
                <a:srgbClr val="000000"/>
              </a:solidFill>
              <a:effectLst/>
              <a:uFillTx/>
              <a:latin typeface="+mj-lt"/>
              <a:ea typeface="+mj-ea"/>
              <a:cs typeface="+mj-cs"/>
              <a:sym typeface="Arial"/>
            </a:endParaRPr>
          </a:p>
        </p:txBody>
      </p:sp>
      <p:sp>
        <p:nvSpPr>
          <p:cNvPr id="173" name="Can 172"/>
          <p:cNvSpPr/>
          <p:nvPr/>
        </p:nvSpPr>
        <p:spPr>
          <a:xfrm>
            <a:off x="7266261" y="2858111"/>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pic>
        <p:nvPicPr>
          <p:cNvPr id="174" name="Picture 4" descr="http://bankinnovation.net/wp-content/uploads/2013/11/bitcoin.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6811065" y="2566633"/>
            <a:ext cx="1445238" cy="903274"/>
          </a:xfrm>
          <a:prstGeom prst="rect">
            <a:avLst/>
          </a:prstGeom>
          <a:noFill/>
          <a:extLst>
            <a:ext uri="{909E8E84-426E-40DD-AFC4-6F175D3DCCD1}">
              <a14:hiddenFill xmlns:a14="http://schemas.microsoft.com/office/drawing/2010/main">
                <a:solidFill>
                  <a:srgbClr val="FFFFFF"/>
                </a:solidFill>
              </a14:hiddenFill>
            </a:ext>
          </a:extLst>
        </p:spPr>
      </p:pic>
      <p:sp>
        <p:nvSpPr>
          <p:cNvPr id="175" name="TextBox 174"/>
          <p:cNvSpPr txBox="1"/>
          <p:nvPr/>
        </p:nvSpPr>
        <p:spPr>
          <a:xfrm>
            <a:off x="7411541" y="2812390"/>
            <a:ext cx="23499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latin typeface="+mj-lt"/>
                <a:ea typeface="+mj-ea"/>
                <a:cs typeface="+mj-cs"/>
                <a:sym typeface="Arial"/>
              </a:rPr>
              <a:t>2</a:t>
            </a:r>
            <a:endParaRPr kumimoji="0" lang="en-US" sz="1100" b="1" i="0" u="none" strike="noStrike" cap="none" spc="0" normalizeH="0" baseline="0" dirty="0">
              <a:ln>
                <a:noFill/>
              </a:ln>
              <a:solidFill>
                <a:srgbClr val="000000"/>
              </a:solidFill>
              <a:effectLst/>
              <a:uFillTx/>
              <a:latin typeface="+mj-lt"/>
              <a:ea typeface="+mj-ea"/>
              <a:cs typeface="+mj-cs"/>
              <a:sym typeface="Arial"/>
            </a:endParaRPr>
          </a:p>
        </p:txBody>
      </p:sp>
      <p:sp>
        <p:nvSpPr>
          <p:cNvPr id="5" name="Rectangle 4"/>
          <p:cNvSpPr/>
          <p:nvPr/>
        </p:nvSpPr>
        <p:spPr>
          <a:xfrm>
            <a:off x="5250881" y="1934868"/>
            <a:ext cx="3257018" cy="2237971"/>
          </a:xfrm>
          <a:prstGeom prst="rect">
            <a:avLst/>
          </a:prstGeom>
          <a:solidFill>
            <a:srgbClr val="FFFFFF">
              <a:alpha val="69804"/>
            </a:srgbClr>
          </a:solidFill>
          <a:ln w="25400" cap="flat">
            <a:no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70" name="Can 169"/>
          <p:cNvSpPr/>
          <p:nvPr/>
        </p:nvSpPr>
        <p:spPr>
          <a:xfrm>
            <a:off x="7402752" y="3178305"/>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pic>
        <p:nvPicPr>
          <p:cNvPr id="171" name="Picture 4" descr="http://bankinnovation.net/wp-content/uploads/2013/11/bitcoin.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6948237" y="2886257"/>
            <a:ext cx="1445238" cy="903274"/>
          </a:xfrm>
          <a:prstGeom prst="rect">
            <a:avLst/>
          </a:prstGeom>
          <a:noFill/>
          <a:extLst>
            <a:ext uri="{909E8E84-426E-40DD-AFC4-6F175D3DCCD1}">
              <a14:hiddenFill xmlns:a14="http://schemas.microsoft.com/office/drawing/2010/main">
                <a:solidFill>
                  <a:srgbClr val="FFFFFF"/>
                </a:solidFill>
              </a14:hiddenFill>
            </a:ext>
          </a:extLst>
        </p:spPr>
      </p:pic>
      <p:sp>
        <p:nvSpPr>
          <p:cNvPr id="172" name="TextBox 171"/>
          <p:cNvSpPr txBox="1"/>
          <p:nvPr/>
        </p:nvSpPr>
        <p:spPr>
          <a:xfrm>
            <a:off x="7543977" y="3137840"/>
            <a:ext cx="23499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latin typeface="+mj-lt"/>
                <a:ea typeface="+mj-ea"/>
                <a:cs typeface="+mj-cs"/>
                <a:sym typeface="Arial"/>
              </a:rPr>
              <a:t>2</a:t>
            </a:r>
            <a:endParaRPr kumimoji="0" lang="en-US" sz="1100" b="1" i="0" u="none" strike="noStrike" cap="none" spc="0" normalizeH="0" baseline="0" dirty="0">
              <a:ln>
                <a:noFill/>
              </a:ln>
              <a:solidFill>
                <a:srgbClr val="000000"/>
              </a:solidFill>
              <a:effectLst/>
              <a:uFillTx/>
              <a:latin typeface="+mj-lt"/>
              <a:ea typeface="+mj-ea"/>
              <a:cs typeface="+mj-cs"/>
              <a:sym typeface="Arial"/>
            </a:endParaRPr>
          </a:p>
        </p:txBody>
      </p:sp>
    </p:spTree>
    <p:extLst>
      <p:ext uri="{BB962C8B-B14F-4D97-AF65-F5344CB8AC3E}">
        <p14:creationId xmlns:p14="http://schemas.microsoft.com/office/powerpoint/2010/main" val="1152477955"/>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Neutralizing a “Symmetry Defense”</a:t>
            </a:r>
            <a:endParaRPr lang="en-US" dirty="0"/>
          </a:p>
        </p:txBody>
      </p:sp>
      <p:sp>
        <p:nvSpPr>
          <p:cNvPr id="4" name="Text Placeholder 3"/>
          <p:cNvSpPr>
            <a:spLocks noGrp="1"/>
          </p:cNvSpPr>
          <p:nvPr>
            <p:ph type="body" idx="4294967295"/>
          </p:nvPr>
        </p:nvSpPr>
        <p:spPr/>
        <p:txBody>
          <a:bodyPr/>
          <a:lstStyle/>
          <a:p>
            <a:r>
              <a:rPr lang="en-US" dirty="0" smtClean="0"/>
              <a:t>If Person</a:t>
            </a:r>
            <a:r>
              <a:rPr lang="en-US" baseline="0" dirty="0" smtClean="0"/>
              <a:t> A can use move Y(D), which alters the game-state “in direction D”, then why can’t Person B use Y(-D), which knocks the state in an opposite direction?</a:t>
            </a:r>
          </a:p>
          <a:p>
            <a:r>
              <a:rPr lang="en-US" baseline="0" dirty="0" smtClean="0"/>
              <a:t>In fact, with smart contracts, this is even easier</a:t>
            </a:r>
          </a:p>
          <a:p>
            <a:r>
              <a:rPr lang="en-US" baseline="0" dirty="0" smtClean="0"/>
              <a:t>P + epsilon attack example.</a:t>
            </a:r>
          </a:p>
        </p:txBody>
      </p:sp>
      <p:pic>
        <p:nvPicPr>
          <p:cNvPr id="5" name="image3.png" descr="bloq-logo.png"/>
          <p:cNvPicPr>
            <a:picLocks noChangeAspect="1"/>
          </p:cNvPicPr>
          <p:nvPr/>
        </p:nvPicPr>
        <p:blipFill>
          <a:blip r:embed="rId3">
            <a:extLst/>
          </a:blip>
          <a:stretch>
            <a:fillRect/>
          </a:stretch>
        </p:blipFill>
        <p:spPr>
          <a:xfrm>
            <a:off x="8290511" y="132790"/>
            <a:ext cx="684932" cy="330381"/>
          </a:xfrm>
          <a:prstGeom prst="rect">
            <a:avLst/>
          </a:prstGeom>
          <a:ln w="12700">
            <a:miter lim="400000"/>
          </a:ln>
        </p:spPr>
      </p:pic>
      <p:pic>
        <p:nvPicPr>
          <p:cNvPr id="6" name="image4.png"/>
          <p:cNvPicPr>
            <a:picLocks noChangeAspect="1"/>
          </p:cNvPicPr>
          <p:nvPr/>
        </p:nvPicPr>
        <p:blipFill>
          <a:blip r:embed="rId4">
            <a:extLst/>
          </a:blip>
          <a:stretch>
            <a:fillRect/>
          </a:stretch>
        </p:blipFill>
        <p:spPr>
          <a:xfrm>
            <a:off x="8507899" y="5016987"/>
            <a:ext cx="467545" cy="63257"/>
          </a:xfrm>
          <a:prstGeom prst="rect">
            <a:avLst/>
          </a:prstGeom>
          <a:ln w="12700">
            <a:miter lim="400000"/>
          </a:ln>
        </p:spPr>
      </p:pic>
    </p:spTree>
    <p:extLst>
      <p:ext uri="{BB962C8B-B14F-4D97-AF65-F5344CB8AC3E}">
        <p14:creationId xmlns:p14="http://schemas.microsoft.com/office/powerpoint/2010/main" val="2985223007"/>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18411" y="115538"/>
            <a:ext cx="8440443" cy="722995"/>
          </a:xfrm>
        </p:spPr>
        <p:txBody>
          <a:bodyPr>
            <a:normAutofit/>
          </a:bodyPr>
          <a:lstStyle/>
          <a:p>
            <a:r>
              <a:rPr lang="en-US" dirty="0" smtClean="0"/>
              <a:t>TC / PI is Automatically Removed</a:t>
            </a:r>
            <a:endParaRPr lang="en-US" dirty="0"/>
          </a:p>
        </p:txBody>
      </p:sp>
      <p:sp>
        <p:nvSpPr>
          <p:cNvPr id="3" name="Text Placeholder 2"/>
          <p:cNvSpPr>
            <a:spLocks noGrp="1"/>
          </p:cNvSpPr>
          <p:nvPr>
            <p:ph type="body" idx="4294967295"/>
          </p:nvPr>
        </p:nvSpPr>
        <p:spPr>
          <a:xfrm>
            <a:off x="282613" y="3286665"/>
            <a:ext cx="8593968" cy="1825208"/>
          </a:xfrm>
        </p:spPr>
        <p:txBody>
          <a:bodyPr>
            <a:normAutofit fontScale="92500" lnSpcReduction="10000"/>
          </a:bodyPr>
          <a:lstStyle/>
          <a:p>
            <a:r>
              <a:rPr lang="en-US" dirty="0" smtClean="0"/>
              <a:t>By </a:t>
            </a:r>
            <a:r>
              <a:rPr lang="en-US" b="1" dirty="0" smtClean="0"/>
              <a:t>leaving the attack open to repeat</a:t>
            </a:r>
            <a:r>
              <a:rPr lang="en-US" dirty="0" smtClean="0"/>
              <a:t>, agents will have an incentive to disable the “repeat-enabler”.</a:t>
            </a:r>
          </a:p>
          <a:p>
            <a:r>
              <a:rPr lang="en-US" dirty="0" smtClean="0"/>
              <a:t>Consider the *removal</a:t>
            </a:r>
            <a:r>
              <a:rPr lang="en-US" baseline="0" dirty="0" smtClean="0"/>
              <a:t>* of Turing-Completeness – it [1] </a:t>
            </a:r>
            <a:r>
              <a:rPr lang="en-US" u="sng" baseline="0" dirty="0" smtClean="0"/>
              <a:t>has benefits</a:t>
            </a:r>
            <a:r>
              <a:rPr lang="en-US" baseline="0" dirty="0" smtClean="0"/>
              <a:t> (stability, “no more attack contracts”), and [2] can </a:t>
            </a:r>
            <a:r>
              <a:rPr lang="en-US" u="sng" baseline="0" dirty="0" smtClean="0"/>
              <a:t>only be done once</a:t>
            </a:r>
            <a:r>
              <a:rPr lang="en-US" dirty="0"/>
              <a:t> </a:t>
            </a:r>
            <a:r>
              <a:rPr lang="en-US" dirty="0" smtClean="0"/>
              <a:t>(can’t remove something which doesn’t exist).</a:t>
            </a:r>
            <a:endParaRPr lang="en-US" baseline="0" dirty="0" smtClean="0"/>
          </a:p>
        </p:txBody>
      </p:sp>
      <p:pic>
        <p:nvPicPr>
          <p:cNvPr id="4" name="image3.png" descr="bloq-logo.png"/>
          <p:cNvPicPr>
            <a:picLocks noChangeAspect="1"/>
          </p:cNvPicPr>
          <p:nvPr/>
        </p:nvPicPr>
        <p:blipFill>
          <a:blip r:embed="rId3">
            <a:extLst/>
          </a:blip>
          <a:stretch>
            <a:fillRect/>
          </a:stretch>
        </p:blipFill>
        <p:spPr>
          <a:xfrm>
            <a:off x="8290511" y="132790"/>
            <a:ext cx="684932" cy="330381"/>
          </a:xfrm>
          <a:prstGeom prst="rect">
            <a:avLst/>
          </a:prstGeom>
          <a:ln w="12700">
            <a:miter lim="400000"/>
          </a:ln>
        </p:spPr>
      </p:pic>
      <p:pic>
        <p:nvPicPr>
          <p:cNvPr id="5" name="image4.png"/>
          <p:cNvPicPr>
            <a:picLocks noChangeAspect="1"/>
          </p:cNvPicPr>
          <p:nvPr/>
        </p:nvPicPr>
        <p:blipFill>
          <a:blip r:embed="rId4">
            <a:extLst/>
          </a:blip>
          <a:stretch>
            <a:fillRect/>
          </a:stretch>
        </p:blipFill>
        <p:spPr>
          <a:xfrm>
            <a:off x="8507899" y="5016987"/>
            <a:ext cx="467545" cy="63257"/>
          </a:xfrm>
          <a:prstGeom prst="rect">
            <a:avLst/>
          </a:prstGeom>
          <a:ln w="12700">
            <a:miter lim="400000"/>
          </a:ln>
        </p:spPr>
      </p:pic>
      <p:sp>
        <p:nvSpPr>
          <p:cNvPr id="6" name="Oval 5"/>
          <p:cNvSpPr/>
          <p:nvPr/>
        </p:nvSpPr>
        <p:spPr>
          <a:xfrm>
            <a:off x="644754" y="1299471"/>
            <a:ext cx="375142" cy="375139"/>
          </a:xfrm>
          <a:prstGeom prst="ellipse">
            <a:avLst/>
          </a:prstGeom>
          <a:solidFill>
            <a:srgbClr val="FFFFFF"/>
          </a:solidFill>
          <a:ln w="254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5" name="Oval 14"/>
          <p:cNvSpPr/>
          <p:nvPr/>
        </p:nvSpPr>
        <p:spPr>
          <a:xfrm>
            <a:off x="2060434" y="2297794"/>
            <a:ext cx="375142" cy="375139"/>
          </a:xfrm>
          <a:prstGeom prst="ellipse">
            <a:avLst/>
          </a:prstGeom>
          <a:solidFill>
            <a:srgbClr val="FFFFFF"/>
          </a:solidFill>
          <a:ln w="25400" cap="flat">
            <a:solidFill>
              <a:srgbClr val="00B05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cxnSp>
        <p:nvCxnSpPr>
          <p:cNvPr id="20" name="Straight Arrow Connector 19"/>
          <p:cNvCxnSpPr/>
          <p:nvPr/>
        </p:nvCxnSpPr>
        <p:spPr>
          <a:xfrm>
            <a:off x="1059018" y="1674610"/>
            <a:ext cx="887013" cy="783074"/>
          </a:xfrm>
          <a:prstGeom prst="straightConnector1">
            <a:avLst/>
          </a:prstGeom>
          <a:noFill/>
          <a:ln w="57150" cap="flat">
            <a:solidFill>
              <a:srgbClr val="00B050"/>
            </a:solidFill>
            <a:prstDash val="solid"/>
            <a:round/>
            <a:headEnd type="none" w="med" len="med"/>
            <a:tailEnd type="triangle" w="med" len="med"/>
          </a:ln>
          <a:effectLst/>
          <a:sp3d/>
        </p:spPr>
        <p:style>
          <a:lnRef idx="0">
            <a:scrgbClr r="0" g="0" b="0"/>
          </a:lnRef>
          <a:fillRef idx="0">
            <a:scrgbClr r="0" g="0" b="0"/>
          </a:fillRef>
          <a:effectRef idx="0">
            <a:scrgbClr r="0" g="0" b="0"/>
          </a:effectRef>
          <a:fontRef idx="none"/>
        </p:style>
      </p:cxnSp>
      <p:cxnSp>
        <p:nvCxnSpPr>
          <p:cNvPr id="31" name="Straight Arrow Connector 30"/>
          <p:cNvCxnSpPr/>
          <p:nvPr/>
        </p:nvCxnSpPr>
        <p:spPr>
          <a:xfrm flipV="1">
            <a:off x="1102148" y="1256085"/>
            <a:ext cx="1032595" cy="176792"/>
          </a:xfrm>
          <a:prstGeom prst="straightConnector1">
            <a:avLst/>
          </a:prstGeom>
          <a:noFill/>
          <a:ln w="57150" cap="flat">
            <a:solidFill>
              <a:schemeClr val="accent1"/>
            </a:solidFill>
            <a:prstDash val="solid"/>
            <a:round/>
            <a:headEnd type="none" w="med" len="med"/>
            <a:tailEnd type="triangle" w="med" len="med"/>
          </a:ln>
          <a:effectLst/>
          <a:sp3d/>
        </p:spPr>
        <p:style>
          <a:lnRef idx="0">
            <a:scrgbClr r="0" g="0" b="0"/>
          </a:lnRef>
          <a:fillRef idx="0">
            <a:scrgbClr r="0" g="0" b="0"/>
          </a:fillRef>
          <a:effectRef idx="0">
            <a:scrgbClr r="0" g="0" b="0"/>
          </a:effectRef>
          <a:fontRef idx="none"/>
        </p:style>
      </p:cxnSp>
      <p:sp>
        <p:nvSpPr>
          <p:cNvPr id="32" name="Oval 31"/>
          <p:cNvSpPr/>
          <p:nvPr/>
        </p:nvSpPr>
        <p:spPr>
          <a:xfrm>
            <a:off x="2249417" y="1162968"/>
            <a:ext cx="375142" cy="375139"/>
          </a:xfrm>
          <a:prstGeom prst="ellipse">
            <a:avLst/>
          </a:prstGeom>
          <a:solidFill>
            <a:srgbClr val="FFFFFF"/>
          </a:solidFill>
          <a:ln w="254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cxnSp>
        <p:nvCxnSpPr>
          <p:cNvPr id="33" name="Straight Arrow Connector 32"/>
          <p:cNvCxnSpPr/>
          <p:nvPr/>
        </p:nvCxnSpPr>
        <p:spPr>
          <a:xfrm flipV="1">
            <a:off x="2776961" y="1221581"/>
            <a:ext cx="1817079" cy="169987"/>
          </a:xfrm>
          <a:prstGeom prst="straightConnector1">
            <a:avLst/>
          </a:prstGeom>
          <a:noFill/>
          <a:ln w="57150" cap="flat">
            <a:solidFill>
              <a:schemeClr val="accent1"/>
            </a:solidFill>
            <a:prstDash val="solid"/>
            <a:round/>
            <a:headEnd type="none" w="med" len="med"/>
            <a:tailEnd type="triangle" w="med" len="med"/>
          </a:ln>
          <a:effectLst/>
          <a:sp3d/>
        </p:spPr>
        <p:style>
          <a:lnRef idx="0">
            <a:scrgbClr r="0" g="0" b="0"/>
          </a:lnRef>
          <a:fillRef idx="0">
            <a:scrgbClr r="0" g="0" b="0"/>
          </a:fillRef>
          <a:effectRef idx="0">
            <a:scrgbClr r="0" g="0" b="0"/>
          </a:effectRef>
          <a:fontRef idx="none"/>
        </p:style>
      </p:cxnSp>
      <p:cxnSp>
        <p:nvCxnSpPr>
          <p:cNvPr id="34" name="Straight Arrow Connector 33"/>
          <p:cNvCxnSpPr/>
          <p:nvPr/>
        </p:nvCxnSpPr>
        <p:spPr>
          <a:xfrm flipV="1">
            <a:off x="5332592" y="1198135"/>
            <a:ext cx="1817079" cy="169987"/>
          </a:xfrm>
          <a:prstGeom prst="straightConnector1">
            <a:avLst/>
          </a:prstGeom>
          <a:noFill/>
          <a:ln w="57150" cap="flat">
            <a:solidFill>
              <a:schemeClr val="accent1"/>
            </a:solidFill>
            <a:prstDash val="solid"/>
            <a:round/>
            <a:headEnd type="none" w="med" len="med"/>
            <a:tailEnd type="triangle" w="med" len="med"/>
          </a:ln>
          <a:effectLst/>
          <a:sp3d/>
        </p:spPr>
        <p:style>
          <a:lnRef idx="0">
            <a:scrgbClr r="0" g="0" b="0"/>
          </a:lnRef>
          <a:fillRef idx="0">
            <a:scrgbClr r="0" g="0" b="0"/>
          </a:fillRef>
          <a:effectRef idx="0">
            <a:scrgbClr r="0" g="0" b="0"/>
          </a:effectRef>
          <a:fontRef idx="none"/>
        </p:style>
      </p:cxnSp>
      <p:sp>
        <p:nvSpPr>
          <p:cNvPr id="35" name="Oval 34"/>
          <p:cNvSpPr/>
          <p:nvPr/>
        </p:nvSpPr>
        <p:spPr>
          <a:xfrm>
            <a:off x="4769878" y="1162968"/>
            <a:ext cx="375142" cy="375139"/>
          </a:xfrm>
          <a:prstGeom prst="ellipse">
            <a:avLst/>
          </a:prstGeom>
          <a:solidFill>
            <a:srgbClr val="FFFFFF"/>
          </a:solidFill>
          <a:ln w="254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36" name="Rounded Rectangle 35"/>
          <p:cNvSpPr/>
          <p:nvPr/>
        </p:nvSpPr>
        <p:spPr>
          <a:xfrm>
            <a:off x="2202773" y="976346"/>
            <a:ext cx="5474847" cy="766300"/>
          </a:xfrm>
          <a:prstGeom prst="round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37" name="TextBox 36"/>
          <p:cNvSpPr txBox="1"/>
          <p:nvPr/>
        </p:nvSpPr>
        <p:spPr>
          <a:xfrm>
            <a:off x="7025094" y="908146"/>
            <a:ext cx="669412"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5400" b="0" i="0" u="none" strike="noStrike" cap="none" spc="0" normalizeH="0" baseline="0" dirty="0" smtClean="0">
                <a:ln>
                  <a:noFill/>
                </a:ln>
                <a:solidFill>
                  <a:srgbClr val="00B0F0"/>
                </a:solidFill>
                <a:effectLst/>
                <a:uFillTx/>
                <a:latin typeface="+mj-lt"/>
                <a:ea typeface="+mj-ea"/>
                <a:cs typeface="+mj-cs"/>
                <a:sym typeface="Arial"/>
              </a:rPr>
              <a:t>...</a:t>
            </a:r>
            <a:endParaRPr kumimoji="0" lang="en-US" sz="4400" b="0" i="0" u="none" strike="noStrike" cap="none" spc="0" normalizeH="0" baseline="0" dirty="0">
              <a:ln>
                <a:noFill/>
              </a:ln>
              <a:solidFill>
                <a:srgbClr val="00B0F0"/>
              </a:solidFill>
              <a:effectLst/>
              <a:uFillTx/>
              <a:latin typeface="+mj-lt"/>
              <a:ea typeface="+mj-ea"/>
              <a:cs typeface="+mj-cs"/>
              <a:sym typeface="Arial"/>
            </a:endParaRPr>
          </a:p>
        </p:txBody>
      </p:sp>
      <mc:AlternateContent xmlns:mc="http://schemas.openxmlformats.org/markup-compatibility/2006" xmlns:a14="http://schemas.microsoft.com/office/drawing/2010/main">
        <mc:Choice Requires="a14">
          <p:sp>
            <p:nvSpPr>
              <p:cNvPr id="38" name="TextBox 37"/>
              <p:cNvSpPr txBox="1"/>
              <p:nvPr/>
            </p:nvSpPr>
            <p:spPr>
              <a:xfrm>
                <a:off x="7497819" y="408148"/>
                <a:ext cx="728724" cy="769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14:m>
                  <m:oMathPara xmlns:m="http://schemas.openxmlformats.org/officeDocument/2006/math">
                    <m:oMathParaPr>
                      <m:jc m:val="centerGroup"/>
                    </m:oMathParaPr>
                    <m:oMath xmlns:m="http://schemas.openxmlformats.org/officeDocument/2006/math">
                      <m:r>
                        <a:rPr lang="pt-BR" sz="4400" i="1">
                          <a:solidFill>
                            <a:srgbClr val="00B0F0"/>
                          </a:solidFill>
                          <a:latin typeface="Cambria Math"/>
                        </a:rPr>
                        <m:t>∞</m:t>
                      </m:r>
                    </m:oMath>
                  </m:oMathPara>
                </a14:m>
                <a:endParaRPr kumimoji="0" lang="en-US" sz="4400" b="0" i="0" u="none" strike="noStrike" cap="none" spc="0" normalizeH="0" baseline="0" dirty="0">
                  <a:ln>
                    <a:noFill/>
                  </a:ln>
                  <a:solidFill>
                    <a:srgbClr val="00B0F0"/>
                  </a:solidFill>
                  <a:effectLst/>
                  <a:uFillTx/>
                  <a:latin typeface="+mj-lt"/>
                  <a:ea typeface="+mj-ea"/>
                  <a:cs typeface="+mj-cs"/>
                  <a:sym typeface="Arial"/>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7497819" y="408148"/>
                <a:ext cx="728724" cy="769439"/>
              </a:xfrm>
              <a:prstGeom prst="rect">
                <a:avLst/>
              </a:prstGeom>
              <a:blipFill rotWithShape="1">
                <a:blip r:embed="rId5"/>
                <a:stretch>
                  <a:fillRect/>
                </a:stretch>
              </a:blipFill>
              <a:ln w="12700" cap="flat">
                <a:noFill/>
                <a:miter lim="400000"/>
              </a:ln>
              <a:effectLst/>
            </p:spPr>
            <p:txBody>
              <a:bodyPr/>
              <a:lstStyle/>
              <a:p>
                <a:r>
                  <a:rPr lang="en-US">
                    <a:noFill/>
                  </a:rPr>
                  <a:t> </a:t>
                </a:r>
              </a:p>
            </p:txBody>
          </p:sp>
        </mc:Fallback>
      </mc:AlternateContent>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3870" y="1848726"/>
            <a:ext cx="2770553" cy="13238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76156493"/>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ounded Rectangle 1"/>
          <p:cNvSpPr/>
          <p:nvPr/>
        </p:nvSpPr>
        <p:spPr>
          <a:xfrm>
            <a:off x="2330734" y="1305833"/>
            <a:ext cx="3536509" cy="2120221"/>
          </a:xfrm>
          <a:prstGeom prst="roundRect">
            <a:avLst/>
          </a:prstGeom>
          <a:noFill/>
          <a:ln w="19050" cap="flat">
            <a:solidFill>
              <a:schemeClr val="bg1">
                <a:lumMod val="50000"/>
              </a:schemeClr>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cxnSp>
        <p:nvCxnSpPr>
          <p:cNvPr id="3" name="Straight Connector 2"/>
          <p:cNvCxnSpPr/>
          <p:nvPr/>
        </p:nvCxnSpPr>
        <p:spPr>
          <a:xfrm flipV="1">
            <a:off x="2419552" y="1672881"/>
            <a:ext cx="3402418" cy="211823"/>
          </a:xfrm>
          <a:prstGeom prst="line">
            <a:avLst/>
          </a:prstGeom>
          <a:noFill/>
          <a:ln w="76200" cap="flat">
            <a:solidFill>
              <a:srgbClr val="895A27"/>
            </a:solidFill>
            <a:prstDash val="solid"/>
            <a:round/>
          </a:ln>
          <a:effectLst/>
          <a:sp3d/>
        </p:spPr>
        <p:style>
          <a:lnRef idx="0">
            <a:scrgbClr r="0" g="0" b="0"/>
          </a:lnRef>
          <a:fillRef idx="0">
            <a:scrgbClr r="0" g="0" b="0"/>
          </a:fillRef>
          <a:effectRef idx="0">
            <a:scrgbClr r="0" g="0" b="0"/>
          </a:effectRef>
          <a:fontRef idx="none"/>
        </p:style>
      </p:cxnSp>
      <p:sp>
        <p:nvSpPr>
          <p:cNvPr id="4" name="Can 3"/>
          <p:cNvSpPr/>
          <p:nvPr/>
        </p:nvSpPr>
        <p:spPr>
          <a:xfrm>
            <a:off x="3972236" y="2045181"/>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5" name="Can 4"/>
          <p:cNvSpPr/>
          <p:nvPr/>
        </p:nvSpPr>
        <p:spPr>
          <a:xfrm>
            <a:off x="3235045" y="2287813"/>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6" name="Can 5"/>
          <p:cNvSpPr/>
          <p:nvPr/>
        </p:nvSpPr>
        <p:spPr>
          <a:xfrm>
            <a:off x="4645631" y="2010431"/>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7" name="Can 6"/>
          <p:cNvSpPr/>
          <p:nvPr/>
        </p:nvSpPr>
        <p:spPr>
          <a:xfrm>
            <a:off x="2802652" y="1624499"/>
            <a:ext cx="2595109" cy="1331178"/>
          </a:xfrm>
          <a:prstGeom prst="can">
            <a:avLst/>
          </a:prstGeom>
          <a:no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1" name="Oval Callout 20"/>
          <p:cNvSpPr/>
          <p:nvPr/>
        </p:nvSpPr>
        <p:spPr>
          <a:xfrm>
            <a:off x="5163082" y="1704633"/>
            <a:ext cx="2228318" cy="753268"/>
          </a:xfrm>
          <a:prstGeom prst="wedgeEllipseCallout">
            <a:avLst>
              <a:gd name="adj1" fmla="val -71903"/>
              <a:gd name="adj2" fmla="val 76585"/>
            </a:avLst>
          </a:prstGeom>
          <a:solidFill>
            <a:srgbClr val="FFFFFF"/>
          </a:solidFill>
          <a:ln w="254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8" name="Left Brace 7"/>
          <p:cNvSpPr/>
          <p:nvPr/>
        </p:nvSpPr>
        <p:spPr>
          <a:xfrm>
            <a:off x="2575171" y="1481673"/>
            <a:ext cx="206217" cy="1334355"/>
          </a:xfrm>
          <a:prstGeom prst="leftBrace">
            <a:avLst>
              <a:gd name="adj1" fmla="val 56456"/>
              <a:gd name="adj2" fmla="val 20252"/>
            </a:avLst>
          </a:prstGeom>
          <a:noFill/>
          <a:ln w="2540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pic>
        <p:nvPicPr>
          <p:cNvPr id="9" name="Picture 4" descr="http://bankinnovation.net/wp-content/uploads/2013/11/bitcoin.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3398142" y="2605643"/>
            <a:ext cx="1445238" cy="903274"/>
          </a:xfrm>
          <a:prstGeom prst="rect">
            <a:avLst/>
          </a:prstGeom>
          <a:noFill/>
          <a:extLst>
            <a:ext uri="{909E8E84-426E-40DD-AFC4-6F175D3DCCD1}">
              <a14:hiddenFill xmlns:a14="http://schemas.microsoft.com/office/drawing/2010/main">
                <a:solidFill>
                  <a:srgbClr val="FFFFFF"/>
                </a:solidFill>
              </a14:hiddenFill>
            </a:ext>
          </a:extLst>
        </p:spPr>
      </p:pic>
      <p:sp>
        <p:nvSpPr>
          <p:cNvPr id="10" name="Can 9"/>
          <p:cNvSpPr/>
          <p:nvPr/>
        </p:nvSpPr>
        <p:spPr>
          <a:xfrm>
            <a:off x="4253033" y="3005301"/>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1" name="Can 10"/>
          <p:cNvSpPr/>
          <p:nvPr/>
        </p:nvSpPr>
        <p:spPr>
          <a:xfrm>
            <a:off x="3441415" y="3019478"/>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2" name="Can 11"/>
          <p:cNvSpPr/>
          <p:nvPr/>
        </p:nvSpPr>
        <p:spPr>
          <a:xfrm>
            <a:off x="3763172" y="1439511"/>
            <a:ext cx="517451" cy="265122"/>
          </a:xfrm>
          <a:prstGeom prst="can">
            <a:avLst/>
          </a:prstGeom>
          <a:solidFill>
            <a:srgbClr val="FFFFFF"/>
          </a:solidFill>
          <a:ln w="254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3" name="Can 12"/>
          <p:cNvSpPr/>
          <p:nvPr/>
        </p:nvSpPr>
        <p:spPr>
          <a:xfrm>
            <a:off x="4371965" y="2453243"/>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4" name="TextBox 13"/>
          <p:cNvSpPr txBox="1"/>
          <p:nvPr/>
        </p:nvSpPr>
        <p:spPr>
          <a:xfrm>
            <a:off x="3066891" y="2310303"/>
            <a:ext cx="853758"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smtClean="0">
                <a:ln>
                  <a:noFill/>
                </a:ln>
                <a:solidFill>
                  <a:srgbClr val="000000"/>
                </a:solidFill>
                <a:effectLst/>
                <a:uFillTx/>
                <a:latin typeface="+mj-lt"/>
                <a:ea typeface="+mj-ea"/>
                <a:cs typeface="+mj-cs"/>
                <a:sym typeface="Arial"/>
              </a:rPr>
              <a:t>Alarm Clock</a:t>
            </a:r>
            <a:endParaRPr kumimoji="0" lang="en-US" sz="1100" b="0" i="0" u="none" strike="noStrike" cap="none" spc="0" normalizeH="0" baseline="0" dirty="0">
              <a:ln>
                <a:noFill/>
              </a:ln>
              <a:solidFill>
                <a:srgbClr val="000000"/>
              </a:solidFill>
              <a:effectLst/>
              <a:uFillTx/>
              <a:latin typeface="+mj-lt"/>
              <a:ea typeface="+mj-ea"/>
              <a:cs typeface="+mj-cs"/>
              <a:sym typeface="Arial"/>
            </a:endParaRPr>
          </a:p>
        </p:txBody>
      </p:sp>
      <p:sp>
        <p:nvSpPr>
          <p:cNvPr id="15" name="TextBox 14"/>
          <p:cNvSpPr txBox="1"/>
          <p:nvPr/>
        </p:nvSpPr>
        <p:spPr>
          <a:xfrm>
            <a:off x="3992598" y="2060253"/>
            <a:ext cx="461022"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smtClean="0">
                <a:ln>
                  <a:noFill/>
                </a:ln>
                <a:solidFill>
                  <a:srgbClr val="000000"/>
                </a:solidFill>
                <a:effectLst/>
                <a:uFillTx/>
                <a:latin typeface="+mj-lt"/>
                <a:ea typeface="+mj-ea"/>
                <a:cs typeface="+mj-cs"/>
                <a:sym typeface="Arial"/>
              </a:rPr>
              <a:t>Poker</a:t>
            </a:r>
            <a:endParaRPr kumimoji="0" lang="en-US" sz="1100" b="0" i="0" u="none" strike="noStrike" cap="none" spc="0" normalizeH="0" baseline="0" dirty="0">
              <a:ln>
                <a:noFill/>
              </a:ln>
              <a:solidFill>
                <a:srgbClr val="000000"/>
              </a:solidFill>
              <a:effectLst/>
              <a:uFillTx/>
              <a:latin typeface="+mj-lt"/>
              <a:ea typeface="+mj-ea"/>
              <a:cs typeface="+mj-cs"/>
              <a:sym typeface="Arial"/>
            </a:endParaRPr>
          </a:p>
        </p:txBody>
      </p:sp>
      <p:pic>
        <p:nvPicPr>
          <p:cNvPr id="16" name="Picture 4" descr="http://bankinnovation.net/wp-content/uploads/2013/11/bitcoin.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3924629" y="2166977"/>
            <a:ext cx="1445238" cy="90327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3992598" y="2835454"/>
            <a:ext cx="23499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latin typeface="+mj-lt"/>
                <a:ea typeface="+mj-ea"/>
                <a:cs typeface="+mj-cs"/>
                <a:sym typeface="Arial"/>
              </a:rPr>
              <a:t>1</a:t>
            </a:r>
            <a:endParaRPr kumimoji="0" lang="en-US" sz="1100" b="1" i="0" u="none" strike="noStrike" cap="none" spc="0" normalizeH="0" baseline="0" dirty="0">
              <a:ln>
                <a:noFill/>
              </a:ln>
              <a:solidFill>
                <a:srgbClr val="000000"/>
              </a:solidFill>
              <a:effectLst/>
              <a:uFillTx/>
              <a:latin typeface="+mj-lt"/>
              <a:ea typeface="+mj-ea"/>
              <a:cs typeface="+mj-cs"/>
              <a:sym typeface="Arial"/>
            </a:endParaRPr>
          </a:p>
        </p:txBody>
      </p:sp>
      <p:sp>
        <p:nvSpPr>
          <p:cNvPr id="18" name="TextBox 17"/>
          <p:cNvSpPr txBox="1"/>
          <p:nvPr/>
        </p:nvSpPr>
        <p:spPr>
          <a:xfrm>
            <a:off x="4517245" y="2407522"/>
            <a:ext cx="23499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latin typeface="+mj-lt"/>
                <a:ea typeface="+mj-ea"/>
                <a:cs typeface="+mj-cs"/>
                <a:sym typeface="Arial"/>
              </a:rPr>
              <a:t>2</a:t>
            </a:r>
            <a:endParaRPr kumimoji="0" lang="en-US" sz="1100" b="1" i="0" u="none" strike="noStrike" cap="none" spc="0" normalizeH="0" baseline="0" dirty="0">
              <a:ln>
                <a:noFill/>
              </a:ln>
              <a:solidFill>
                <a:srgbClr val="000000"/>
              </a:solidFill>
              <a:effectLst/>
              <a:uFillTx/>
              <a:latin typeface="+mj-lt"/>
              <a:ea typeface="+mj-ea"/>
              <a:cs typeface="+mj-cs"/>
              <a:sym typeface="Arial"/>
            </a:endParaRPr>
          </a:p>
        </p:txBody>
      </p:sp>
      <p:sp>
        <p:nvSpPr>
          <p:cNvPr id="22" name="Can 21"/>
          <p:cNvSpPr/>
          <p:nvPr/>
        </p:nvSpPr>
        <p:spPr>
          <a:xfrm>
            <a:off x="5716728" y="1924025"/>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3" name="TextBox 22"/>
          <p:cNvSpPr txBox="1"/>
          <p:nvPr/>
        </p:nvSpPr>
        <p:spPr>
          <a:xfrm>
            <a:off x="5314422" y="1884704"/>
            <a:ext cx="184922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Arial"/>
              </a:rPr>
              <a:t>No           ’s here!</a:t>
            </a: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Tree>
    <p:extLst>
      <p:ext uri="{BB962C8B-B14F-4D97-AF65-F5344CB8AC3E}">
        <p14:creationId xmlns:p14="http://schemas.microsoft.com/office/powerpoint/2010/main" val="1806404471"/>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90915" y="-281344"/>
            <a:ext cx="8229600" cy="1063229"/>
          </a:xfrm>
        </p:spPr>
        <p:txBody>
          <a:bodyPr/>
          <a:lstStyle/>
          <a:p>
            <a:r>
              <a:rPr lang="en-US" dirty="0" smtClean="0"/>
              <a:t>Part II – Cost/Benefit</a:t>
            </a:r>
            <a:endParaRPr lang="en-US" dirty="0"/>
          </a:p>
        </p:txBody>
      </p:sp>
      <p:sp>
        <p:nvSpPr>
          <p:cNvPr id="3" name="Title 1"/>
          <p:cNvSpPr txBox="1">
            <a:spLocks/>
          </p:cNvSpPr>
          <p:nvPr/>
        </p:nvSpPr>
        <p:spPr>
          <a:xfrm>
            <a:off x="1028701" y="1299009"/>
            <a:ext cx="6157911" cy="221901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9pPr>
          </a:lstStyle>
          <a:p>
            <a:r>
              <a:rPr lang="en-US" b="0" dirty="0" smtClean="0"/>
              <a:t>What are we throwing away if we lose Permissionless Implementation?</a:t>
            </a:r>
            <a:endParaRPr lang="en-US" b="0" dirty="0"/>
          </a:p>
        </p:txBody>
      </p:sp>
    </p:spTree>
    <p:extLst>
      <p:ext uri="{BB962C8B-B14F-4D97-AF65-F5344CB8AC3E}">
        <p14:creationId xmlns:p14="http://schemas.microsoft.com/office/powerpoint/2010/main" val="3799895570"/>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438" y="881063"/>
            <a:ext cx="8239125" cy="338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ounded Rectangle 1"/>
          <p:cNvSpPr/>
          <p:nvPr/>
        </p:nvSpPr>
        <p:spPr>
          <a:xfrm>
            <a:off x="2024106" y="3240352"/>
            <a:ext cx="4749553" cy="230819"/>
          </a:xfrm>
          <a:prstGeom prst="roundRect">
            <a:avLst/>
          </a:prstGeom>
          <a:noFill/>
          <a:ln w="38100" cap="flat">
            <a:solidFill>
              <a:srgbClr val="FD1C17"/>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4" name="Rounded Rectangle 3"/>
          <p:cNvSpPr/>
          <p:nvPr/>
        </p:nvSpPr>
        <p:spPr>
          <a:xfrm>
            <a:off x="3370550" y="1368644"/>
            <a:ext cx="890732" cy="230819"/>
          </a:xfrm>
          <a:prstGeom prst="roundRect">
            <a:avLst/>
          </a:prstGeom>
          <a:noFill/>
          <a:ln w="38100" cap="flat">
            <a:solidFill>
              <a:srgbClr val="92D05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3" name="Title 2"/>
          <p:cNvSpPr>
            <a:spLocks noGrp="1"/>
          </p:cNvSpPr>
          <p:nvPr>
            <p:ph type="title" idx="4294967295"/>
          </p:nvPr>
        </p:nvSpPr>
        <p:spPr>
          <a:xfrm>
            <a:off x="175260" y="-350520"/>
            <a:ext cx="8229600" cy="1063229"/>
          </a:xfrm>
        </p:spPr>
        <p:txBody>
          <a:bodyPr/>
          <a:lstStyle/>
          <a:p>
            <a:r>
              <a:rPr lang="en-US" dirty="0" smtClean="0"/>
              <a:t>Motivation</a:t>
            </a:r>
            <a:endParaRPr lang="en-US" dirty="0"/>
          </a:p>
        </p:txBody>
      </p:sp>
    </p:spTree>
    <p:extLst>
      <p:ext uri="{BB962C8B-B14F-4D97-AF65-F5344CB8AC3E}">
        <p14:creationId xmlns:p14="http://schemas.microsoft.com/office/powerpoint/2010/main" val="1159416725"/>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image3.png" descr="bloq-logo.png"/>
          <p:cNvPicPr>
            <a:picLocks noChangeAspect="1"/>
          </p:cNvPicPr>
          <p:nvPr/>
        </p:nvPicPr>
        <p:blipFill>
          <a:blip r:embed="rId3">
            <a:extLst/>
          </a:blip>
          <a:stretch>
            <a:fillRect/>
          </a:stretch>
        </p:blipFill>
        <p:spPr>
          <a:xfrm>
            <a:off x="8290511" y="132790"/>
            <a:ext cx="684932" cy="330381"/>
          </a:xfrm>
          <a:prstGeom prst="rect">
            <a:avLst/>
          </a:prstGeom>
          <a:ln w="12700">
            <a:miter lim="400000"/>
          </a:ln>
        </p:spPr>
      </p:pic>
      <p:pic>
        <p:nvPicPr>
          <p:cNvPr id="40" name="image4.png"/>
          <p:cNvPicPr>
            <a:picLocks noChangeAspect="1"/>
          </p:cNvPicPr>
          <p:nvPr/>
        </p:nvPicPr>
        <p:blipFill>
          <a:blip r:embed="rId4">
            <a:extLst/>
          </a:blip>
          <a:stretch>
            <a:fillRect/>
          </a:stretch>
        </p:blipFill>
        <p:spPr>
          <a:xfrm>
            <a:off x="8507899" y="5016987"/>
            <a:ext cx="467545" cy="63257"/>
          </a:xfrm>
          <a:prstGeom prst="rect">
            <a:avLst/>
          </a:prstGeom>
          <a:ln w="12700">
            <a:miter lim="400000"/>
          </a:ln>
        </p:spPr>
      </p:pic>
      <p:sp>
        <p:nvSpPr>
          <p:cNvPr id="2" name="Title 1"/>
          <p:cNvSpPr>
            <a:spLocks noGrp="1"/>
          </p:cNvSpPr>
          <p:nvPr>
            <p:ph type="title" idx="4294967295"/>
          </p:nvPr>
        </p:nvSpPr>
        <p:spPr>
          <a:xfrm>
            <a:off x="443024" y="-42528"/>
            <a:ext cx="8229600" cy="1063229"/>
          </a:xfrm>
        </p:spPr>
        <p:txBody>
          <a:bodyPr/>
          <a:lstStyle/>
          <a:p>
            <a:r>
              <a:rPr lang="en-US" dirty="0" smtClean="0"/>
              <a:t>PI – </a:t>
            </a:r>
            <a:r>
              <a:rPr lang="en-US" dirty="0"/>
              <a:t>C</a:t>
            </a:r>
            <a:r>
              <a:rPr lang="en-US" dirty="0" smtClean="0"/>
              <a:t>osts and Benefits</a:t>
            </a:r>
            <a:endParaRPr lang="en-US" dirty="0"/>
          </a:p>
        </p:txBody>
      </p:sp>
      <p:sp>
        <p:nvSpPr>
          <p:cNvPr id="3" name="Text Placeholder 2"/>
          <p:cNvSpPr>
            <a:spLocks noGrp="1"/>
          </p:cNvSpPr>
          <p:nvPr>
            <p:ph type="body" idx="4294967295"/>
          </p:nvPr>
        </p:nvSpPr>
        <p:spPr>
          <a:xfrm>
            <a:off x="381884" y="1094379"/>
            <a:ext cx="8468817" cy="3943350"/>
          </a:xfrm>
        </p:spPr>
        <p:txBody>
          <a:bodyPr>
            <a:normAutofit/>
          </a:bodyPr>
          <a:lstStyle/>
          <a:p>
            <a:r>
              <a:rPr lang="en-US" dirty="0" smtClean="0"/>
              <a:t>Costs</a:t>
            </a:r>
            <a:endParaRPr lang="en-US" dirty="0"/>
          </a:p>
          <a:p>
            <a:pPr lvl="1"/>
            <a:r>
              <a:rPr lang="en-US" dirty="0" smtClean="0"/>
              <a:t>Bad Smart </a:t>
            </a:r>
            <a:r>
              <a:rPr lang="en-US" dirty="0"/>
              <a:t>Contracts “Anarchy” (Unreliable Environment</a:t>
            </a:r>
            <a:r>
              <a:rPr lang="en-US" dirty="0" smtClean="0"/>
              <a:t>)</a:t>
            </a:r>
          </a:p>
          <a:p>
            <a:pPr lvl="1"/>
            <a:r>
              <a:rPr lang="en-US" dirty="0" smtClean="0"/>
              <a:t>Uncertainty / Open-Endedness / Instability</a:t>
            </a:r>
          </a:p>
          <a:p>
            <a:r>
              <a:rPr lang="en-US" dirty="0" smtClean="0"/>
              <a:t>Benefits</a:t>
            </a:r>
          </a:p>
          <a:p>
            <a:pPr lvl="1"/>
            <a:r>
              <a:rPr lang="en-US" dirty="0"/>
              <a:t>Immune to censorship </a:t>
            </a:r>
            <a:r>
              <a:rPr lang="en-US" i="1" dirty="0"/>
              <a:t>from miners</a:t>
            </a:r>
            <a:r>
              <a:rPr lang="en-US" dirty="0"/>
              <a:t>.</a:t>
            </a:r>
          </a:p>
          <a:p>
            <a:pPr lvl="1"/>
            <a:r>
              <a:rPr lang="en-US" dirty="0" smtClean="0"/>
              <a:t>If </a:t>
            </a:r>
            <a:r>
              <a:rPr lang="en-US" b="1" dirty="0" smtClean="0"/>
              <a:t>many applications</a:t>
            </a:r>
            <a:r>
              <a:rPr lang="en-US" dirty="0"/>
              <a:t> </a:t>
            </a:r>
            <a:r>
              <a:rPr lang="en-US" dirty="0" smtClean="0"/>
              <a:t>need to be created/added </a:t>
            </a:r>
            <a:r>
              <a:rPr lang="en-US" b="1" dirty="0" smtClean="0"/>
              <a:t>quickly</a:t>
            </a:r>
            <a:r>
              <a:rPr lang="en-US" dirty="0" smtClean="0"/>
              <a:t>, or on an ongoing basis, then </a:t>
            </a:r>
            <a:r>
              <a:rPr lang="en-US" baseline="0" dirty="0" smtClean="0"/>
              <a:t>we benefit from faster onboarding.</a:t>
            </a:r>
          </a:p>
        </p:txBody>
      </p:sp>
    </p:spTree>
    <p:extLst>
      <p:ext uri="{BB962C8B-B14F-4D97-AF65-F5344CB8AC3E}">
        <p14:creationId xmlns:p14="http://schemas.microsoft.com/office/powerpoint/2010/main" val="941390276"/>
      </p:ext>
    </p:extLst>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image3.png" descr="bloq-logo.png"/>
          <p:cNvPicPr>
            <a:picLocks noChangeAspect="1"/>
          </p:cNvPicPr>
          <p:nvPr/>
        </p:nvPicPr>
        <p:blipFill>
          <a:blip r:embed="rId3">
            <a:extLst/>
          </a:blip>
          <a:stretch>
            <a:fillRect/>
          </a:stretch>
        </p:blipFill>
        <p:spPr>
          <a:xfrm>
            <a:off x="8290511" y="132790"/>
            <a:ext cx="684932" cy="330381"/>
          </a:xfrm>
          <a:prstGeom prst="rect">
            <a:avLst/>
          </a:prstGeom>
          <a:ln w="12700">
            <a:miter lim="400000"/>
          </a:ln>
        </p:spPr>
      </p:pic>
      <p:pic>
        <p:nvPicPr>
          <p:cNvPr id="40" name="image4.png"/>
          <p:cNvPicPr>
            <a:picLocks noChangeAspect="1"/>
          </p:cNvPicPr>
          <p:nvPr/>
        </p:nvPicPr>
        <p:blipFill>
          <a:blip r:embed="rId4">
            <a:extLst/>
          </a:blip>
          <a:stretch>
            <a:fillRect/>
          </a:stretch>
        </p:blipFill>
        <p:spPr>
          <a:xfrm>
            <a:off x="8507899" y="5016987"/>
            <a:ext cx="467545" cy="63257"/>
          </a:xfrm>
          <a:prstGeom prst="rect">
            <a:avLst/>
          </a:prstGeom>
          <a:ln w="12700">
            <a:miter lim="400000"/>
          </a:ln>
        </p:spPr>
      </p:pic>
      <p:sp>
        <p:nvSpPr>
          <p:cNvPr id="2" name="Title 1"/>
          <p:cNvSpPr>
            <a:spLocks noGrp="1"/>
          </p:cNvSpPr>
          <p:nvPr>
            <p:ph type="title" idx="4294967295"/>
          </p:nvPr>
        </p:nvSpPr>
        <p:spPr>
          <a:xfrm>
            <a:off x="116237" y="132790"/>
            <a:ext cx="8229600" cy="660273"/>
          </a:xfrm>
        </p:spPr>
        <p:txBody>
          <a:bodyPr>
            <a:normAutofit fontScale="90000"/>
          </a:bodyPr>
          <a:lstStyle/>
          <a:p>
            <a:r>
              <a:rPr lang="en-US" dirty="0" smtClean="0"/>
              <a:t>SC Applications</a:t>
            </a:r>
            <a:endParaRPr lang="en-US" dirty="0"/>
          </a:p>
        </p:txBody>
      </p:sp>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4833" y="132790"/>
            <a:ext cx="4234912" cy="466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
          <p:cNvSpPr txBox="1">
            <a:spLocks/>
          </p:cNvSpPr>
          <p:nvPr/>
        </p:nvSpPr>
        <p:spPr>
          <a:xfrm>
            <a:off x="163151" y="1157867"/>
            <a:ext cx="3641682" cy="914400"/>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Autofit/>
          </a:bodyPr>
          <a:lstStyle>
            <a:lvl1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9pPr>
          </a:lstStyle>
          <a:p>
            <a:pPr marL="342900" indent="-342900">
              <a:buFont typeface="Arial" pitchFamily="34" charset="0"/>
              <a:buChar char="•"/>
            </a:pPr>
            <a:r>
              <a:rPr lang="en-US" sz="1800" dirty="0" smtClean="0"/>
              <a:t>Aug 2015</a:t>
            </a:r>
          </a:p>
          <a:p>
            <a:pPr marL="342900" indent="-342900">
              <a:buFont typeface="Arial" pitchFamily="34" charset="0"/>
              <a:buChar char="•"/>
            </a:pPr>
            <a:r>
              <a:rPr lang="en-US" sz="1800" dirty="0" smtClean="0"/>
              <a:t>At “Demo” level, or higher.</a:t>
            </a:r>
          </a:p>
          <a:p>
            <a:pPr marL="342900" indent="-342900">
              <a:buFont typeface="Arial" pitchFamily="34" charset="0"/>
              <a:buChar char="•"/>
            </a:pPr>
            <a:r>
              <a:rPr lang="en-US" sz="1800" dirty="0" smtClean="0"/>
              <a:t>Provided by Ethereum Team.</a:t>
            </a:r>
            <a:endParaRPr lang="en-US" sz="1800" dirty="0"/>
          </a:p>
        </p:txBody>
      </p:sp>
      <p:sp>
        <p:nvSpPr>
          <p:cNvPr id="4" name="TextBox 3"/>
          <p:cNvSpPr txBox="1"/>
          <p:nvPr/>
        </p:nvSpPr>
        <p:spPr>
          <a:xfrm>
            <a:off x="387876" y="2448325"/>
            <a:ext cx="3416957" cy="18158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800" b="1" i="0" u="none" strike="sngStrike" cap="none" spc="0" normalizeH="0" dirty="0" smtClean="0">
                <a:ln>
                  <a:noFill/>
                </a:ln>
                <a:solidFill>
                  <a:srgbClr val="000000"/>
                </a:solidFill>
                <a:effectLst/>
                <a:uFillTx/>
                <a:sym typeface="Arial"/>
              </a:rPr>
              <a:t>Intermediate</a:t>
            </a:r>
          </a:p>
          <a:p>
            <a:pPr marL="0" marR="0" indent="0" algn="l" defTabSz="914400" rtl="0" fontAlgn="auto" latinLnBrk="0" hangingPunct="0">
              <a:lnSpc>
                <a:spcPct val="100000"/>
              </a:lnSpc>
              <a:spcBef>
                <a:spcPts val="0"/>
              </a:spcBef>
              <a:spcAft>
                <a:spcPts val="0"/>
              </a:spcAft>
              <a:buClrTx/>
              <a:buSzTx/>
              <a:buFontTx/>
              <a:buNone/>
              <a:tabLst/>
            </a:pPr>
            <a:r>
              <a:rPr lang="en-US" sz="2800" b="1" strike="sngStrike" dirty="0" smtClean="0">
                <a:solidFill>
                  <a:srgbClr val="FF0000"/>
                </a:solidFill>
              </a:rPr>
              <a:t>In Bitcoin Already</a:t>
            </a:r>
          </a:p>
          <a:p>
            <a:pPr marL="0" marR="0" indent="0" algn="l" defTabSz="9144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smtClean="0">
                <a:ln>
                  <a:noFill/>
                </a:ln>
                <a:solidFill>
                  <a:srgbClr val="00B050"/>
                </a:solidFill>
                <a:effectLst/>
                <a:uFillTx/>
                <a:sym typeface="Arial"/>
              </a:rPr>
              <a:t>Oracle</a:t>
            </a:r>
            <a:r>
              <a:rPr kumimoji="0" lang="en-US" sz="2800" b="1" i="0" u="none" strike="noStrike" cap="none" spc="0" normalizeH="0" dirty="0" smtClean="0">
                <a:ln>
                  <a:noFill/>
                </a:ln>
                <a:solidFill>
                  <a:srgbClr val="00B050"/>
                </a:solidFill>
                <a:effectLst/>
                <a:uFillTx/>
                <a:sym typeface="Arial"/>
              </a:rPr>
              <a:t> (flawed)</a:t>
            </a:r>
            <a:r>
              <a:rPr kumimoji="0" lang="en-US" sz="2800" b="1" i="0" u="none" strike="noStrike" cap="none" spc="0" normalizeH="0" dirty="0" smtClean="0">
                <a:ln>
                  <a:noFill/>
                </a:ln>
                <a:solidFill>
                  <a:srgbClr val="000000"/>
                </a:solidFill>
                <a:effectLst/>
                <a:uFillTx/>
                <a:sym typeface="Arial"/>
              </a:rPr>
              <a:t/>
            </a:r>
            <a:br>
              <a:rPr kumimoji="0" lang="en-US" sz="2800" b="1" i="0" u="none" strike="noStrike" cap="none" spc="0" normalizeH="0" dirty="0" smtClean="0">
                <a:ln>
                  <a:noFill/>
                </a:ln>
                <a:solidFill>
                  <a:srgbClr val="000000"/>
                </a:solidFill>
                <a:effectLst/>
                <a:uFillTx/>
                <a:sym typeface="Arial"/>
              </a:rPr>
            </a:br>
            <a:r>
              <a:rPr kumimoji="0" lang="en-US" sz="2800" b="1" i="0" u="none" strike="noStrike" cap="none" spc="0" normalizeH="0" dirty="0" smtClean="0">
                <a:ln>
                  <a:noFill/>
                </a:ln>
                <a:solidFill>
                  <a:srgbClr val="0070C0"/>
                </a:solidFill>
                <a:effectLst/>
                <a:uFillTx/>
                <a:sym typeface="Arial"/>
              </a:rPr>
              <a:t>Casino</a:t>
            </a:r>
            <a:endParaRPr kumimoji="0" lang="en-US" sz="2800" b="1" i="0" u="none" strike="noStrike" cap="none" spc="0" normalizeH="0" baseline="0" dirty="0">
              <a:ln>
                <a:noFill/>
              </a:ln>
              <a:solidFill>
                <a:srgbClr val="0070C0"/>
              </a:solidFill>
              <a:effectLst/>
              <a:uFillTx/>
              <a:sym typeface="Arial"/>
            </a:endParaRPr>
          </a:p>
        </p:txBody>
      </p:sp>
    </p:spTree>
    <p:extLst>
      <p:ext uri="{BB962C8B-B14F-4D97-AF65-F5344CB8AC3E}">
        <p14:creationId xmlns:p14="http://schemas.microsoft.com/office/powerpoint/2010/main" val="2884086575"/>
      </p:ext>
    </p:extLst>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865" y="156500"/>
            <a:ext cx="8172677" cy="4846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9855766"/>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865" y="156500"/>
            <a:ext cx="8172677" cy="4846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Multiply 1"/>
          <p:cNvSpPr/>
          <p:nvPr/>
        </p:nvSpPr>
        <p:spPr>
          <a:xfrm>
            <a:off x="2010905" y="1418095"/>
            <a:ext cx="984142" cy="953146"/>
          </a:xfrm>
          <a:prstGeom prst="mathMultiply">
            <a:avLst/>
          </a:prstGeom>
          <a:solidFill>
            <a:srgbClr val="00B050">
              <a:alpha val="60000"/>
            </a:srgbClr>
          </a:solidFill>
          <a:ln w="25400" cap="flat">
            <a:solidFill>
              <a:srgbClr val="00B050">
                <a:alpha val="85000"/>
              </a:srgbClr>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5" name="Multiply 4"/>
          <p:cNvSpPr/>
          <p:nvPr/>
        </p:nvSpPr>
        <p:spPr>
          <a:xfrm>
            <a:off x="2009882" y="719595"/>
            <a:ext cx="984142" cy="953146"/>
          </a:xfrm>
          <a:prstGeom prst="mathMultiply">
            <a:avLst/>
          </a:prstGeom>
          <a:solidFill>
            <a:schemeClr val="bg1">
              <a:lumMod val="65000"/>
              <a:alpha val="60000"/>
            </a:schemeClr>
          </a:solidFill>
          <a:ln w="25400" cap="flat">
            <a:solidFill>
              <a:schemeClr val="tx1">
                <a:alpha val="58000"/>
              </a:schemeClr>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6" name="Multiply 5"/>
          <p:cNvSpPr/>
          <p:nvPr/>
        </p:nvSpPr>
        <p:spPr>
          <a:xfrm>
            <a:off x="6137382" y="0"/>
            <a:ext cx="984142" cy="953146"/>
          </a:xfrm>
          <a:prstGeom prst="mathMultiply">
            <a:avLst/>
          </a:prstGeom>
          <a:solidFill>
            <a:schemeClr val="bg1">
              <a:lumMod val="65000"/>
              <a:alpha val="60000"/>
            </a:schemeClr>
          </a:solidFill>
          <a:ln w="25400" cap="flat">
            <a:solidFill>
              <a:schemeClr val="tx1">
                <a:alpha val="58000"/>
              </a:schemeClr>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7" name="Multiply 6"/>
          <p:cNvSpPr/>
          <p:nvPr/>
        </p:nvSpPr>
        <p:spPr>
          <a:xfrm>
            <a:off x="7496282" y="0"/>
            <a:ext cx="984142" cy="953146"/>
          </a:xfrm>
          <a:prstGeom prst="mathMultiply">
            <a:avLst/>
          </a:prstGeom>
          <a:solidFill>
            <a:schemeClr val="bg1">
              <a:lumMod val="65000"/>
              <a:alpha val="60000"/>
            </a:schemeClr>
          </a:solidFill>
          <a:ln w="25400" cap="flat">
            <a:solidFill>
              <a:schemeClr val="tx1">
                <a:alpha val="58000"/>
              </a:schemeClr>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8" name="Multiply 7"/>
          <p:cNvSpPr/>
          <p:nvPr/>
        </p:nvSpPr>
        <p:spPr>
          <a:xfrm>
            <a:off x="631932" y="719595"/>
            <a:ext cx="984142" cy="953146"/>
          </a:xfrm>
          <a:prstGeom prst="mathMultiply">
            <a:avLst/>
          </a:prstGeom>
          <a:solidFill>
            <a:schemeClr val="bg1">
              <a:lumMod val="65000"/>
              <a:alpha val="60000"/>
            </a:schemeClr>
          </a:solidFill>
          <a:ln w="25400" cap="flat">
            <a:solidFill>
              <a:schemeClr val="tx1">
                <a:alpha val="58000"/>
              </a:schemeClr>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9" name="Multiply 8"/>
          <p:cNvSpPr/>
          <p:nvPr/>
        </p:nvSpPr>
        <p:spPr>
          <a:xfrm>
            <a:off x="3381482" y="719595"/>
            <a:ext cx="984142" cy="953146"/>
          </a:xfrm>
          <a:prstGeom prst="mathMultiply">
            <a:avLst/>
          </a:prstGeom>
          <a:solidFill>
            <a:schemeClr val="bg1">
              <a:lumMod val="65000"/>
              <a:alpha val="60000"/>
            </a:schemeClr>
          </a:solidFill>
          <a:ln w="25400" cap="flat">
            <a:solidFill>
              <a:schemeClr val="tx1">
                <a:alpha val="58000"/>
              </a:schemeClr>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0" name="Multiply 9"/>
          <p:cNvSpPr/>
          <p:nvPr/>
        </p:nvSpPr>
        <p:spPr>
          <a:xfrm>
            <a:off x="7496282" y="734663"/>
            <a:ext cx="984142" cy="953146"/>
          </a:xfrm>
          <a:prstGeom prst="mathMultiply">
            <a:avLst/>
          </a:prstGeom>
          <a:solidFill>
            <a:schemeClr val="bg1">
              <a:lumMod val="65000"/>
              <a:alpha val="60000"/>
            </a:schemeClr>
          </a:solidFill>
          <a:ln w="25400" cap="flat">
            <a:solidFill>
              <a:schemeClr val="tx1">
                <a:alpha val="58000"/>
              </a:schemeClr>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1" name="Multiply 10"/>
          <p:cNvSpPr/>
          <p:nvPr/>
        </p:nvSpPr>
        <p:spPr>
          <a:xfrm>
            <a:off x="6137382" y="1429181"/>
            <a:ext cx="984142" cy="953146"/>
          </a:xfrm>
          <a:prstGeom prst="mathMultiply">
            <a:avLst/>
          </a:prstGeom>
          <a:solidFill>
            <a:schemeClr val="bg1">
              <a:lumMod val="65000"/>
              <a:alpha val="60000"/>
            </a:schemeClr>
          </a:solidFill>
          <a:ln w="25400" cap="flat">
            <a:solidFill>
              <a:schemeClr val="tx1">
                <a:alpha val="58000"/>
              </a:schemeClr>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2" name="Multiply 11"/>
          <p:cNvSpPr/>
          <p:nvPr/>
        </p:nvSpPr>
        <p:spPr>
          <a:xfrm>
            <a:off x="1990885" y="4205727"/>
            <a:ext cx="984142" cy="953146"/>
          </a:xfrm>
          <a:prstGeom prst="mathMultiply">
            <a:avLst/>
          </a:prstGeom>
          <a:solidFill>
            <a:schemeClr val="bg1">
              <a:lumMod val="65000"/>
              <a:alpha val="60000"/>
            </a:schemeClr>
          </a:solidFill>
          <a:ln w="25400" cap="flat">
            <a:solidFill>
              <a:schemeClr val="tx1">
                <a:alpha val="58000"/>
              </a:schemeClr>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3" name="Multiply 12"/>
          <p:cNvSpPr/>
          <p:nvPr/>
        </p:nvSpPr>
        <p:spPr>
          <a:xfrm>
            <a:off x="3267235" y="4160954"/>
            <a:ext cx="984142" cy="953146"/>
          </a:xfrm>
          <a:prstGeom prst="mathMultiply">
            <a:avLst/>
          </a:prstGeom>
          <a:solidFill>
            <a:schemeClr val="bg1">
              <a:lumMod val="65000"/>
              <a:alpha val="60000"/>
            </a:schemeClr>
          </a:solidFill>
          <a:ln w="25400" cap="flat">
            <a:solidFill>
              <a:schemeClr val="tx1">
                <a:alpha val="58000"/>
              </a:schemeClr>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4" name="L-Shape 13"/>
          <p:cNvSpPr/>
          <p:nvPr/>
        </p:nvSpPr>
        <p:spPr>
          <a:xfrm rot="18488620">
            <a:off x="6431028" y="2445561"/>
            <a:ext cx="526822" cy="268270"/>
          </a:xfrm>
          <a:prstGeom prst="corner">
            <a:avLst/>
          </a:prstGeom>
          <a:solidFill>
            <a:srgbClr val="00B0F0"/>
          </a:solidFill>
          <a:ln w="25400" cap="flat">
            <a:solidFill>
              <a:srgbClr val="0070C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5" name="L-Shape 14"/>
          <p:cNvSpPr/>
          <p:nvPr/>
        </p:nvSpPr>
        <p:spPr>
          <a:xfrm rot="18488620">
            <a:off x="7802628" y="4503393"/>
            <a:ext cx="526822" cy="268270"/>
          </a:xfrm>
          <a:prstGeom prst="corner">
            <a:avLst/>
          </a:prstGeom>
          <a:solidFill>
            <a:srgbClr val="00B0F0"/>
          </a:solidFill>
          <a:ln w="25400" cap="flat">
            <a:solidFill>
              <a:srgbClr val="0070C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7" name="L-Shape 16"/>
          <p:cNvSpPr/>
          <p:nvPr/>
        </p:nvSpPr>
        <p:spPr>
          <a:xfrm rot="18488620">
            <a:off x="5024353" y="4467322"/>
            <a:ext cx="526822" cy="268270"/>
          </a:xfrm>
          <a:prstGeom prst="corner">
            <a:avLst/>
          </a:prstGeom>
          <a:solidFill>
            <a:srgbClr val="00B0F0"/>
          </a:solidFill>
          <a:ln w="25400" cap="flat">
            <a:solidFill>
              <a:srgbClr val="0070C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8" name="L-Shape 17"/>
          <p:cNvSpPr/>
          <p:nvPr/>
        </p:nvSpPr>
        <p:spPr>
          <a:xfrm rot="18488620">
            <a:off x="915902" y="4465029"/>
            <a:ext cx="526822" cy="268270"/>
          </a:xfrm>
          <a:prstGeom prst="corner">
            <a:avLst/>
          </a:prstGeom>
          <a:solidFill>
            <a:srgbClr val="00B0F0"/>
          </a:solidFill>
          <a:ln w="25400" cap="flat">
            <a:solidFill>
              <a:srgbClr val="0070C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9" name="L-Shape 18"/>
          <p:cNvSpPr/>
          <p:nvPr/>
        </p:nvSpPr>
        <p:spPr>
          <a:xfrm rot="18488620">
            <a:off x="2317767" y="3781582"/>
            <a:ext cx="526822" cy="268270"/>
          </a:xfrm>
          <a:prstGeom prst="corner">
            <a:avLst/>
          </a:prstGeom>
          <a:solidFill>
            <a:srgbClr val="00B0F0"/>
          </a:solidFill>
          <a:ln w="25400" cap="flat">
            <a:solidFill>
              <a:srgbClr val="0070C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0" name="Multiply 19"/>
          <p:cNvSpPr/>
          <p:nvPr/>
        </p:nvSpPr>
        <p:spPr>
          <a:xfrm>
            <a:off x="687242" y="3475477"/>
            <a:ext cx="984142" cy="953146"/>
          </a:xfrm>
          <a:prstGeom prst="mathMultiply">
            <a:avLst/>
          </a:prstGeom>
          <a:solidFill>
            <a:schemeClr val="bg1">
              <a:lumMod val="65000"/>
              <a:alpha val="60000"/>
            </a:schemeClr>
          </a:solidFill>
          <a:ln w="25400" cap="flat">
            <a:solidFill>
              <a:schemeClr val="tx1">
                <a:alpha val="58000"/>
              </a:schemeClr>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1" name="L-Shape 20"/>
          <p:cNvSpPr/>
          <p:nvPr/>
        </p:nvSpPr>
        <p:spPr>
          <a:xfrm rot="18488620">
            <a:off x="3610142" y="3781582"/>
            <a:ext cx="526822" cy="268270"/>
          </a:xfrm>
          <a:prstGeom prst="corner">
            <a:avLst/>
          </a:prstGeom>
          <a:solidFill>
            <a:srgbClr val="00B0F0"/>
          </a:solidFill>
          <a:ln w="25400" cap="flat">
            <a:solidFill>
              <a:srgbClr val="0070C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2" name="L-Shape 21"/>
          <p:cNvSpPr/>
          <p:nvPr/>
        </p:nvSpPr>
        <p:spPr>
          <a:xfrm rot="18488620">
            <a:off x="7802628" y="3734576"/>
            <a:ext cx="526822" cy="268270"/>
          </a:xfrm>
          <a:prstGeom prst="corner">
            <a:avLst/>
          </a:prstGeom>
          <a:solidFill>
            <a:srgbClr val="00B0F0"/>
          </a:solidFill>
          <a:ln w="25400" cap="flat">
            <a:solidFill>
              <a:srgbClr val="0070C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3" name="L-Shape 22"/>
          <p:cNvSpPr/>
          <p:nvPr/>
        </p:nvSpPr>
        <p:spPr>
          <a:xfrm rot="18488620">
            <a:off x="3705295" y="342439"/>
            <a:ext cx="526822" cy="268270"/>
          </a:xfrm>
          <a:prstGeom prst="corner">
            <a:avLst/>
          </a:prstGeom>
          <a:solidFill>
            <a:srgbClr val="00B0F0"/>
          </a:solidFill>
          <a:ln w="25400" cap="flat">
            <a:solidFill>
              <a:srgbClr val="0070C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4" name="L-Shape 23"/>
          <p:cNvSpPr/>
          <p:nvPr/>
        </p:nvSpPr>
        <p:spPr>
          <a:xfrm rot="18488620">
            <a:off x="3610141" y="1760533"/>
            <a:ext cx="526822" cy="268270"/>
          </a:xfrm>
          <a:prstGeom prst="corner">
            <a:avLst/>
          </a:prstGeom>
          <a:solidFill>
            <a:srgbClr val="00B0F0"/>
          </a:solidFill>
          <a:ln w="25400" cap="flat">
            <a:solidFill>
              <a:srgbClr val="0070C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5" name="L-Shape 24"/>
          <p:cNvSpPr/>
          <p:nvPr/>
        </p:nvSpPr>
        <p:spPr>
          <a:xfrm rot="18488620">
            <a:off x="2317766" y="3051333"/>
            <a:ext cx="526822" cy="268270"/>
          </a:xfrm>
          <a:prstGeom prst="corner">
            <a:avLst/>
          </a:prstGeom>
          <a:solidFill>
            <a:srgbClr val="00B0F0"/>
          </a:solidFill>
          <a:ln w="25400" cap="flat">
            <a:solidFill>
              <a:srgbClr val="0070C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6" name="L-Shape 25"/>
          <p:cNvSpPr/>
          <p:nvPr/>
        </p:nvSpPr>
        <p:spPr>
          <a:xfrm rot="18488620">
            <a:off x="5024352" y="3051333"/>
            <a:ext cx="526822" cy="268270"/>
          </a:xfrm>
          <a:prstGeom prst="corner">
            <a:avLst/>
          </a:prstGeom>
          <a:solidFill>
            <a:srgbClr val="00B0F0"/>
          </a:solidFill>
          <a:ln w="25400" cap="flat">
            <a:solidFill>
              <a:srgbClr val="0070C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7" name="L-Shape 26"/>
          <p:cNvSpPr/>
          <p:nvPr/>
        </p:nvSpPr>
        <p:spPr>
          <a:xfrm rot="18488620">
            <a:off x="7802628" y="3051333"/>
            <a:ext cx="526822" cy="268270"/>
          </a:xfrm>
          <a:prstGeom prst="corner">
            <a:avLst/>
          </a:prstGeom>
          <a:solidFill>
            <a:srgbClr val="00B0F0"/>
          </a:solidFill>
          <a:ln w="25400" cap="flat">
            <a:solidFill>
              <a:srgbClr val="0070C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8" name="Multiply 27"/>
          <p:cNvSpPr/>
          <p:nvPr/>
        </p:nvSpPr>
        <p:spPr>
          <a:xfrm>
            <a:off x="6131085" y="2788081"/>
            <a:ext cx="984142" cy="953146"/>
          </a:xfrm>
          <a:prstGeom prst="mathMultiply">
            <a:avLst/>
          </a:prstGeom>
          <a:solidFill>
            <a:schemeClr val="bg1">
              <a:lumMod val="65000"/>
              <a:alpha val="60000"/>
            </a:schemeClr>
          </a:solidFill>
          <a:ln w="25400" cap="flat">
            <a:solidFill>
              <a:schemeClr val="tx1">
                <a:alpha val="58000"/>
              </a:schemeClr>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9" name="Multiply 28"/>
          <p:cNvSpPr/>
          <p:nvPr/>
        </p:nvSpPr>
        <p:spPr>
          <a:xfrm>
            <a:off x="3381481" y="2788081"/>
            <a:ext cx="984142" cy="953146"/>
          </a:xfrm>
          <a:prstGeom prst="mathMultiply">
            <a:avLst/>
          </a:prstGeom>
          <a:solidFill>
            <a:srgbClr val="00B050">
              <a:alpha val="60000"/>
            </a:srgbClr>
          </a:solidFill>
          <a:ln w="25400" cap="flat">
            <a:solidFill>
              <a:srgbClr val="00B050">
                <a:alpha val="85000"/>
              </a:srgbClr>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30" name="Multiply 29"/>
          <p:cNvSpPr/>
          <p:nvPr/>
        </p:nvSpPr>
        <p:spPr>
          <a:xfrm>
            <a:off x="6131085" y="3475477"/>
            <a:ext cx="984142" cy="953146"/>
          </a:xfrm>
          <a:prstGeom prst="mathMultiply">
            <a:avLst/>
          </a:prstGeom>
          <a:solidFill>
            <a:srgbClr val="00B050">
              <a:alpha val="60000"/>
            </a:srgbClr>
          </a:solidFill>
          <a:ln w="25400" cap="flat">
            <a:solidFill>
              <a:srgbClr val="00B050">
                <a:alpha val="85000"/>
              </a:srgbClr>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32" name="Multiply 31"/>
          <p:cNvSpPr/>
          <p:nvPr/>
        </p:nvSpPr>
        <p:spPr>
          <a:xfrm>
            <a:off x="4962685" y="3477505"/>
            <a:ext cx="984142" cy="953146"/>
          </a:xfrm>
          <a:prstGeom prst="mathMultiply">
            <a:avLst/>
          </a:prstGeom>
          <a:solidFill>
            <a:schemeClr val="bg1">
              <a:lumMod val="65000"/>
              <a:alpha val="60000"/>
            </a:schemeClr>
          </a:solidFill>
          <a:ln w="25400" cap="flat">
            <a:solidFill>
              <a:schemeClr val="tx1">
                <a:alpha val="58000"/>
              </a:schemeClr>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31" name="Multiply 30"/>
          <p:cNvSpPr/>
          <p:nvPr/>
        </p:nvSpPr>
        <p:spPr>
          <a:xfrm>
            <a:off x="4570020" y="3473244"/>
            <a:ext cx="984142" cy="953146"/>
          </a:xfrm>
          <a:prstGeom prst="mathMultiply">
            <a:avLst/>
          </a:prstGeom>
          <a:solidFill>
            <a:srgbClr val="00B050">
              <a:alpha val="60000"/>
            </a:srgbClr>
          </a:solidFill>
          <a:ln w="25400" cap="flat">
            <a:solidFill>
              <a:srgbClr val="00B050">
                <a:alpha val="85000"/>
              </a:srgbClr>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33" name="Multiply 32"/>
          <p:cNvSpPr/>
          <p:nvPr/>
        </p:nvSpPr>
        <p:spPr>
          <a:xfrm>
            <a:off x="631932" y="2103123"/>
            <a:ext cx="984142" cy="953146"/>
          </a:xfrm>
          <a:prstGeom prst="mathMultiply">
            <a:avLst/>
          </a:prstGeom>
          <a:solidFill>
            <a:schemeClr val="bg1">
              <a:lumMod val="65000"/>
              <a:alpha val="60000"/>
            </a:schemeClr>
          </a:solidFill>
          <a:ln w="25400" cap="flat">
            <a:solidFill>
              <a:schemeClr val="tx1">
                <a:alpha val="58000"/>
              </a:schemeClr>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36" name="Multiply 35"/>
          <p:cNvSpPr/>
          <p:nvPr/>
        </p:nvSpPr>
        <p:spPr>
          <a:xfrm>
            <a:off x="4734032" y="1"/>
            <a:ext cx="984142" cy="953146"/>
          </a:xfrm>
          <a:prstGeom prst="mathMultiply">
            <a:avLst/>
          </a:prstGeom>
          <a:solidFill>
            <a:srgbClr val="FF0000">
              <a:alpha val="45000"/>
            </a:srgbClr>
          </a:solidFill>
          <a:ln w="25400" cap="flat">
            <a:solidFill>
              <a:srgbClr val="FD1C17">
                <a:alpha val="58000"/>
              </a:srgbClr>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37" name="Multiply 36"/>
          <p:cNvSpPr/>
          <p:nvPr/>
        </p:nvSpPr>
        <p:spPr>
          <a:xfrm>
            <a:off x="6131085" y="719595"/>
            <a:ext cx="984142" cy="953146"/>
          </a:xfrm>
          <a:prstGeom prst="mathMultiply">
            <a:avLst/>
          </a:prstGeom>
          <a:solidFill>
            <a:srgbClr val="FF0000">
              <a:alpha val="45000"/>
            </a:srgbClr>
          </a:solidFill>
          <a:ln w="25400" cap="flat">
            <a:solidFill>
              <a:srgbClr val="FD1C17">
                <a:alpha val="58000"/>
              </a:srgbClr>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38" name="L-Shape 37"/>
          <p:cNvSpPr/>
          <p:nvPr/>
        </p:nvSpPr>
        <p:spPr>
          <a:xfrm rot="18488620">
            <a:off x="5024354" y="1743851"/>
            <a:ext cx="526822" cy="268270"/>
          </a:xfrm>
          <a:prstGeom prst="corner">
            <a:avLst/>
          </a:prstGeom>
          <a:solidFill>
            <a:srgbClr val="00B0F0"/>
          </a:solidFill>
          <a:ln w="25400" cap="flat">
            <a:solidFill>
              <a:srgbClr val="0070C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39" name="L-Shape 38"/>
          <p:cNvSpPr/>
          <p:nvPr/>
        </p:nvSpPr>
        <p:spPr>
          <a:xfrm rot="18488620">
            <a:off x="5024355" y="1021378"/>
            <a:ext cx="526822" cy="268270"/>
          </a:xfrm>
          <a:prstGeom prst="corner">
            <a:avLst/>
          </a:prstGeom>
          <a:solidFill>
            <a:srgbClr val="00B0F0"/>
          </a:solidFill>
          <a:ln w="25400" cap="flat">
            <a:solidFill>
              <a:srgbClr val="0070C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41" name="Multiply 40"/>
          <p:cNvSpPr/>
          <p:nvPr/>
        </p:nvSpPr>
        <p:spPr>
          <a:xfrm>
            <a:off x="7496335" y="2103123"/>
            <a:ext cx="984142" cy="953146"/>
          </a:xfrm>
          <a:prstGeom prst="mathMultiply">
            <a:avLst/>
          </a:prstGeom>
          <a:solidFill>
            <a:schemeClr val="bg1">
              <a:lumMod val="65000"/>
              <a:alpha val="60000"/>
            </a:schemeClr>
          </a:solidFill>
          <a:ln w="25400" cap="flat">
            <a:solidFill>
              <a:schemeClr val="tx1">
                <a:alpha val="58000"/>
              </a:schemeClr>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42" name="Multiply 41"/>
          <p:cNvSpPr/>
          <p:nvPr/>
        </p:nvSpPr>
        <p:spPr>
          <a:xfrm>
            <a:off x="5019578" y="2116577"/>
            <a:ext cx="984142" cy="953146"/>
          </a:xfrm>
          <a:prstGeom prst="mathMultiply">
            <a:avLst/>
          </a:prstGeom>
          <a:solidFill>
            <a:schemeClr val="bg1">
              <a:lumMod val="65000"/>
              <a:alpha val="60000"/>
            </a:schemeClr>
          </a:solidFill>
          <a:ln w="25400" cap="flat">
            <a:solidFill>
              <a:schemeClr val="tx1">
                <a:alpha val="58000"/>
              </a:schemeClr>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43" name="Multiply 42"/>
          <p:cNvSpPr/>
          <p:nvPr/>
        </p:nvSpPr>
        <p:spPr>
          <a:xfrm>
            <a:off x="4527510" y="2103123"/>
            <a:ext cx="984142" cy="953146"/>
          </a:xfrm>
          <a:prstGeom prst="mathMultiply">
            <a:avLst/>
          </a:prstGeom>
          <a:solidFill>
            <a:srgbClr val="FF0000">
              <a:alpha val="45000"/>
            </a:srgbClr>
          </a:solidFill>
          <a:ln w="25400" cap="flat">
            <a:solidFill>
              <a:srgbClr val="FD1C17">
                <a:alpha val="58000"/>
              </a:srgbClr>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44" name="Multiply 43"/>
          <p:cNvSpPr/>
          <p:nvPr/>
        </p:nvSpPr>
        <p:spPr>
          <a:xfrm>
            <a:off x="2025712" y="2145187"/>
            <a:ext cx="984142" cy="953146"/>
          </a:xfrm>
          <a:prstGeom prst="mathMultiply">
            <a:avLst/>
          </a:prstGeom>
          <a:solidFill>
            <a:schemeClr val="bg1">
              <a:lumMod val="65000"/>
              <a:alpha val="60000"/>
            </a:schemeClr>
          </a:solidFill>
          <a:ln w="25400" cap="flat">
            <a:solidFill>
              <a:schemeClr val="tx1">
                <a:alpha val="58000"/>
              </a:schemeClr>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46" name="Multiply 45"/>
          <p:cNvSpPr/>
          <p:nvPr/>
        </p:nvSpPr>
        <p:spPr>
          <a:xfrm>
            <a:off x="687242" y="2794862"/>
            <a:ext cx="984142" cy="953146"/>
          </a:xfrm>
          <a:prstGeom prst="mathMultiply">
            <a:avLst/>
          </a:prstGeom>
          <a:solidFill>
            <a:srgbClr val="FF0000">
              <a:alpha val="45000"/>
            </a:srgbClr>
          </a:solidFill>
          <a:ln w="25400" cap="flat">
            <a:solidFill>
              <a:srgbClr val="FD1C17">
                <a:alpha val="58000"/>
              </a:srgbClr>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47" name="Multiply 46"/>
          <p:cNvSpPr/>
          <p:nvPr/>
        </p:nvSpPr>
        <p:spPr>
          <a:xfrm>
            <a:off x="631932" y="1414958"/>
            <a:ext cx="984142" cy="953146"/>
          </a:xfrm>
          <a:prstGeom prst="mathMultiply">
            <a:avLst/>
          </a:prstGeom>
          <a:solidFill>
            <a:srgbClr val="FF0000">
              <a:alpha val="45000"/>
            </a:srgbClr>
          </a:solidFill>
          <a:ln w="25400" cap="flat">
            <a:solidFill>
              <a:srgbClr val="FD1C17">
                <a:alpha val="58000"/>
              </a:srgbClr>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48" name="Multiply 47"/>
          <p:cNvSpPr/>
          <p:nvPr/>
        </p:nvSpPr>
        <p:spPr>
          <a:xfrm>
            <a:off x="941909" y="338130"/>
            <a:ext cx="474808" cy="527373"/>
          </a:xfrm>
          <a:prstGeom prst="mathMultiply">
            <a:avLst/>
          </a:prstGeom>
          <a:solidFill>
            <a:srgbClr val="FF0000">
              <a:alpha val="45000"/>
            </a:srgbClr>
          </a:solidFill>
          <a:ln w="25400" cap="flat">
            <a:solidFill>
              <a:srgbClr val="FD1C17">
                <a:alpha val="58000"/>
              </a:srgbClr>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45" name="Multiply 44"/>
          <p:cNvSpPr/>
          <p:nvPr/>
        </p:nvSpPr>
        <p:spPr>
          <a:xfrm>
            <a:off x="2465521" y="473704"/>
            <a:ext cx="364857" cy="391799"/>
          </a:xfrm>
          <a:prstGeom prst="mathMultiply">
            <a:avLst/>
          </a:prstGeom>
          <a:solidFill>
            <a:srgbClr val="00B050">
              <a:alpha val="60000"/>
            </a:srgbClr>
          </a:solidFill>
          <a:ln w="25400" cap="flat">
            <a:solidFill>
              <a:srgbClr val="00B050">
                <a:alpha val="85000"/>
              </a:srgbClr>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50" name="Multiply 49"/>
          <p:cNvSpPr/>
          <p:nvPr/>
        </p:nvSpPr>
        <p:spPr>
          <a:xfrm>
            <a:off x="2101642" y="451631"/>
            <a:ext cx="401334" cy="435944"/>
          </a:xfrm>
          <a:prstGeom prst="mathMultiply">
            <a:avLst/>
          </a:prstGeom>
          <a:solidFill>
            <a:srgbClr val="FF0000">
              <a:alpha val="45000"/>
            </a:srgbClr>
          </a:solidFill>
          <a:ln w="25400" cap="flat">
            <a:solidFill>
              <a:srgbClr val="FD1C17">
                <a:alpha val="58000"/>
              </a:srgbClr>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51" name="Multiply 50"/>
          <p:cNvSpPr/>
          <p:nvPr/>
        </p:nvSpPr>
        <p:spPr>
          <a:xfrm>
            <a:off x="6131085" y="4160955"/>
            <a:ext cx="984142" cy="953146"/>
          </a:xfrm>
          <a:prstGeom prst="mathMultiply">
            <a:avLst/>
          </a:prstGeom>
          <a:solidFill>
            <a:srgbClr val="00B050">
              <a:alpha val="60000"/>
            </a:srgbClr>
          </a:solidFill>
          <a:ln w="25400" cap="flat">
            <a:solidFill>
              <a:srgbClr val="00B050">
                <a:alpha val="85000"/>
              </a:srgbClr>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Tree>
    <p:extLst>
      <p:ext uri="{BB962C8B-B14F-4D97-AF65-F5344CB8AC3E}">
        <p14:creationId xmlns:p14="http://schemas.microsoft.com/office/powerpoint/2010/main" val="2859209797"/>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image3.png" descr="bloq-logo.png"/>
          <p:cNvPicPr>
            <a:picLocks noChangeAspect="1"/>
          </p:cNvPicPr>
          <p:nvPr/>
        </p:nvPicPr>
        <p:blipFill>
          <a:blip r:embed="rId3">
            <a:extLst/>
          </a:blip>
          <a:stretch>
            <a:fillRect/>
          </a:stretch>
        </p:blipFill>
        <p:spPr>
          <a:xfrm>
            <a:off x="8290511" y="132790"/>
            <a:ext cx="684932" cy="330381"/>
          </a:xfrm>
          <a:prstGeom prst="rect">
            <a:avLst/>
          </a:prstGeom>
          <a:ln w="12700">
            <a:miter lim="400000"/>
          </a:ln>
        </p:spPr>
      </p:pic>
      <p:pic>
        <p:nvPicPr>
          <p:cNvPr id="40" name="image4.png"/>
          <p:cNvPicPr>
            <a:picLocks noChangeAspect="1"/>
          </p:cNvPicPr>
          <p:nvPr/>
        </p:nvPicPr>
        <p:blipFill>
          <a:blip r:embed="rId4">
            <a:extLst/>
          </a:blip>
          <a:stretch>
            <a:fillRect/>
          </a:stretch>
        </p:blipFill>
        <p:spPr>
          <a:xfrm>
            <a:off x="8507899" y="5016987"/>
            <a:ext cx="467545" cy="63257"/>
          </a:xfrm>
          <a:prstGeom prst="rect">
            <a:avLst/>
          </a:prstGeom>
          <a:ln w="12700">
            <a:miter lim="400000"/>
          </a:ln>
        </p:spPr>
      </p:pic>
      <p:sp>
        <p:nvSpPr>
          <p:cNvPr id="2" name="Title 1"/>
          <p:cNvSpPr>
            <a:spLocks noGrp="1"/>
          </p:cNvSpPr>
          <p:nvPr>
            <p:ph type="title" idx="4294967295"/>
          </p:nvPr>
        </p:nvSpPr>
        <p:spPr>
          <a:xfrm>
            <a:off x="182880" y="226951"/>
            <a:ext cx="7848600" cy="441960"/>
          </a:xfrm>
        </p:spPr>
        <p:txBody>
          <a:bodyPr>
            <a:noAutofit/>
          </a:bodyPr>
          <a:lstStyle/>
          <a:p>
            <a:r>
              <a:rPr lang="en-US" sz="3200" dirty="0" smtClean="0"/>
              <a:t>Misunderstanding </a:t>
            </a:r>
            <a:r>
              <a:rPr lang="en-US" sz="3200" dirty="0"/>
              <a:t>the </a:t>
            </a:r>
            <a:r>
              <a:rPr lang="en-US" sz="3200" dirty="0" smtClean="0"/>
              <a:t>“</a:t>
            </a:r>
            <a:r>
              <a:rPr lang="en-US" sz="3200" dirty="0"/>
              <a:t>Trust Problem</a:t>
            </a:r>
            <a:r>
              <a:rPr lang="en-US" sz="3200" dirty="0" smtClean="0"/>
              <a:t>”</a:t>
            </a:r>
            <a:endParaRPr lang="en-US" sz="3200" dirty="0"/>
          </a:p>
        </p:txBody>
      </p:sp>
      <p:graphicFrame>
        <p:nvGraphicFramePr>
          <p:cNvPr id="4" name="Table 3"/>
          <p:cNvGraphicFramePr>
            <a:graphicFrameLocks noGrp="1"/>
          </p:cNvGraphicFramePr>
          <p:nvPr>
            <p:extLst>
              <p:ext uri="{D42A27DB-BD31-4B8C-83A1-F6EECF244321}">
                <p14:modId xmlns:p14="http://schemas.microsoft.com/office/powerpoint/2010/main" val="1276495795"/>
              </p:ext>
            </p:extLst>
          </p:nvPr>
        </p:nvGraphicFramePr>
        <p:xfrm>
          <a:off x="624841" y="905510"/>
          <a:ext cx="7696198" cy="2477771"/>
        </p:xfrm>
        <a:graphic>
          <a:graphicData uri="http://schemas.openxmlformats.org/drawingml/2006/table">
            <a:tbl>
              <a:tblPr firstRow="1" bandRow="1">
                <a:tableStyleId>{5940675A-B579-460E-94D1-54222C63F5DA}</a:tableStyleId>
              </a:tblPr>
              <a:tblGrid>
                <a:gridCol w="1264919"/>
                <a:gridCol w="3101340"/>
                <a:gridCol w="3329939"/>
              </a:tblGrid>
              <a:tr h="559143">
                <a:tc>
                  <a:txBody>
                    <a:bodyPr/>
                    <a:lstStyle/>
                    <a:p>
                      <a:pPr algn="l"/>
                      <a:r>
                        <a:rPr lang="en-US" sz="1400" b="1" dirty="0" smtClean="0"/>
                        <a:t>Institutional Value-Usage</a:t>
                      </a:r>
                      <a:endParaRPr lang="en-US" sz="1400" b="1" dirty="0"/>
                    </a:p>
                  </a:txBody>
                  <a:tcPr>
                    <a:solidFill>
                      <a:schemeClr val="accent5">
                        <a:lumMod val="20000"/>
                        <a:lumOff val="80000"/>
                      </a:schemeClr>
                    </a:solidFill>
                  </a:tcPr>
                </a:tc>
                <a:tc>
                  <a:txBody>
                    <a:bodyPr/>
                    <a:lstStyle/>
                    <a:p>
                      <a:pPr algn="ctr"/>
                      <a:r>
                        <a:rPr lang="en-US" sz="1400" b="1" dirty="0" smtClean="0"/>
                        <a:t>Accepts Value</a:t>
                      </a:r>
                      <a:endParaRPr lang="en-US" sz="1400" b="1" dirty="0"/>
                    </a:p>
                  </a:txBody>
                  <a:tcPr>
                    <a:solidFill>
                      <a:schemeClr val="accent5">
                        <a:lumMod val="20000"/>
                        <a:lumOff val="80000"/>
                      </a:schemeClr>
                    </a:solidFill>
                  </a:tcPr>
                </a:tc>
                <a:tc>
                  <a:txBody>
                    <a:bodyPr/>
                    <a:lstStyle/>
                    <a:p>
                      <a:pPr algn="ctr"/>
                      <a:r>
                        <a:rPr lang="en-US" sz="1400" b="1" dirty="0" smtClean="0"/>
                        <a:t>Stores Value</a:t>
                      </a:r>
                      <a:endParaRPr lang="en-US" sz="1400" b="1" dirty="0"/>
                    </a:p>
                  </a:txBody>
                  <a:tcPr>
                    <a:solidFill>
                      <a:schemeClr val="accent5">
                        <a:lumMod val="20000"/>
                        <a:lumOff val="80000"/>
                      </a:schemeClr>
                    </a:solidFill>
                  </a:tcPr>
                </a:tc>
              </a:tr>
              <a:tr h="559143">
                <a:tc>
                  <a:txBody>
                    <a:bodyPr/>
                    <a:lstStyle/>
                    <a:p>
                      <a:pPr algn="l"/>
                      <a:r>
                        <a:rPr lang="en-US" sz="1400" dirty="0" smtClean="0"/>
                        <a:t>Examples</a:t>
                      </a:r>
                      <a:endParaRPr lang="en-US" sz="1400" dirty="0"/>
                    </a:p>
                  </a:txBody>
                  <a:tcPr>
                    <a:solidFill>
                      <a:schemeClr val="accent5">
                        <a:lumMod val="20000"/>
                        <a:lumOff val="80000"/>
                      </a:schemeClr>
                    </a:solidFill>
                  </a:tcPr>
                </a:tc>
                <a:tc>
                  <a:txBody>
                    <a:bodyPr/>
                    <a:lstStyle/>
                    <a:p>
                      <a:pPr algn="l"/>
                      <a:r>
                        <a:rPr lang="en-US" sz="1400" dirty="0" smtClean="0"/>
                        <a:t>Restaurant, retail store, gas station,</a:t>
                      </a:r>
                      <a:r>
                        <a:rPr lang="en-US" sz="1400" baseline="0" dirty="0" smtClean="0"/>
                        <a:t> </a:t>
                      </a:r>
                      <a:r>
                        <a:rPr lang="en-US" sz="1400" dirty="0" smtClean="0"/>
                        <a:t>hotel,</a:t>
                      </a:r>
                      <a:r>
                        <a:rPr lang="en-US" sz="1400" baseline="0" dirty="0" smtClean="0"/>
                        <a:t> Netflix, iPhone Games, </a:t>
                      </a:r>
                      <a:r>
                        <a:rPr lang="en-US" sz="1400" baseline="0" dirty="0" err="1" smtClean="0"/>
                        <a:t>Uber</a:t>
                      </a:r>
                      <a:r>
                        <a:rPr lang="en-US" sz="1400" baseline="0" dirty="0" smtClean="0"/>
                        <a:t>.</a:t>
                      </a:r>
                      <a:endParaRPr lang="en-US" sz="1400" dirty="0"/>
                    </a:p>
                  </a:txBody>
                  <a:tcPr/>
                </a:tc>
                <a:tc>
                  <a:txBody>
                    <a:bodyPr/>
                    <a:lstStyle/>
                    <a:p>
                      <a:pPr algn="l"/>
                      <a:r>
                        <a:rPr lang="en-US" sz="1400" dirty="0" smtClean="0"/>
                        <a:t>Bank, brokerage firm, lawyer, government, bearer assets.</a:t>
                      </a:r>
                      <a:endParaRPr lang="en-US" sz="1400" dirty="0"/>
                    </a:p>
                  </a:txBody>
                  <a:tcPr/>
                </a:tc>
              </a:tr>
              <a:tr h="559143">
                <a:tc>
                  <a:txBody>
                    <a:bodyPr/>
                    <a:lstStyle/>
                    <a:p>
                      <a:pPr algn="l"/>
                      <a:r>
                        <a:rPr lang="en-US" sz="1400" dirty="0" smtClean="0"/>
                        <a:t>Qualities of Demand</a:t>
                      </a:r>
                      <a:r>
                        <a:rPr lang="en-US" sz="1400" baseline="0" dirty="0" smtClean="0"/>
                        <a:t> Met</a:t>
                      </a:r>
                      <a:endParaRPr lang="en-US" sz="1400" dirty="0"/>
                    </a:p>
                  </a:txBody>
                  <a:tcPr>
                    <a:solidFill>
                      <a:schemeClr val="accent5">
                        <a:lumMod val="20000"/>
                        <a:lumOff val="80000"/>
                      </a:schemeClr>
                    </a:solidFill>
                  </a:tcPr>
                </a:tc>
                <a:tc>
                  <a:txBody>
                    <a:bodyPr/>
                    <a:lstStyle/>
                    <a:p>
                      <a:pPr algn="l"/>
                      <a:r>
                        <a:rPr lang="en-US" sz="1400" dirty="0" smtClean="0"/>
                        <a:t>Today’s needs: known,</a:t>
                      </a:r>
                      <a:r>
                        <a:rPr lang="en-US" sz="1400" baseline="0" dirty="0" smtClean="0"/>
                        <a:t> specific, </a:t>
                      </a:r>
                      <a:r>
                        <a:rPr lang="en-US" sz="1400" b="1" baseline="0" dirty="0" smtClean="0">
                          <a:ln>
                            <a:solidFill>
                              <a:schemeClr val="tx1"/>
                            </a:solidFill>
                          </a:ln>
                          <a:solidFill>
                            <a:srgbClr val="92D050"/>
                          </a:solidFill>
                        </a:rPr>
                        <a:t>flexible</a:t>
                      </a:r>
                      <a:r>
                        <a:rPr lang="en-US" sz="1400" baseline="0" dirty="0" smtClean="0"/>
                        <a:t> / </a:t>
                      </a:r>
                      <a:r>
                        <a:rPr lang="en-US" sz="1400" b="1" baseline="0" dirty="0" smtClean="0">
                          <a:ln>
                            <a:solidFill>
                              <a:schemeClr val="tx1"/>
                            </a:solidFill>
                          </a:ln>
                          <a:solidFill>
                            <a:srgbClr val="FF0000"/>
                          </a:solidFill>
                        </a:rPr>
                        <a:t>capricious</a:t>
                      </a:r>
                      <a:r>
                        <a:rPr lang="en-US" sz="1400" baseline="0" dirty="0" smtClean="0"/>
                        <a:t>.</a:t>
                      </a:r>
                      <a:endParaRPr lang="en-US" sz="1400" dirty="0"/>
                    </a:p>
                  </a:txBody>
                  <a:tcPr/>
                </a:tc>
                <a:tc>
                  <a:txBody>
                    <a:bodyPr/>
                    <a:lstStyle/>
                    <a:p>
                      <a:pPr algn="l"/>
                      <a:r>
                        <a:rPr lang="en-US" sz="1400" dirty="0" smtClean="0"/>
                        <a:t>Tomorrow</a:t>
                      </a:r>
                      <a:r>
                        <a:rPr lang="en-US" sz="1400" baseline="0" dirty="0" smtClean="0"/>
                        <a:t>’s needs:  not yet specified, (storage task is </a:t>
                      </a:r>
                      <a:r>
                        <a:rPr lang="en-US" sz="1400" b="1" baseline="0" dirty="0" smtClean="0">
                          <a:ln>
                            <a:solidFill>
                              <a:schemeClr val="tx1"/>
                            </a:solidFill>
                          </a:ln>
                          <a:solidFill>
                            <a:srgbClr val="FF0000"/>
                          </a:solidFill>
                        </a:rPr>
                        <a:t>stable</a:t>
                      </a:r>
                      <a:r>
                        <a:rPr lang="en-US" sz="1400" baseline="0" dirty="0" smtClean="0"/>
                        <a:t> / </a:t>
                      </a:r>
                      <a:r>
                        <a:rPr lang="en-US" sz="1400" b="1" baseline="0" dirty="0" smtClean="0">
                          <a:ln>
                            <a:solidFill>
                              <a:schemeClr val="tx1"/>
                            </a:solidFill>
                          </a:ln>
                          <a:solidFill>
                            <a:srgbClr val="92D050"/>
                          </a:solidFill>
                        </a:rPr>
                        <a:t>well-defined</a:t>
                      </a:r>
                      <a:r>
                        <a:rPr lang="en-US" sz="1400" baseline="0" dirty="0" smtClean="0"/>
                        <a:t>). </a:t>
                      </a:r>
                      <a:endParaRPr lang="en-US" sz="1400" dirty="0"/>
                    </a:p>
                  </a:txBody>
                  <a:tcPr/>
                </a:tc>
              </a:tr>
              <a:tr h="400171">
                <a:tc>
                  <a:txBody>
                    <a:bodyPr/>
                    <a:lstStyle/>
                    <a:p>
                      <a:pPr algn="l"/>
                      <a:r>
                        <a:rPr lang="en-US" sz="1400" dirty="0" smtClean="0"/>
                        <a:t>Failures</a:t>
                      </a:r>
                      <a:endParaRPr lang="en-US" sz="1400" dirty="0"/>
                    </a:p>
                  </a:txBody>
                  <a:tcPr>
                    <a:solidFill>
                      <a:schemeClr val="accent5">
                        <a:lumMod val="20000"/>
                        <a:lumOff val="80000"/>
                      </a:schemeClr>
                    </a:solidFill>
                  </a:tcPr>
                </a:tc>
                <a:tc>
                  <a:txBody>
                    <a:bodyPr/>
                    <a:lstStyle/>
                    <a:p>
                      <a:pPr algn="l"/>
                      <a:r>
                        <a:rPr lang="en-US" sz="1400" dirty="0" smtClean="0"/>
                        <a:t>Small,</a:t>
                      </a:r>
                      <a:r>
                        <a:rPr lang="en-US" sz="1400" baseline="0" dirty="0" smtClean="0"/>
                        <a:t> expected / </a:t>
                      </a:r>
                      <a:r>
                        <a:rPr lang="en-US" sz="1400" b="1" baseline="0" dirty="0" smtClean="0">
                          <a:ln>
                            <a:solidFill>
                              <a:schemeClr val="tx1"/>
                            </a:solidFill>
                          </a:ln>
                          <a:solidFill>
                            <a:srgbClr val="92D050"/>
                          </a:solidFill>
                        </a:rPr>
                        <a:t>investigative</a:t>
                      </a:r>
                      <a:r>
                        <a:rPr lang="en-US" sz="1400" baseline="0" dirty="0" smtClean="0"/>
                        <a:t>.</a:t>
                      </a:r>
                      <a:endParaRPr lang="en-US" sz="1400" dirty="0"/>
                    </a:p>
                  </a:txBody>
                  <a:tcPr/>
                </a:tc>
                <a:tc>
                  <a:txBody>
                    <a:bodyPr/>
                    <a:lstStyle/>
                    <a:p>
                      <a:pPr algn="l"/>
                      <a:r>
                        <a:rPr lang="en-US" sz="1400" dirty="0" smtClean="0"/>
                        <a:t>Large, unexpected</a:t>
                      </a:r>
                      <a:r>
                        <a:rPr lang="en-US" sz="1400" baseline="0" dirty="0" smtClean="0"/>
                        <a:t> / </a:t>
                      </a:r>
                      <a:r>
                        <a:rPr lang="en-US" sz="1400" b="1" baseline="0" dirty="0" smtClean="0">
                          <a:ln>
                            <a:solidFill>
                              <a:schemeClr val="tx1"/>
                            </a:solidFill>
                          </a:ln>
                          <a:solidFill>
                            <a:srgbClr val="EE6B08"/>
                          </a:solidFill>
                        </a:rPr>
                        <a:t>catastrophic</a:t>
                      </a:r>
                      <a:r>
                        <a:rPr lang="en-US" sz="1400" baseline="0" dirty="0" smtClean="0"/>
                        <a:t>.</a:t>
                      </a:r>
                      <a:endParaRPr lang="en-US" sz="1400" dirty="0"/>
                    </a:p>
                  </a:txBody>
                  <a:tcPr/>
                </a:tc>
              </a:tr>
              <a:tr h="400171">
                <a:tc>
                  <a:txBody>
                    <a:bodyPr/>
                    <a:lstStyle/>
                    <a:p>
                      <a:pPr algn="l"/>
                      <a:r>
                        <a:rPr lang="en-US" sz="1400" dirty="0" smtClean="0"/>
                        <a:t>Fail-</a:t>
                      </a:r>
                      <a:r>
                        <a:rPr lang="en-US" sz="1400" b="1" dirty="0" smtClean="0">
                          <a:ln>
                            <a:solidFill>
                              <a:schemeClr val="tx1"/>
                            </a:solidFill>
                          </a:ln>
                          <a:solidFill>
                            <a:srgbClr val="FF6699"/>
                          </a:solidFill>
                        </a:rPr>
                        <a:t>Motive</a:t>
                      </a:r>
                      <a:endParaRPr lang="en-US" sz="1400" b="1" dirty="0">
                        <a:ln>
                          <a:solidFill>
                            <a:schemeClr val="tx1"/>
                          </a:solidFill>
                        </a:ln>
                        <a:solidFill>
                          <a:srgbClr val="FF6699"/>
                        </a:solidFill>
                      </a:endParaRPr>
                    </a:p>
                  </a:txBody>
                  <a:tcPr>
                    <a:solidFill>
                      <a:schemeClr val="accent5">
                        <a:lumMod val="20000"/>
                        <a:lumOff val="80000"/>
                      </a:schemeClr>
                    </a:solidFill>
                  </a:tcPr>
                </a:tc>
                <a:tc>
                  <a:txBody>
                    <a:bodyPr/>
                    <a:lstStyle/>
                    <a:p>
                      <a:pPr algn="l"/>
                      <a:r>
                        <a:rPr lang="en-US" sz="1400" b="1" dirty="0" smtClean="0">
                          <a:ln>
                            <a:noFill/>
                          </a:ln>
                          <a:solidFill>
                            <a:schemeClr val="tx1"/>
                          </a:solidFill>
                        </a:rPr>
                        <a:t>Low</a:t>
                      </a:r>
                      <a:r>
                        <a:rPr lang="en-US" sz="1400" dirty="0" smtClean="0"/>
                        <a:t>: “Cash on hand.”</a:t>
                      </a:r>
                      <a:endParaRPr lang="en-US" sz="1400" dirty="0"/>
                    </a:p>
                  </a:txBody>
                  <a:tcPr/>
                </a:tc>
                <a:tc>
                  <a:txBody>
                    <a:bodyPr/>
                    <a:lstStyle/>
                    <a:p>
                      <a:pPr algn="l"/>
                      <a:r>
                        <a:rPr lang="en-US" sz="1400" b="1" dirty="0" smtClean="0">
                          <a:ln>
                            <a:noFill/>
                          </a:ln>
                          <a:solidFill>
                            <a:schemeClr val="tx1"/>
                          </a:solidFill>
                        </a:rPr>
                        <a:t>High</a:t>
                      </a:r>
                      <a:r>
                        <a:rPr lang="en-US" sz="1400" dirty="0" smtClean="0"/>
                        <a:t>: Total</a:t>
                      </a:r>
                      <a:r>
                        <a:rPr lang="en-US" sz="1400" baseline="0" dirty="0" smtClean="0"/>
                        <a:t> stored assets.</a:t>
                      </a:r>
                      <a:endParaRPr lang="en-US" sz="1400" dirty="0"/>
                    </a:p>
                  </a:txBody>
                  <a:tcPr/>
                </a:tc>
              </a:tr>
            </a:tbl>
          </a:graphicData>
        </a:graphic>
      </p:graphicFrame>
      <p:cxnSp>
        <p:nvCxnSpPr>
          <p:cNvPr id="6" name="Straight Arrow Connector 5"/>
          <p:cNvCxnSpPr/>
          <p:nvPr/>
        </p:nvCxnSpPr>
        <p:spPr>
          <a:xfrm>
            <a:off x="2175510" y="3962400"/>
            <a:ext cx="1760220" cy="0"/>
          </a:xfrm>
          <a:prstGeom prst="straightConnector1">
            <a:avLst/>
          </a:prstGeom>
          <a:noFill/>
          <a:ln w="76200" cap="flat">
            <a:solidFill>
              <a:srgbClr val="00B0F0"/>
            </a:solidFill>
            <a:prstDash val="solid"/>
            <a:round/>
            <a:tailEnd type="arrow"/>
          </a:ln>
          <a:effectLst/>
          <a:sp3d/>
        </p:spPr>
        <p:style>
          <a:lnRef idx="0">
            <a:scrgbClr r="0" g="0" b="0"/>
          </a:lnRef>
          <a:fillRef idx="0">
            <a:scrgbClr r="0" g="0" b="0"/>
          </a:fillRef>
          <a:effectRef idx="0">
            <a:scrgbClr r="0" g="0" b="0"/>
          </a:effectRef>
          <a:fontRef idx="none"/>
        </p:style>
      </p:cxnSp>
      <p:cxnSp>
        <p:nvCxnSpPr>
          <p:cNvPr id="9" name="Straight Arrow Connector 8"/>
          <p:cNvCxnSpPr/>
          <p:nvPr/>
        </p:nvCxnSpPr>
        <p:spPr>
          <a:xfrm>
            <a:off x="5074920" y="3985260"/>
            <a:ext cx="1325880" cy="0"/>
          </a:xfrm>
          <a:prstGeom prst="straightConnector1">
            <a:avLst/>
          </a:prstGeom>
          <a:noFill/>
          <a:ln w="76200" cap="flat">
            <a:solidFill>
              <a:srgbClr val="EE6B08"/>
            </a:solidFill>
            <a:prstDash val="solid"/>
            <a:round/>
            <a:tailEnd type="arrow"/>
          </a:ln>
          <a:effectLst/>
          <a:sp3d/>
        </p:spPr>
        <p:style>
          <a:lnRef idx="0">
            <a:scrgbClr r="0" g="0" b="0"/>
          </a:lnRef>
          <a:fillRef idx="0">
            <a:scrgbClr r="0" g="0" b="0"/>
          </a:fillRef>
          <a:effectRef idx="0">
            <a:scrgbClr r="0" g="0" b="0"/>
          </a:effectRef>
          <a:fontRef idx="none"/>
        </p:style>
      </p:cxnSp>
      <p:sp>
        <p:nvSpPr>
          <p:cNvPr id="10" name="Rectangle 9"/>
          <p:cNvSpPr/>
          <p:nvPr/>
        </p:nvSpPr>
        <p:spPr>
          <a:xfrm>
            <a:off x="4061460" y="3837208"/>
            <a:ext cx="822960" cy="307775"/>
          </a:xfrm>
          <a:prstGeom prst="rect">
            <a:avLst/>
          </a:prstGeom>
          <a:solidFill>
            <a:schemeClr val="bg1">
              <a:lumMod val="65000"/>
            </a:schemeClr>
          </a:solidFill>
          <a:ln w="25400" cap="flat">
            <a:solidFill>
              <a:schemeClr val="tx1">
                <a:lumMod val="95000"/>
                <a:lumOff val="5000"/>
              </a:schemeClr>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smtClean="0">
                <a:ln>
                  <a:noFill/>
                </a:ln>
                <a:solidFill>
                  <a:srgbClr val="000000"/>
                </a:solidFill>
                <a:effectLst/>
                <a:uFillTx/>
                <a:latin typeface="+mj-lt"/>
                <a:ea typeface="+mj-ea"/>
                <a:cs typeface="+mj-cs"/>
                <a:sym typeface="Arial"/>
              </a:rPr>
              <a:t>Contract</a:t>
            </a: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sp>
        <p:nvSpPr>
          <p:cNvPr id="20" name="TextBox 19"/>
          <p:cNvSpPr txBox="1"/>
          <p:nvPr/>
        </p:nvSpPr>
        <p:spPr>
          <a:xfrm>
            <a:off x="867204" y="4247910"/>
            <a:ext cx="3106626"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charset="0"/>
              <a:buChar char="•"/>
              <a:tabLst/>
            </a:pPr>
            <a:r>
              <a:rPr kumimoji="0" lang="en-US" sz="1400" b="0" i="0" u="none" strike="noStrike" cap="none" spc="0" normalizeH="0" baseline="0" dirty="0" smtClean="0">
                <a:ln>
                  <a:noFill/>
                </a:ln>
                <a:solidFill>
                  <a:srgbClr val="000000"/>
                </a:solidFill>
                <a:effectLst/>
                <a:uFillTx/>
                <a:sym typeface="Arial"/>
              </a:rPr>
              <a:t>Proof of Quality</a:t>
            </a:r>
          </a:p>
          <a:p>
            <a:pPr marL="285750" marR="0" indent="-285750" algn="l" defTabSz="914400" rtl="0" fontAlgn="auto" latinLnBrk="0" hangingPunct="0">
              <a:lnSpc>
                <a:spcPct val="100000"/>
              </a:lnSpc>
              <a:spcBef>
                <a:spcPts val="0"/>
              </a:spcBef>
              <a:spcAft>
                <a:spcPts val="0"/>
              </a:spcAft>
              <a:buClrTx/>
              <a:buSzTx/>
              <a:buFont typeface="Arial" charset="0"/>
              <a:buChar char="•"/>
              <a:tabLst/>
            </a:pPr>
            <a:r>
              <a:rPr lang="en-US" sz="1400" dirty="0" smtClean="0"/>
              <a:t>Definition of Agreement</a:t>
            </a:r>
            <a:endParaRPr kumimoji="0" lang="en-US" sz="1400" b="0" i="0" u="none" strike="noStrike" cap="none" spc="0" normalizeH="0" baseline="0" dirty="0">
              <a:ln>
                <a:noFill/>
              </a:ln>
              <a:solidFill>
                <a:srgbClr val="000000"/>
              </a:solidFill>
              <a:effectLst/>
              <a:uFillTx/>
              <a:sym typeface="Arial"/>
            </a:endParaRPr>
          </a:p>
        </p:txBody>
      </p:sp>
      <p:sp>
        <p:nvSpPr>
          <p:cNvPr id="24" name="TextBox 23"/>
          <p:cNvSpPr txBox="1"/>
          <p:nvPr/>
        </p:nvSpPr>
        <p:spPr>
          <a:xfrm>
            <a:off x="867204" y="3973185"/>
            <a:ext cx="203601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00000"/>
              </a:lnSpc>
              <a:spcBef>
                <a:spcPts val="0"/>
              </a:spcBef>
              <a:spcAft>
                <a:spcPts val="0"/>
              </a:spcAft>
              <a:buClrTx/>
              <a:buSzTx/>
              <a:tabLst/>
            </a:pPr>
            <a:r>
              <a:rPr kumimoji="0" lang="en-US" sz="1400" b="0" i="0" u="none" strike="noStrike" cap="none" spc="0" normalizeH="0" baseline="0" dirty="0" smtClean="0">
                <a:ln>
                  <a:noFill/>
                </a:ln>
                <a:solidFill>
                  <a:srgbClr val="000000"/>
                </a:solidFill>
                <a:effectLst/>
                <a:uFillTx/>
                <a:sym typeface="Arial"/>
              </a:rPr>
              <a:t>Desire for </a:t>
            </a:r>
            <a:r>
              <a:rPr kumimoji="0" lang="en-US" sz="1400" b="1" i="0" u="sng" strike="noStrike" cap="none" spc="0" normalizeH="0" baseline="0" dirty="0" smtClean="0">
                <a:ln>
                  <a:solidFill>
                    <a:schemeClr val="tx1"/>
                  </a:solidFill>
                </a:ln>
                <a:solidFill>
                  <a:srgbClr val="92D050"/>
                </a:solidFill>
                <a:effectLst/>
                <a:uFillTx/>
                <a:sym typeface="Arial"/>
              </a:rPr>
              <a:t>flexibility</a:t>
            </a:r>
            <a:r>
              <a:rPr kumimoji="0" lang="en-US" sz="1400" b="0" i="0" u="none" strike="noStrike" cap="none" spc="0" normalizeH="0" baseline="0" dirty="0" smtClean="0">
                <a:ln>
                  <a:noFill/>
                </a:ln>
                <a:solidFill>
                  <a:srgbClr val="000000"/>
                </a:solidFill>
                <a:effectLst/>
                <a:uFillTx/>
                <a:sym typeface="Arial"/>
              </a:rPr>
              <a:t>.</a:t>
            </a:r>
            <a:endParaRPr kumimoji="0" lang="en-US" sz="1400" b="0" i="0" u="none" strike="noStrike" cap="none" spc="0" normalizeH="0" baseline="0" dirty="0">
              <a:ln>
                <a:noFill/>
              </a:ln>
              <a:solidFill>
                <a:srgbClr val="000000"/>
              </a:solidFill>
              <a:effectLst/>
              <a:uFillTx/>
              <a:sym typeface="Arial"/>
            </a:endParaRPr>
          </a:p>
        </p:txBody>
      </p:sp>
      <p:sp>
        <p:nvSpPr>
          <p:cNvPr id="28" name="Up Arrow 27"/>
          <p:cNvSpPr/>
          <p:nvPr/>
        </p:nvSpPr>
        <p:spPr>
          <a:xfrm>
            <a:off x="4435792" y="4247910"/>
            <a:ext cx="310515" cy="377482"/>
          </a:xfrm>
          <a:prstGeom prst="upArrow">
            <a:avLst/>
          </a:prstGeom>
          <a:solidFill>
            <a:srgbClr val="FFFFFF"/>
          </a:solidFill>
          <a:ln w="25400" cap="flat">
            <a:solidFill>
              <a:srgbClr val="FF6699"/>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31" name="TextBox 30"/>
          <p:cNvSpPr txBox="1"/>
          <p:nvPr/>
        </p:nvSpPr>
        <p:spPr>
          <a:xfrm>
            <a:off x="3573042" y="4648252"/>
            <a:ext cx="2036016"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00000"/>
              </a:lnSpc>
              <a:spcBef>
                <a:spcPts val="0"/>
              </a:spcBef>
              <a:spcAft>
                <a:spcPts val="0"/>
              </a:spcAft>
              <a:buClrTx/>
              <a:buSzTx/>
              <a:tabLst/>
            </a:pPr>
            <a:r>
              <a:rPr kumimoji="0" lang="en-US" sz="1600" b="0" i="0" u="none" strike="noStrike" cap="none" spc="0" normalizeH="0" baseline="0" dirty="0" smtClean="0">
                <a:ln>
                  <a:noFill/>
                </a:ln>
                <a:solidFill>
                  <a:srgbClr val="000000"/>
                </a:solidFill>
                <a:effectLst/>
                <a:uFillTx/>
                <a:sym typeface="Arial"/>
              </a:rPr>
              <a:t>Motive to </a:t>
            </a:r>
            <a:r>
              <a:rPr kumimoji="0" lang="en-US" sz="1600" b="1" i="0" u="sng" strike="noStrike" cap="none" spc="0" normalizeH="0" baseline="0" dirty="0" smtClean="0">
                <a:ln>
                  <a:solidFill>
                    <a:schemeClr val="tx1"/>
                  </a:solidFill>
                </a:ln>
                <a:solidFill>
                  <a:srgbClr val="FF6699"/>
                </a:solidFill>
                <a:effectLst/>
                <a:uFillTx/>
                <a:sym typeface="Arial"/>
              </a:rPr>
              <a:t>interfere</a:t>
            </a:r>
            <a:r>
              <a:rPr kumimoji="0" lang="en-US" sz="1600" b="0" i="0" u="none" strike="noStrike" cap="none" spc="0" normalizeH="0" baseline="0" dirty="0" smtClean="0">
                <a:ln>
                  <a:noFill/>
                </a:ln>
                <a:solidFill>
                  <a:srgbClr val="000000"/>
                </a:solidFill>
                <a:effectLst/>
                <a:uFillTx/>
                <a:sym typeface="Arial"/>
              </a:rPr>
              <a:t>.</a:t>
            </a:r>
            <a:endParaRPr kumimoji="0" lang="en-US" sz="1600" b="0" i="0" u="none" strike="noStrike" cap="none" spc="0" normalizeH="0" baseline="0" dirty="0">
              <a:ln>
                <a:noFill/>
              </a:ln>
              <a:solidFill>
                <a:srgbClr val="000000"/>
              </a:solidFill>
              <a:effectLst/>
              <a:uFillTx/>
              <a:sym typeface="Arial"/>
            </a:endParaRPr>
          </a:p>
        </p:txBody>
      </p:sp>
      <p:sp>
        <p:nvSpPr>
          <p:cNvPr id="32" name="TextBox 31"/>
          <p:cNvSpPr txBox="1"/>
          <p:nvPr/>
        </p:nvSpPr>
        <p:spPr>
          <a:xfrm>
            <a:off x="1937814" y="3586276"/>
            <a:ext cx="203601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00000"/>
              </a:lnSpc>
              <a:spcBef>
                <a:spcPts val="0"/>
              </a:spcBef>
              <a:spcAft>
                <a:spcPts val="0"/>
              </a:spcAft>
              <a:buClrTx/>
              <a:buSzTx/>
              <a:tabLst/>
            </a:pPr>
            <a:r>
              <a:rPr kumimoji="0" lang="en-US" sz="1400" b="1" i="0" u="none" strike="noStrike" cap="none" spc="0" normalizeH="0" baseline="0" dirty="0" smtClean="0">
                <a:ln>
                  <a:solidFill>
                    <a:schemeClr val="tx1"/>
                  </a:solidFill>
                </a:ln>
                <a:solidFill>
                  <a:srgbClr val="00B0F0"/>
                </a:solidFill>
                <a:effectLst/>
                <a:uFillTx/>
                <a:sym typeface="Arial"/>
              </a:rPr>
              <a:t>Creating Contract</a:t>
            </a:r>
            <a:endParaRPr kumimoji="0" lang="en-US" sz="1400" b="1" i="0" u="none" strike="noStrike" cap="none" spc="0" normalizeH="0" baseline="0" dirty="0">
              <a:ln>
                <a:solidFill>
                  <a:schemeClr val="tx1"/>
                </a:solidFill>
              </a:ln>
              <a:solidFill>
                <a:srgbClr val="00B0F0"/>
              </a:solidFill>
              <a:effectLst/>
              <a:uFillTx/>
              <a:sym typeface="Arial"/>
            </a:endParaRPr>
          </a:p>
        </p:txBody>
      </p:sp>
      <p:sp>
        <p:nvSpPr>
          <p:cNvPr id="34" name="TextBox 33"/>
          <p:cNvSpPr txBox="1"/>
          <p:nvPr/>
        </p:nvSpPr>
        <p:spPr>
          <a:xfrm>
            <a:off x="5059111" y="3561880"/>
            <a:ext cx="203601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00000"/>
              </a:lnSpc>
              <a:spcBef>
                <a:spcPts val="0"/>
              </a:spcBef>
              <a:spcAft>
                <a:spcPts val="0"/>
              </a:spcAft>
              <a:buClrTx/>
              <a:buSzTx/>
              <a:tabLst/>
            </a:pPr>
            <a:r>
              <a:rPr lang="en-US" sz="1400" b="1" u="sng" dirty="0" smtClean="0">
                <a:ln>
                  <a:solidFill>
                    <a:schemeClr val="tx1"/>
                  </a:solidFill>
                </a:ln>
                <a:solidFill>
                  <a:srgbClr val="EE6B08"/>
                </a:solidFill>
              </a:rPr>
              <a:t>Impact</a:t>
            </a:r>
            <a:r>
              <a:rPr lang="en-US" sz="1400" b="1" dirty="0" smtClean="0">
                <a:ln>
                  <a:solidFill>
                    <a:schemeClr val="tx1"/>
                  </a:solidFill>
                </a:ln>
                <a:solidFill>
                  <a:srgbClr val="00B0F0"/>
                </a:solidFill>
              </a:rPr>
              <a:t> </a:t>
            </a:r>
            <a:r>
              <a:rPr lang="en-US" sz="1400" dirty="0" smtClean="0">
                <a:solidFill>
                  <a:schemeClr val="tx1"/>
                </a:solidFill>
              </a:rPr>
              <a:t>of bad Outcome.</a:t>
            </a:r>
            <a:r>
              <a:rPr lang="en-US" sz="1400" b="1" dirty="0" smtClean="0">
                <a:ln>
                  <a:solidFill>
                    <a:schemeClr val="tx1"/>
                  </a:solidFill>
                </a:ln>
                <a:solidFill>
                  <a:srgbClr val="00B0F0"/>
                </a:solidFill>
              </a:rPr>
              <a:t> </a:t>
            </a:r>
            <a:endParaRPr kumimoji="0" lang="en-US" sz="1400" b="1" i="0" u="none" strike="noStrike" cap="none" spc="0" normalizeH="0" baseline="0" dirty="0">
              <a:ln>
                <a:solidFill>
                  <a:schemeClr val="tx1"/>
                </a:solidFill>
              </a:ln>
              <a:solidFill>
                <a:srgbClr val="00B0F0"/>
              </a:solidFill>
              <a:effectLst/>
              <a:uFillTx/>
              <a:sym typeface="Arial"/>
            </a:endParaRPr>
          </a:p>
        </p:txBody>
      </p:sp>
      <p:sp>
        <p:nvSpPr>
          <p:cNvPr id="33" name="Rounded Rectangle 32"/>
          <p:cNvSpPr/>
          <p:nvPr/>
        </p:nvSpPr>
        <p:spPr>
          <a:xfrm>
            <a:off x="609600" y="3550920"/>
            <a:ext cx="6537960" cy="1474835"/>
          </a:xfrm>
          <a:prstGeom prst="roundRect">
            <a:avLst/>
          </a:prstGeom>
          <a:noFill/>
          <a:ln w="25400" cap="flat">
            <a:solidFill>
              <a:schemeClr val="bg1">
                <a:lumMod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42" name="TextBox 41"/>
          <p:cNvSpPr txBox="1"/>
          <p:nvPr/>
        </p:nvSpPr>
        <p:spPr>
          <a:xfrm>
            <a:off x="7293758" y="3558540"/>
            <a:ext cx="1757886" cy="1323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00000"/>
              </a:lnSpc>
              <a:spcBef>
                <a:spcPts val="0"/>
              </a:spcBef>
              <a:spcAft>
                <a:spcPts val="0"/>
              </a:spcAft>
              <a:buClrTx/>
              <a:buSzTx/>
              <a:tabLst/>
            </a:pPr>
            <a:r>
              <a:rPr kumimoji="0" lang="en-US" sz="2000" b="1" i="0" u="none" strike="noStrike" cap="none" spc="0" normalizeH="0" baseline="0" dirty="0" smtClean="0">
                <a:ln>
                  <a:solidFill>
                    <a:schemeClr val="tx1"/>
                  </a:solidFill>
                </a:ln>
                <a:solidFill>
                  <a:srgbClr val="00B050"/>
                </a:solidFill>
                <a:effectLst/>
                <a:uFillTx/>
                <a:sym typeface="Arial"/>
              </a:rPr>
              <a:t>Smart Contract?</a:t>
            </a:r>
          </a:p>
          <a:p>
            <a:pPr marR="0" algn="l" defTabSz="914400" rtl="0" fontAlgn="auto" latinLnBrk="0" hangingPunct="0">
              <a:lnSpc>
                <a:spcPct val="100000"/>
              </a:lnSpc>
              <a:spcBef>
                <a:spcPts val="0"/>
              </a:spcBef>
              <a:spcAft>
                <a:spcPts val="0"/>
              </a:spcAft>
              <a:buClrTx/>
              <a:buSzTx/>
              <a:tabLst/>
            </a:pPr>
            <a:r>
              <a:rPr lang="en-US" sz="2000" b="1" dirty="0" smtClean="0">
                <a:ln>
                  <a:solidFill>
                    <a:schemeClr val="tx1"/>
                  </a:solidFill>
                </a:ln>
                <a:solidFill>
                  <a:srgbClr val="00B050"/>
                </a:solidFill>
              </a:rPr>
              <a:t>Setup?</a:t>
            </a:r>
            <a:br>
              <a:rPr lang="en-US" sz="2000" b="1" dirty="0" smtClean="0">
                <a:ln>
                  <a:solidFill>
                    <a:schemeClr val="tx1"/>
                  </a:solidFill>
                </a:ln>
                <a:solidFill>
                  <a:srgbClr val="00B050"/>
                </a:solidFill>
              </a:rPr>
            </a:br>
            <a:r>
              <a:rPr lang="en-US" sz="2000" b="1" dirty="0" smtClean="0">
                <a:ln>
                  <a:solidFill>
                    <a:schemeClr val="tx1"/>
                  </a:solidFill>
                </a:ln>
                <a:solidFill>
                  <a:srgbClr val="00B050"/>
                </a:solidFill>
              </a:rPr>
              <a:t>Security?</a:t>
            </a:r>
            <a:endParaRPr kumimoji="0" lang="en-US" sz="2000" b="1" i="0" u="none" strike="noStrike" cap="none" spc="0" normalizeH="0" baseline="0" dirty="0">
              <a:ln>
                <a:solidFill>
                  <a:schemeClr val="tx1"/>
                </a:solidFill>
              </a:ln>
              <a:solidFill>
                <a:srgbClr val="00B050"/>
              </a:solidFill>
              <a:effectLst/>
              <a:uFillTx/>
              <a:sym typeface="Arial"/>
            </a:endParaRPr>
          </a:p>
        </p:txBody>
      </p:sp>
      <p:cxnSp>
        <p:nvCxnSpPr>
          <p:cNvPr id="36" name="Straight Connector 35"/>
          <p:cNvCxnSpPr/>
          <p:nvPr/>
        </p:nvCxnSpPr>
        <p:spPr>
          <a:xfrm>
            <a:off x="2552700" y="4144983"/>
            <a:ext cx="4741058" cy="228897"/>
          </a:xfrm>
          <a:prstGeom prst="line">
            <a:avLst/>
          </a:prstGeom>
          <a:noFill/>
          <a:ln w="57150" cap="flat">
            <a:solidFill>
              <a:srgbClr val="FF0000"/>
            </a:solidFill>
            <a:prstDash val="sysDash"/>
            <a:round/>
            <a:headEnd type="triangle" w="med" len="med"/>
            <a:tailEnd type="triangle" w="med" len="me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003902132"/>
      </p:ext>
    </p:extLst>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image3.png" descr="bloq-logo.png"/>
          <p:cNvPicPr>
            <a:picLocks noChangeAspect="1"/>
          </p:cNvPicPr>
          <p:nvPr/>
        </p:nvPicPr>
        <p:blipFill>
          <a:blip r:embed="rId3">
            <a:extLst/>
          </a:blip>
          <a:stretch>
            <a:fillRect/>
          </a:stretch>
        </p:blipFill>
        <p:spPr>
          <a:xfrm>
            <a:off x="8290511" y="132790"/>
            <a:ext cx="684932" cy="330381"/>
          </a:xfrm>
          <a:prstGeom prst="rect">
            <a:avLst/>
          </a:prstGeom>
          <a:ln w="12700">
            <a:miter lim="400000"/>
          </a:ln>
        </p:spPr>
      </p:pic>
      <p:pic>
        <p:nvPicPr>
          <p:cNvPr id="40" name="image4.png"/>
          <p:cNvPicPr>
            <a:picLocks noChangeAspect="1"/>
          </p:cNvPicPr>
          <p:nvPr/>
        </p:nvPicPr>
        <p:blipFill>
          <a:blip r:embed="rId4">
            <a:extLst/>
          </a:blip>
          <a:stretch>
            <a:fillRect/>
          </a:stretch>
        </p:blipFill>
        <p:spPr>
          <a:xfrm>
            <a:off x="8507899" y="5016987"/>
            <a:ext cx="467545" cy="63257"/>
          </a:xfrm>
          <a:prstGeom prst="rect">
            <a:avLst/>
          </a:prstGeom>
          <a:ln w="12700">
            <a:miter lim="400000"/>
          </a:ln>
        </p:spPr>
      </p:pic>
      <p:sp>
        <p:nvSpPr>
          <p:cNvPr id="2" name="Title 1"/>
          <p:cNvSpPr>
            <a:spLocks noGrp="1"/>
          </p:cNvSpPr>
          <p:nvPr>
            <p:ph type="title" idx="4294967295"/>
          </p:nvPr>
        </p:nvSpPr>
        <p:spPr>
          <a:xfrm>
            <a:off x="182880" y="226951"/>
            <a:ext cx="7848600" cy="441960"/>
          </a:xfrm>
        </p:spPr>
        <p:txBody>
          <a:bodyPr>
            <a:noAutofit/>
          </a:bodyPr>
          <a:lstStyle/>
          <a:p>
            <a:r>
              <a:rPr lang="en-US" sz="3200" dirty="0" smtClean="0"/>
              <a:t>Misunderstanding </a:t>
            </a:r>
            <a:r>
              <a:rPr lang="en-US" sz="3200" dirty="0"/>
              <a:t>the </a:t>
            </a:r>
            <a:r>
              <a:rPr lang="en-US" sz="3200" dirty="0" smtClean="0"/>
              <a:t>“</a:t>
            </a:r>
            <a:r>
              <a:rPr lang="en-US" sz="3200" dirty="0"/>
              <a:t>Trust Problem</a:t>
            </a:r>
            <a:r>
              <a:rPr lang="en-US" sz="3200" dirty="0" smtClean="0"/>
              <a:t>”</a:t>
            </a:r>
            <a:endParaRPr lang="en-US" sz="3200" dirty="0"/>
          </a:p>
        </p:txBody>
      </p:sp>
      <p:graphicFrame>
        <p:nvGraphicFramePr>
          <p:cNvPr id="4" name="Table 3"/>
          <p:cNvGraphicFramePr>
            <a:graphicFrameLocks noGrp="1"/>
          </p:cNvGraphicFramePr>
          <p:nvPr>
            <p:extLst>
              <p:ext uri="{D42A27DB-BD31-4B8C-83A1-F6EECF244321}">
                <p14:modId xmlns:p14="http://schemas.microsoft.com/office/powerpoint/2010/main" val="4256120382"/>
              </p:ext>
            </p:extLst>
          </p:nvPr>
        </p:nvGraphicFramePr>
        <p:xfrm>
          <a:off x="624841" y="905510"/>
          <a:ext cx="7696198" cy="2477771"/>
        </p:xfrm>
        <a:graphic>
          <a:graphicData uri="http://schemas.openxmlformats.org/drawingml/2006/table">
            <a:tbl>
              <a:tblPr firstRow="1" bandRow="1">
                <a:tableStyleId>{5940675A-B579-460E-94D1-54222C63F5DA}</a:tableStyleId>
              </a:tblPr>
              <a:tblGrid>
                <a:gridCol w="1264919"/>
                <a:gridCol w="3101340"/>
                <a:gridCol w="3329939"/>
              </a:tblGrid>
              <a:tr h="559143">
                <a:tc>
                  <a:txBody>
                    <a:bodyPr/>
                    <a:lstStyle/>
                    <a:p>
                      <a:pPr algn="l"/>
                      <a:r>
                        <a:rPr lang="en-US" sz="1400" b="1" dirty="0" smtClean="0"/>
                        <a:t>Institutional Value-Usage</a:t>
                      </a:r>
                      <a:endParaRPr lang="en-US" sz="1400" b="1" dirty="0"/>
                    </a:p>
                  </a:txBody>
                  <a:tcPr>
                    <a:solidFill>
                      <a:schemeClr val="accent5">
                        <a:lumMod val="20000"/>
                        <a:lumOff val="80000"/>
                      </a:schemeClr>
                    </a:solidFill>
                  </a:tcPr>
                </a:tc>
                <a:tc>
                  <a:txBody>
                    <a:bodyPr/>
                    <a:lstStyle/>
                    <a:p>
                      <a:pPr algn="ctr"/>
                      <a:r>
                        <a:rPr lang="en-US" sz="1400" b="1" dirty="0" smtClean="0"/>
                        <a:t>Accepts Value</a:t>
                      </a:r>
                      <a:endParaRPr lang="en-US" sz="1400" b="1" dirty="0"/>
                    </a:p>
                  </a:txBody>
                  <a:tcPr>
                    <a:solidFill>
                      <a:schemeClr val="accent5">
                        <a:lumMod val="20000"/>
                        <a:lumOff val="80000"/>
                      </a:schemeClr>
                    </a:solidFill>
                  </a:tcPr>
                </a:tc>
                <a:tc>
                  <a:txBody>
                    <a:bodyPr/>
                    <a:lstStyle/>
                    <a:p>
                      <a:pPr algn="ctr"/>
                      <a:r>
                        <a:rPr lang="en-US" sz="1400" b="1" dirty="0" smtClean="0"/>
                        <a:t>Stores Value</a:t>
                      </a:r>
                      <a:endParaRPr lang="en-US" sz="1400" b="1" dirty="0"/>
                    </a:p>
                  </a:txBody>
                  <a:tcPr>
                    <a:solidFill>
                      <a:schemeClr val="accent5">
                        <a:lumMod val="20000"/>
                        <a:lumOff val="80000"/>
                      </a:schemeClr>
                    </a:solidFill>
                  </a:tcPr>
                </a:tc>
              </a:tr>
              <a:tr h="559143">
                <a:tc>
                  <a:txBody>
                    <a:bodyPr/>
                    <a:lstStyle/>
                    <a:p>
                      <a:pPr algn="l"/>
                      <a:r>
                        <a:rPr lang="en-US" sz="1400" dirty="0" smtClean="0"/>
                        <a:t>Examples</a:t>
                      </a:r>
                      <a:endParaRPr lang="en-US" sz="1400" dirty="0"/>
                    </a:p>
                  </a:txBody>
                  <a:tcPr>
                    <a:solidFill>
                      <a:schemeClr val="accent5">
                        <a:lumMod val="20000"/>
                        <a:lumOff val="80000"/>
                      </a:schemeClr>
                    </a:solidFill>
                  </a:tcPr>
                </a:tc>
                <a:tc>
                  <a:txBody>
                    <a:bodyPr/>
                    <a:lstStyle/>
                    <a:p>
                      <a:pPr algn="l"/>
                      <a:r>
                        <a:rPr lang="en-US" sz="1400" dirty="0" smtClean="0"/>
                        <a:t>Restaurant, retail store, gas station,</a:t>
                      </a:r>
                      <a:r>
                        <a:rPr lang="en-US" sz="1400" baseline="0" dirty="0" smtClean="0"/>
                        <a:t> </a:t>
                      </a:r>
                      <a:r>
                        <a:rPr lang="en-US" sz="1400" dirty="0" smtClean="0"/>
                        <a:t>hotel,</a:t>
                      </a:r>
                      <a:r>
                        <a:rPr lang="en-US" sz="1400" baseline="0" dirty="0" smtClean="0"/>
                        <a:t> Netflix, iPhone Games, </a:t>
                      </a:r>
                      <a:r>
                        <a:rPr lang="en-US" sz="1400" baseline="0" dirty="0" err="1" smtClean="0"/>
                        <a:t>Uber</a:t>
                      </a:r>
                      <a:r>
                        <a:rPr lang="en-US" sz="1400" baseline="0" dirty="0" smtClean="0"/>
                        <a:t>.</a:t>
                      </a:r>
                      <a:endParaRPr lang="en-US" sz="1400" dirty="0"/>
                    </a:p>
                  </a:txBody>
                  <a:tcPr/>
                </a:tc>
                <a:tc>
                  <a:txBody>
                    <a:bodyPr/>
                    <a:lstStyle/>
                    <a:p>
                      <a:pPr algn="l"/>
                      <a:r>
                        <a:rPr lang="en-US" sz="1400" dirty="0" smtClean="0"/>
                        <a:t>Bank, brokerage firm, lawyer, government, bearer assets.</a:t>
                      </a:r>
                      <a:endParaRPr lang="en-US" sz="1400" dirty="0"/>
                    </a:p>
                  </a:txBody>
                  <a:tcPr/>
                </a:tc>
              </a:tr>
              <a:tr h="559143">
                <a:tc>
                  <a:txBody>
                    <a:bodyPr/>
                    <a:lstStyle/>
                    <a:p>
                      <a:pPr algn="l"/>
                      <a:r>
                        <a:rPr lang="en-US" sz="1400" dirty="0" smtClean="0"/>
                        <a:t>Qualities of Demand</a:t>
                      </a:r>
                      <a:r>
                        <a:rPr lang="en-US" sz="1400" baseline="0" dirty="0" smtClean="0"/>
                        <a:t> Met</a:t>
                      </a:r>
                      <a:endParaRPr lang="en-US" sz="1400" dirty="0"/>
                    </a:p>
                  </a:txBody>
                  <a:tcPr>
                    <a:solidFill>
                      <a:schemeClr val="accent5">
                        <a:lumMod val="20000"/>
                        <a:lumOff val="80000"/>
                      </a:schemeClr>
                    </a:solidFill>
                  </a:tcPr>
                </a:tc>
                <a:tc>
                  <a:txBody>
                    <a:bodyPr/>
                    <a:lstStyle/>
                    <a:p>
                      <a:pPr algn="l"/>
                      <a:r>
                        <a:rPr lang="en-US" sz="1400" dirty="0" smtClean="0"/>
                        <a:t>Today’s needs: known,</a:t>
                      </a:r>
                      <a:r>
                        <a:rPr lang="en-US" sz="1400" baseline="0" dirty="0" smtClean="0"/>
                        <a:t> specific, </a:t>
                      </a:r>
                      <a:r>
                        <a:rPr lang="en-US" sz="1400" b="1" baseline="0" dirty="0" smtClean="0">
                          <a:ln>
                            <a:solidFill>
                              <a:schemeClr val="tx1"/>
                            </a:solidFill>
                          </a:ln>
                          <a:solidFill>
                            <a:srgbClr val="92D050"/>
                          </a:solidFill>
                        </a:rPr>
                        <a:t>flexible</a:t>
                      </a:r>
                      <a:r>
                        <a:rPr lang="en-US" sz="1400" baseline="0" dirty="0" smtClean="0"/>
                        <a:t> / </a:t>
                      </a:r>
                      <a:r>
                        <a:rPr lang="en-US" sz="1400" b="1" baseline="0" dirty="0" smtClean="0">
                          <a:ln>
                            <a:solidFill>
                              <a:schemeClr val="tx1"/>
                            </a:solidFill>
                          </a:ln>
                          <a:solidFill>
                            <a:srgbClr val="FF0000"/>
                          </a:solidFill>
                        </a:rPr>
                        <a:t>capricious</a:t>
                      </a:r>
                      <a:r>
                        <a:rPr lang="en-US" sz="1400" baseline="0" dirty="0" smtClean="0"/>
                        <a:t>.</a:t>
                      </a:r>
                      <a:endParaRPr lang="en-US" sz="1400" dirty="0"/>
                    </a:p>
                  </a:txBody>
                  <a:tcPr/>
                </a:tc>
                <a:tc>
                  <a:txBody>
                    <a:bodyPr/>
                    <a:lstStyle/>
                    <a:p>
                      <a:pPr algn="l"/>
                      <a:r>
                        <a:rPr lang="en-US" sz="1400" dirty="0" smtClean="0"/>
                        <a:t>Tomorrow</a:t>
                      </a:r>
                      <a:r>
                        <a:rPr lang="en-US" sz="1400" baseline="0" dirty="0" smtClean="0"/>
                        <a:t>’s needs:  not yet specified, (storage task is </a:t>
                      </a:r>
                      <a:r>
                        <a:rPr lang="en-US" sz="1400" b="1" baseline="0" dirty="0" smtClean="0">
                          <a:ln>
                            <a:solidFill>
                              <a:schemeClr val="tx1"/>
                            </a:solidFill>
                          </a:ln>
                          <a:solidFill>
                            <a:srgbClr val="FF0000"/>
                          </a:solidFill>
                        </a:rPr>
                        <a:t>stable</a:t>
                      </a:r>
                      <a:r>
                        <a:rPr lang="en-US" sz="1400" baseline="0" dirty="0" smtClean="0"/>
                        <a:t> / </a:t>
                      </a:r>
                      <a:r>
                        <a:rPr lang="en-US" sz="1400" b="1" baseline="0" dirty="0" smtClean="0">
                          <a:ln>
                            <a:solidFill>
                              <a:schemeClr val="tx1"/>
                            </a:solidFill>
                          </a:ln>
                          <a:solidFill>
                            <a:srgbClr val="92D050"/>
                          </a:solidFill>
                        </a:rPr>
                        <a:t>well-defined</a:t>
                      </a:r>
                      <a:r>
                        <a:rPr lang="en-US" sz="1400" baseline="0" dirty="0" smtClean="0"/>
                        <a:t>). </a:t>
                      </a:r>
                      <a:endParaRPr lang="en-US" sz="1400" dirty="0"/>
                    </a:p>
                  </a:txBody>
                  <a:tcPr/>
                </a:tc>
              </a:tr>
              <a:tr h="400171">
                <a:tc>
                  <a:txBody>
                    <a:bodyPr/>
                    <a:lstStyle/>
                    <a:p>
                      <a:pPr algn="l"/>
                      <a:r>
                        <a:rPr lang="en-US" sz="1400" dirty="0" smtClean="0"/>
                        <a:t>Failures</a:t>
                      </a:r>
                      <a:endParaRPr lang="en-US" sz="1400" dirty="0"/>
                    </a:p>
                  </a:txBody>
                  <a:tcPr>
                    <a:solidFill>
                      <a:schemeClr val="accent5">
                        <a:lumMod val="20000"/>
                        <a:lumOff val="80000"/>
                      </a:schemeClr>
                    </a:solidFill>
                  </a:tcPr>
                </a:tc>
                <a:tc>
                  <a:txBody>
                    <a:bodyPr/>
                    <a:lstStyle/>
                    <a:p>
                      <a:pPr algn="l"/>
                      <a:r>
                        <a:rPr lang="en-US" sz="1400" dirty="0" smtClean="0"/>
                        <a:t>Small,</a:t>
                      </a:r>
                      <a:r>
                        <a:rPr lang="en-US" sz="1400" baseline="0" dirty="0" smtClean="0"/>
                        <a:t> expected / </a:t>
                      </a:r>
                      <a:r>
                        <a:rPr lang="en-US" sz="1400" b="1" baseline="0" dirty="0" smtClean="0">
                          <a:ln>
                            <a:solidFill>
                              <a:schemeClr val="tx1"/>
                            </a:solidFill>
                          </a:ln>
                          <a:solidFill>
                            <a:srgbClr val="92D050"/>
                          </a:solidFill>
                        </a:rPr>
                        <a:t>investigative</a:t>
                      </a:r>
                      <a:r>
                        <a:rPr lang="en-US" sz="1400" baseline="0" dirty="0" smtClean="0"/>
                        <a:t>.</a:t>
                      </a:r>
                      <a:endParaRPr lang="en-US" sz="1400" dirty="0"/>
                    </a:p>
                  </a:txBody>
                  <a:tcPr/>
                </a:tc>
                <a:tc>
                  <a:txBody>
                    <a:bodyPr/>
                    <a:lstStyle/>
                    <a:p>
                      <a:pPr algn="l"/>
                      <a:r>
                        <a:rPr lang="en-US" sz="1400" dirty="0" smtClean="0"/>
                        <a:t>Large, unexpected</a:t>
                      </a:r>
                      <a:r>
                        <a:rPr lang="en-US" sz="1400" baseline="0" dirty="0" smtClean="0"/>
                        <a:t> / </a:t>
                      </a:r>
                      <a:r>
                        <a:rPr lang="en-US" sz="1400" b="1" baseline="0" dirty="0" smtClean="0">
                          <a:ln>
                            <a:solidFill>
                              <a:schemeClr val="tx1"/>
                            </a:solidFill>
                          </a:ln>
                          <a:solidFill>
                            <a:srgbClr val="EE6B08"/>
                          </a:solidFill>
                        </a:rPr>
                        <a:t>catastrophic</a:t>
                      </a:r>
                      <a:r>
                        <a:rPr lang="en-US" sz="1400" baseline="0" dirty="0" smtClean="0"/>
                        <a:t>.</a:t>
                      </a:r>
                      <a:endParaRPr lang="en-US" sz="1400" dirty="0"/>
                    </a:p>
                  </a:txBody>
                  <a:tcPr/>
                </a:tc>
              </a:tr>
              <a:tr h="400171">
                <a:tc>
                  <a:txBody>
                    <a:bodyPr/>
                    <a:lstStyle/>
                    <a:p>
                      <a:pPr algn="l"/>
                      <a:r>
                        <a:rPr lang="en-US" sz="1400" dirty="0" smtClean="0"/>
                        <a:t>Fail-</a:t>
                      </a:r>
                      <a:r>
                        <a:rPr lang="en-US" sz="1400" b="1" dirty="0" smtClean="0">
                          <a:ln>
                            <a:solidFill>
                              <a:schemeClr val="tx1"/>
                            </a:solidFill>
                          </a:ln>
                          <a:solidFill>
                            <a:srgbClr val="FF6699"/>
                          </a:solidFill>
                        </a:rPr>
                        <a:t>Motive</a:t>
                      </a:r>
                      <a:endParaRPr lang="en-US" sz="1400" b="1" dirty="0">
                        <a:ln>
                          <a:solidFill>
                            <a:schemeClr val="tx1"/>
                          </a:solidFill>
                        </a:ln>
                        <a:solidFill>
                          <a:srgbClr val="FF6699"/>
                        </a:solidFill>
                      </a:endParaRPr>
                    </a:p>
                  </a:txBody>
                  <a:tcPr>
                    <a:solidFill>
                      <a:schemeClr val="accent5">
                        <a:lumMod val="20000"/>
                        <a:lumOff val="80000"/>
                      </a:schemeClr>
                    </a:solidFill>
                  </a:tcPr>
                </a:tc>
                <a:tc>
                  <a:txBody>
                    <a:bodyPr/>
                    <a:lstStyle/>
                    <a:p>
                      <a:pPr algn="l"/>
                      <a:r>
                        <a:rPr lang="en-US" sz="1400" b="1" dirty="0" smtClean="0">
                          <a:ln>
                            <a:noFill/>
                          </a:ln>
                          <a:solidFill>
                            <a:schemeClr val="tx1"/>
                          </a:solidFill>
                        </a:rPr>
                        <a:t>Low</a:t>
                      </a:r>
                      <a:r>
                        <a:rPr lang="en-US" sz="1400" dirty="0" smtClean="0"/>
                        <a:t>: “Cash on hand.”</a:t>
                      </a:r>
                      <a:endParaRPr lang="en-US" sz="1400" dirty="0"/>
                    </a:p>
                  </a:txBody>
                  <a:tcPr/>
                </a:tc>
                <a:tc>
                  <a:txBody>
                    <a:bodyPr/>
                    <a:lstStyle/>
                    <a:p>
                      <a:pPr algn="l"/>
                      <a:r>
                        <a:rPr lang="en-US" sz="1400" b="1" dirty="0" smtClean="0">
                          <a:ln>
                            <a:noFill/>
                          </a:ln>
                          <a:solidFill>
                            <a:schemeClr val="tx1"/>
                          </a:solidFill>
                        </a:rPr>
                        <a:t>High</a:t>
                      </a:r>
                      <a:r>
                        <a:rPr lang="en-US" sz="1400" dirty="0" smtClean="0"/>
                        <a:t>: Total</a:t>
                      </a:r>
                      <a:r>
                        <a:rPr lang="en-US" sz="1400" baseline="0" dirty="0" smtClean="0"/>
                        <a:t> stored assets.</a:t>
                      </a:r>
                      <a:endParaRPr lang="en-US" sz="1400" dirty="0"/>
                    </a:p>
                  </a:txBody>
                  <a:tcPr/>
                </a:tc>
              </a:tr>
            </a:tbl>
          </a:graphicData>
        </a:graphic>
      </p:graphicFrame>
      <p:cxnSp>
        <p:nvCxnSpPr>
          <p:cNvPr id="6" name="Straight Arrow Connector 5"/>
          <p:cNvCxnSpPr/>
          <p:nvPr/>
        </p:nvCxnSpPr>
        <p:spPr>
          <a:xfrm>
            <a:off x="2175510" y="3962400"/>
            <a:ext cx="1760220" cy="0"/>
          </a:xfrm>
          <a:prstGeom prst="straightConnector1">
            <a:avLst/>
          </a:prstGeom>
          <a:noFill/>
          <a:ln w="76200" cap="flat">
            <a:solidFill>
              <a:srgbClr val="00B0F0"/>
            </a:solidFill>
            <a:prstDash val="solid"/>
            <a:round/>
            <a:tailEnd type="arrow"/>
          </a:ln>
          <a:effectLst/>
          <a:sp3d/>
        </p:spPr>
        <p:style>
          <a:lnRef idx="0">
            <a:scrgbClr r="0" g="0" b="0"/>
          </a:lnRef>
          <a:fillRef idx="0">
            <a:scrgbClr r="0" g="0" b="0"/>
          </a:fillRef>
          <a:effectRef idx="0">
            <a:scrgbClr r="0" g="0" b="0"/>
          </a:effectRef>
          <a:fontRef idx="none"/>
        </p:style>
      </p:cxnSp>
      <p:cxnSp>
        <p:nvCxnSpPr>
          <p:cNvPr id="9" name="Straight Arrow Connector 8"/>
          <p:cNvCxnSpPr/>
          <p:nvPr/>
        </p:nvCxnSpPr>
        <p:spPr>
          <a:xfrm>
            <a:off x="5074920" y="3985260"/>
            <a:ext cx="1325880" cy="0"/>
          </a:xfrm>
          <a:prstGeom prst="straightConnector1">
            <a:avLst/>
          </a:prstGeom>
          <a:noFill/>
          <a:ln w="76200" cap="flat">
            <a:solidFill>
              <a:srgbClr val="EE6B08"/>
            </a:solidFill>
            <a:prstDash val="solid"/>
            <a:round/>
            <a:tailEnd type="arrow"/>
          </a:ln>
          <a:effectLst/>
          <a:sp3d/>
        </p:spPr>
        <p:style>
          <a:lnRef idx="0">
            <a:scrgbClr r="0" g="0" b="0"/>
          </a:lnRef>
          <a:fillRef idx="0">
            <a:scrgbClr r="0" g="0" b="0"/>
          </a:fillRef>
          <a:effectRef idx="0">
            <a:scrgbClr r="0" g="0" b="0"/>
          </a:effectRef>
          <a:fontRef idx="none"/>
        </p:style>
      </p:cxnSp>
      <p:sp>
        <p:nvSpPr>
          <p:cNvPr id="10" name="Rectangle 9"/>
          <p:cNvSpPr/>
          <p:nvPr/>
        </p:nvSpPr>
        <p:spPr>
          <a:xfrm>
            <a:off x="4061460" y="3837208"/>
            <a:ext cx="822960" cy="307775"/>
          </a:xfrm>
          <a:prstGeom prst="rect">
            <a:avLst/>
          </a:prstGeom>
          <a:solidFill>
            <a:schemeClr val="bg1">
              <a:lumMod val="65000"/>
            </a:schemeClr>
          </a:solidFill>
          <a:ln w="25400" cap="flat">
            <a:solidFill>
              <a:schemeClr val="tx1">
                <a:lumMod val="95000"/>
                <a:lumOff val="5000"/>
              </a:schemeClr>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smtClean="0">
                <a:ln>
                  <a:noFill/>
                </a:ln>
                <a:solidFill>
                  <a:srgbClr val="000000"/>
                </a:solidFill>
                <a:effectLst/>
                <a:uFillTx/>
                <a:latin typeface="+mj-lt"/>
                <a:ea typeface="+mj-ea"/>
                <a:cs typeface="+mj-cs"/>
                <a:sym typeface="Arial"/>
              </a:rPr>
              <a:t>Contract</a:t>
            </a: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sp>
        <p:nvSpPr>
          <p:cNvPr id="20" name="TextBox 19"/>
          <p:cNvSpPr txBox="1"/>
          <p:nvPr/>
        </p:nvSpPr>
        <p:spPr>
          <a:xfrm>
            <a:off x="867204" y="4247910"/>
            <a:ext cx="3106626"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charset="0"/>
              <a:buChar char="•"/>
              <a:tabLst/>
            </a:pPr>
            <a:r>
              <a:rPr kumimoji="0" lang="en-US" sz="1400" b="0" i="0" u="none" strike="noStrike" cap="none" spc="0" normalizeH="0" baseline="0" dirty="0" smtClean="0">
                <a:ln>
                  <a:noFill/>
                </a:ln>
                <a:solidFill>
                  <a:srgbClr val="000000"/>
                </a:solidFill>
                <a:effectLst/>
                <a:uFillTx/>
                <a:sym typeface="Arial"/>
              </a:rPr>
              <a:t>Proof of Quality</a:t>
            </a:r>
          </a:p>
          <a:p>
            <a:pPr marL="285750" marR="0" indent="-285750" algn="l" defTabSz="914400" rtl="0" fontAlgn="auto" latinLnBrk="0" hangingPunct="0">
              <a:lnSpc>
                <a:spcPct val="100000"/>
              </a:lnSpc>
              <a:spcBef>
                <a:spcPts val="0"/>
              </a:spcBef>
              <a:spcAft>
                <a:spcPts val="0"/>
              </a:spcAft>
              <a:buClrTx/>
              <a:buSzTx/>
              <a:buFont typeface="Arial" charset="0"/>
              <a:buChar char="•"/>
              <a:tabLst/>
            </a:pPr>
            <a:r>
              <a:rPr lang="en-US" sz="1400" dirty="0" smtClean="0"/>
              <a:t>Definition of Agreement</a:t>
            </a:r>
            <a:endParaRPr kumimoji="0" lang="en-US" sz="1400" b="0" i="0" u="none" strike="noStrike" cap="none" spc="0" normalizeH="0" baseline="0" dirty="0">
              <a:ln>
                <a:noFill/>
              </a:ln>
              <a:solidFill>
                <a:srgbClr val="000000"/>
              </a:solidFill>
              <a:effectLst/>
              <a:uFillTx/>
              <a:sym typeface="Arial"/>
            </a:endParaRPr>
          </a:p>
        </p:txBody>
      </p:sp>
      <p:sp>
        <p:nvSpPr>
          <p:cNvPr id="23" name="TextBox 22"/>
          <p:cNvSpPr txBox="1"/>
          <p:nvPr/>
        </p:nvSpPr>
        <p:spPr>
          <a:xfrm>
            <a:off x="7293758" y="3558540"/>
            <a:ext cx="1757886"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00000"/>
              </a:lnSpc>
              <a:spcBef>
                <a:spcPts val="0"/>
              </a:spcBef>
              <a:spcAft>
                <a:spcPts val="0"/>
              </a:spcAft>
              <a:buClrTx/>
              <a:buSzTx/>
              <a:tabLst/>
            </a:pPr>
            <a:r>
              <a:rPr kumimoji="0" lang="en-US" b="1" i="0" u="none" strike="noStrike" cap="none" spc="0" normalizeH="0" baseline="0" dirty="0" smtClean="0">
                <a:ln>
                  <a:solidFill>
                    <a:schemeClr val="tx1"/>
                  </a:solidFill>
                </a:ln>
                <a:solidFill>
                  <a:srgbClr val="FD1C17"/>
                </a:solidFill>
                <a:effectLst/>
                <a:uFillTx/>
                <a:sym typeface="Arial"/>
              </a:rPr>
              <a:t>vs</a:t>
            </a:r>
            <a:r>
              <a:rPr lang="en-US" b="1" dirty="0">
                <a:ln>
                  <a:solidFill>
                    <a:schemeClr val="tx1"/>
                  </a:solidFill>
                </a:ln>
                <a:solidFill>
                  <a:srgbClr val="FD1C17"/>
                </a:solidFill>
              </a:rPr>
              <a:t>.</a:t>
            </a:r>
            <a:r>
              <a:rPr kumimoji="0" lang="en-US" b="1" i="0" u="none" strike="noStrike" cap="none" spc="0" normalizeH="0" baseline="0" dirty="0" smtClean="0">
                <a:ln>
                  <a:solidFill>
                    <a:schemeClr val="tx1"/>
                  </a:solidFill>
                </a:ln>
                <a:solidFill>
                  <a:srgbClr val="FD1C17"/>
                </a:solidFill>
                <a:effectLst/>
                <a:uFillTx/>
                <a:sym typeface="Arial"/>
              </a:rPr>
              <a:t> Personal</a:t>
            </a:r>
            <a:r>
              <a:rPr kumimoji="0" lang="en-US" b="1" i="0" u="none" strike="noStrike" cap="none" spc="0" normalizeH="0" dirty="0" smtClean="0">
                <a:ln>
                  <a:solidFill>
                    <a:schemeClr val="tx1"/>
                  </a:solidFill>
                </a:ln>
                <a:solidFill>
                  <a:srgbClr val="FD1C17"/>
                </a:solidFill>
                <a:effectLst/>
                <a:uFillTx/>
                <a:sym typeface="Arial"/>
              </a:rPr>
              <a:t> Relationships?</a:t>
            </a:r>
          </a:p>
          <a:p>
            <a:pPr marR="0" algn="l" defTabSz="914400" rtl="0" fontAlgn="auto" latinLnBrk="0" hangingPunct="0">
              <a:lnSpc>
                <a:spcPct val="100000"/>
              </a:lnSpc>
              <a:spcBef>
                <a:spcPts val="0"/>
              </a:spcBef>
              <a:spcAft>
                <a:spcPts val="0"/>
              </a:spcAft>
              <a:buClrTx/>
              <a:buSzTx/>
              <a:tabLst/>
            </a:pPr>
            <a:r>
              <a:rPr lang="en-US" b="1" baseline="0" dirty="0" smtClean="0">
                <a:ln>
                  <a:solidFill>
                    <a:schemeClr val="tx1"/>
                  </a:solidFill>
                </a:ln>
                <a:solidFill>
                  <a:srgbClr val="FD1C17"/>
                </a:solidFill>
              </a:rPr>
              <a:t>vs. </a:t>
            </a:r>
            <a:r>
              <a:rPr kumimoji="0" lang="en-US" b="1" i="0" u="none" strike="noStrike" cap="none" spc="0" normalizeH="0" baseline="0" dirty="0" smtClean="0">
                <a:ln>
                  <a:solidFill>
                    <a:schemeClr val="tx1"/>
                  </a:solidFill>
                </a:ln>
                <a:solidFill>
                  <a:srgbClr val="FD1C17"/>
                </a:solidFill>
                <a:effectLst/>
                <a:uFillTx/>
                <a:sym typeface="Arial"/>
              </a:rPr>
              <a:t>Brands?</a:t>
            </a:r>
            <a:endParaRPr kumimoji="0" lang="en-US" b="1" i="0" u="none" strike="noStrike" cap="none" spc="0" normalizeH="0" baseline="0" dirty="0">
              <a:ln>
                <a:solidFill>
                  <a:schemeClr val="tx1"/>
                </a:solidFill>
              </a:ln>
              <a:solidFill>
                <a:srgbClr val="FD1C17"/>
              </a:solidFill>
              <a:effectLst/>
              <a:uFillTx/>
              <a:sym typeface="Arial"/>
            </a:endParaRPr>
          </a:p>
        </p:txBody>
      </p:sp>
      <p:sp>
        <p:nvSpPr>
          <p:cNvPr id="24" name="TextBox 23"/>
          <p:cNvSpPr txBox="1"/>
          <p:nvPr/>
        </p:nvSpPr>
        <p:spPr>
          <a:xfrm>
            <a:off x="867204" y="3973185"/>
            <a:ext cx="203601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00000"/>
              </a:lnSpc>
              <a:spcBef>
                <a:spcPts val="0"/>
              </a:spcBef>
              <a:spcAft>
                <a:spcPts val="0"/>
              </a:spcAft>
              <a:buClrTx/>
              <a:buSzTx/>
              <a:tabLst/>
            </a:pPr>
            <a:r>
              <a:rPr kumimoji="0" lang="en-US" sz="1400" b="0" i="0" u="none" strike="noStrike" cap="none" spc="0" normalizeH="0" baseline="0" dirty="0" smtClean="0">
                <a:ln>
                  <a:noFill/>
                </a:ln>
                <a:solidFill>
                  <a:srgbClr val="000000"/>
                </a:solidFill>
                <a:effectLst/>
                <a:uFillTx/>
                <a:sym typeface="Arial"/>
              </a:rPr>
              <a:t>Desire for </a:t>
            </a:r>
            <a:r>
              <a:rPr kumimoji="0" lang="en-US" sz="1400" b="1" i="0" u="sng" strike="noStrike" cap="none" spc="0" normalizeH="0" baseline="0" dirty="0" smtClean="0">
                <a:ln>
                  <a:solidFill>
                    <a:schemeClr val="tx1"/>
                  </a:solidFill>
                </a:ln>
                <a:solidFill>
                  <a:srgbClr val="92D050"/>
                </a:solidFill>
                <a:effectLst/>
                <a:uFillTx/>
                <a:sym typeface="Arial"/>
              </a:rPr>
              <a:t>flexibility</a:t>
            </a:r>
            <a:r>
              <a:rPr kumimoji="0" lang="en-US" sz="1400" b="0" i="0" u="none" strike="noStrike" cap="none" spc="0" normalizeH="0" baseline="0" dirty="0" smtClean="0">
                <a:ln>
                  <a:noFill/>
                </a:ln>
                <a:solidFill>
                  <a:srgbClr val="000000"/>
                </a:solidFill>
                <a:effectLst/>
                <a:uFillTx/>
                <a:sym typeface="Arial"/>
              </a:rPr>
              <a:t>.</a:t>
            </a:r>
            <a:endParaRPr kumimoji="0" lang="en-US" sz="1400" b="0" i="0" u="none" strike="noStrike" cap="none" spc="0" normalizeH="0" baseline="0" dirty="0">
              <a:ln>
                <a:noFill/>
              </a:ln>
              <a:solidFill>
                <a:srgbClr val="000000"/>
              </a:solidFill>
              <a:effectLst/>
              <a:uFillTx/>
              <a:sym typeface="Arial"/>
            </a:endParaRPr>
          </a:p>
        </p:txBody>
      </p:sp>
      <p:sp>
        <p:nvSpPr>
          <p:cNvPr id="28" name="Up Arrow 27"/>
          <p:cNvSpPr/>
          <p:nvPr/>
        </p:nvSpPr>
        <p:spPr>
          <a:xfrm>
            <a:off x="4435792" y="4247910"/>
            <a:ext cx="310515" cy="377482"/>
          </a:xfrm>
          <a:prstGeom prst="upArrow">
            <a:avLst/>
          </a:prstGeom>
          <a:solidFill>
            <a:srgbClr val="FFFFFF"/>
          </a:solidFill>
          <a:ln w="25400" cap="flat">
            <a:solidFill>
              <a:srgbClr val="FF6699"/>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31" name="TextBox 30"/>
          <p:cNvSpPr txBox="1"/>
          <p:nvPr/>
        </p:nvSpPr>
        <p:spPr>
          <a:xfrm>
            <a:off x="3573042" y="4648252"/>
            <a:ext cx="2036016"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00000"/>
              </a:lnSpc>
              <a:spcBef>
                <a:spcPts val="0"/>
              </a:spcBef>
              <a:spcAft>
                <a:spcPts val="0"/>
              </a:spcAft>
              <a:buClrTx/>
              <a:buSzTx/>
              <a:tabLst/>
            </a:pPr>
            <a:r>
              <a:rPr kumimoji="0" lang="en-US" sz="1600" b="0" i="0" u="none" strike="noStrike" cap="none" spc="0" normalizeH="0" baseline="0" dirty="0" smtClean="0">
                <a:ln>
                  <a:noFill/>
                </a:ln>
                <a:solidFill>
                  <a:srgbClr val="000000"/>
                </a:solidFill>
                <a:effectLst/>
                <a:uFillTx/>
                <a:sym typeface="Arial"/>
              </a:rPr>
              <a:t>Motive to </a:t>
            </a:r>
            <a:r>
              <a:rPr kumimoji="0" lang="en-US" sz="1600" b="1" i="0" u="sng" strike="noStrike" cap="none" spc="0" normalizeH="0" baseline="0" dirty="0" smtClean="0">
                <a:ln>
                  <a:solidFill>
                    <a:schemeClr val="tx1"/>
                  </a:solidFill>
                </a:ln>
                <a:solidFill>
                  <a:srgbClr val="FF6699"/>
                </a:solidFill>
                <a:effectLst/>
                <a:uFillTx/>
                <a:sym typeface="Arial"/>
              </a:rPr>
              <a:t>interfere</a:t>
            </a:r>
            <a:r>
              <a:rPr kumimoji="0" lang="en-US" sz="1600" b="0" i="0" u="none" strike="noStrike" cap="none" spc="0" normalizeH="0" baseline="0" dirty="0" smtClean="0">
                <a:ln>
                  <a:noFill/>
                </a:ln>
                <a:solidFill>
                  <a:srgbClr val="000000"/>
                </a:solidFill>
                <a:effectLst/>
                <a:uFillTx/>
                <a:sym typeface="Arial"/>
              </a:rPr>
              <a:t>.</a:t>
            </a:r>
            <a:endParaRPr kumimoji="0" lang="en-US" sz="1600" b="0" i="0" u="none" strike="noStrike" cap="none" spc="0" normalizeH="0" baseline="0" dirty="0">
              <a:ln>
                <a:noFill/>
              </a:ln>
              <a:solidFill>
                <a:srgbClr val="000000"/>
              </a:solidFill>
              <a:effectLst/>
              <a:uFillTx/>
              <a:sym typeface="Arial"/>
            </a:endParaRPr>
          </a:p>
        </p:txBody>
      </p:sp>
      <p:sp>
        <p:nvSpPr>
          <p:cNvPr id="32" name="TextBox 31"/>
          <p:cNvSpPr txBox="1"/>
          <p:nvPr/>
        </p:nvSpPr>
        <p:spPr>
          <a:xfrm>
            <a:off x="1937814" y="3586276"/>
            <a:ext cx="203601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00000"/>
              </a:lnSpc>
              <a:spcBef>
                <a:spcPts val="0"/>
              </a:spcBef>
              <a:spcAft>
                <a:spcPts val="0"/>
              </a:spcAft>
              <a:buClrTx/>
              <a:buSzTx/>
              <a:tabLst/>
            </a:pPr>
            <a:r>
              <a:rPr kumimoji="0" lang="en-US" sz="1400" b="1" i="0" u="none" strike="noStrike" cap="none" spc="0" normalizeH="0" baseline="0" dirty="0" smtClean="0">
                <a:ln>
                  <a:solidFill>
                    <a:schemeClr val="tx1"/>
                  </a:solidFill>
                </a:ln>
                <a:solidFill>
                  <a:srgbClr val="00B0F0"/>
                </a:solidFill>
                <a:effectLst/>
                <a:uFillTx/>
                <a:sym typeface="Arial"/>
              </a:rPr>
              <a:t>Creating Contract</a:t>
            </a:r>
            <a:endParaRPr kumimoji="0" lang="en-US" sz="1400" b="1" i="0" u="none" strike="noStrike" cap="none" spc="0" normalizeH="0" baseline="0" dirty="0">
              <a:ln>
                <a:solidFill>
                  <a:schemeClr val="tx1"/>
                </a:solidFill>
              </a:ln>
              <a:solidFill>
                <a:srgbClr val="00B0F0"/>
              </a:solidFill>
              <a:effectLst/>
              <a:uFillTx/>
              <a:sym typeface="Arial"/>
            </a:endParaRPr>
          </a:p>
        </p:txBody>
      </p:sp>
      <p:sp>
        <p:nvSpPr>
          <p:cNvPr id="34" name="TextBox 33"/>
          <p:cNvSpPr txBox="1"/>
          <p:nvPr/>
        </p:nvSpPr>
        <p:spPr>
          <a:xfrm>
            <a:off x="5059111" y="3561880"/>
            <a:ext cx="203601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00000"/>
              </a:lnSpc>
              <a:spcBef>
                <a:spcPts val="0"/>
              </a:spcBef>
              <a:spcAft>
                <a:spcPts val="0"/>
              </a:spcAft>
              <a:buClrTx/>
              <a:buSzTx/>
              <a:tabLst/>
            </a:pPr>
            <a:r>
              <a:rPr lang="en-US" sz="1400" b="1" u="sng" dirty="0" smtClean="0">
                <a:ln>
                  <a:solidFill>
                    <a:schemeClr val="tx1"/>
                  </a:solidFill>
                </a:ln>
                <a:solidFill>
                  <a:srgbClr val="EE6B08"/>
                </a:solidFill>
              </a:rPr>
              <a:t>Impact</a:t>
            </a:r>
            <a:r>
              <a:rPr lang="en-US" sz="1400" b="1" dirty="0" smtClean="0">
                <a:ln>
                  <a:solidFill>
                    <a:schemeClr val="tx1"/>
                  </a:solidFill>
                </a:ln>
                <a:solidFill>
                  <a:srgbClr val="00B0F0"/>
                </a:solidFill>
              </a:rPr>
              <a:t> </a:t>
            </a:r>
            <a:r>
              <a:rPr lang="en-US" sz="1400" dirty="0" smtClean="0">
                <a:solidFill>
                  <a:schemeClr val="tx1"/>
                </a:solidFill>
              </a:rPr>
              <a:t>of bad Outcome.</a:t>
            </a:r>
            <a:r>
              <a:rPr lang="en-US" sz="1400" b="1" dirty="0" smtClean="0">
                <a:ln>
                  <a:solidFill>
                    <a:schemeClr val="tx1"/>
                  </a:solidFill>
                </a:ln>
                <a:solidFill>
                  <a:srgbClr val="00B0F0"/>
                </a:solidFill>
              </a:rPr>
              <a:t> </a:t>
            </a:r>
            <a:endParaRPr kumimoji="0" lang="en-US" sz="1400" b="1" i="0" u="none" strike="noStrike" cap="none" spc="0" normalizeH="0" baseline="0" dirty="0">
              <a:ln>
                <a:solidFill>
                  <a:schemeClr val="tx1"/>
                </a:solidFill>
              </a:ln>
              <a:solidFill>
                <a:srgbClr val="00B0F0"/>
              </a:solidFill>
              <a:effectLst/>
              <a:uFillTx/>
              <a:sym typeface="Arial"/>
            </a:endParaRPr>
          </a:p>
        </p:txBody>
      </p:sp>
      <p:sp>
        <p:nvSpPr>
          <p:cNvPr id="33" name="Rounded Rectangle 32"/>
          <p:cNvSpPr/>
          <p:nvPr/>
        </p:nvSpPr>
        <p:spPr>
          <a:xfrm>
            <a:off x="609600" y="3550920"/>
            <a:ext cx="6537960" cy="1474835"/>
          </a:xfrm>
          <a:prstGeom prst="roundRect">
            <a:avLst/>
          </a:prstGeom>
          <a:noFill/>
          <a:ln w="25400" cap="flat">
            <a:solidFill>
              <a:schemeClr val="bg1">
                <a:lumMod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37" name="TextBox 36"/>
          <p:cNvSpPr txBox="1"/>
          <p:nvPr/>
        </p:nvSpPr>
        <p:spPr>
          <a:xfrm rot="20060410">
            <a:off x="883698" y="3502450"/>
            <a:ext cx="2308913"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00000"/>
              </a:lnSpc>
              <a:spcBef>
                <a:spcPts val="0"/>
              </a:spcBef>
              <a:spcAft>
                <a:spcPts val="0"/>
              </a:spcAft>
              <a:buClrTx/>
              <a:buSzTx/>
              <a:tabLst/>
            </a:pPr>
            <a:r>
              <a:rPr kumimoji="0" lang="en-US" sz="3600" b="1" i="0" u="none" strike="noStrike" cap="none" spc="0" normalizeH="0" baseline="0" dirty="0" smtClean="0">
                <a:ln>
                  <a:solidFill>
                    <a:schemeClr val="tx1"/>
                  </a:solidFill>
                </a:ln>
                <a:solidFill>
                  <a:srgbClr val="FD1C17"/>
                </a:solidFill>
                <a:effectLst/>
                <a:uFillTx/>
                <a:sym typeface="Arial"/>
              </a:rPr>
              <a:t>Hard to Program</a:t>
            </a:r>
            <a:endParaRPr kumimoji="0" lang="en-US" sz="3600" b="1" i="0" u="none" strike="noStrike" cap="none" spc="0" normalizeH="0" baseline="0" dirty="0">
              <a:ln>
                <a:solidFill>
                  <a:schemeClr val="tx1"/>
                </a:solidFill>
              </a:ln>
              <a:solidFill>
                <a:srgbClr val="FD1C17"/>
              </a:solidFill>
              <a:effectLst/>
              <a:uFillTx/>
              <a:sym typeface="Arial"/>
            </a:endParaRPr>
          </a:p>
        </p:txBody>
      </p:sp>
      <p:sp>
        <p:nvSpPr>
          <p:cNvPr id="38" name="TextBox 37"/>
          <p:cNvSpPr txBox="1"/>
          <p:nvPr/>
        </p:nvSpPr>
        <p:spPr>
          <a:xfrm rot="20492514">
            <a:off x="5244569" y="3263110"/>
            <a:ext cx="1665097" cy="954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00000"/>
              </a:lnSpc>
              <a:spcBef>
                <a:spcPts val="0"/>
              </a:spcBef>
              <a:spcAft>
                <a:spcPts val="0"/>
              </a:spcAft>
              <a:buClrTx/>
              <a:buSzTx/>
              <a:tabLst/>
            </a:pPr>
            <a:r>
              <a:rPr kumimoji="0" lang="en-US" sz="2800" b="1" i="0" u="none" strike="noStrike" cap="none" spc="0" normalizeH="0" baseline="0" dirty="0" smtClean="0">
                <a:ln>
                  <a:solidFill>
                    <a:schemeClr val="tx1"/>
                  </a:solidFill>
                </a:ln>
                <a:solidFill>
                  <a:srgbClr val="FD1C17"/>
                </a:solidFill>
                <a:effectLst/>
                <a:uFillTx/>
                <a:sym typeface="Arial"/>
              </a:rPr>
              <a:t>Just Try</a:t>
            </a:r>
            <a:r>
              <a:rPr kumimoji="0" lang="en-US" sz="2800" b="1" i="0" u="none" strike="noStrike" cap="none" spc="0" normalizeH="0" dirty="0" smtClean="0">
                <a:ln>
                  <a:solidFill>
                    <a:schemeClr val="tx1"/>
                  </a:solidFill>
                </a:ln>
                <a:solidFill>
                  <a:srgbClr val="FD1C17"/>
                </a:solidFill>
                <a:effectLst/>
                <a:uFillTx/>
                <a:sym typeface="Arial"/>
              </a:rPr>
              <a:t> </a:t>
            </a:r>
            <a:r>
              <a:rPr kumimoji="0" lang="en-US" sz="2800" b="1" i="0" u="none" strike="noStrike" cap="none" spc="0" normalizeH="0" baseline="0" dirty="0" smtClean="0">
                <a:ln>
                  <a:solidFill>
                    <a:schemeClr val="tx1"/>
                  </a:solidFill>
                </a:ln>
                <a:solidFill>
                  <a:srgbClr val="FD1C17"/>
                </a:solidFill>
                <a:effectLst/>
                <a:uFillTx/>
                <a:sym typeface="Arial"/>
              </a:rPr>
              <a:t>Again</a:t>
            </a:r>
            <a:endParaRPr kumimoji="0" lang="en-US" sz="2800" b="1" i="0" u="none" strike="noStrike" cap="none" spc="0" normalizeH="0" baseline="0" dirty="0">
              <a:ln>
                <a:solidFill>
                  <a:schemeClr val="tx1"/>
                </a:solidFill>
              </a:ln>
              <a:solidFill>
                <a:srgbClr val="FD1C17"/>
              </a:solidFill>
              <a:effectLst/>
              <a:uFillTx/>
              <a:sym typeface="Arial"/>
            </a:endParaRPr>
          </a:p>
        </p:txBody>
      </p:sp>
      <p:sp>
        <p:nvSpPr>
          <p:cNvPr id="3" name="Oval 2"/>
          <p:cNvSpPr/>
          <p:nvPr/>
        </p:nvSpPr>
        <p:spPr>
          <a:xfrm>
            <a:off x="5905500" y="1531620"/>
            <a:ext cx="1562100" cy="548640"/>
          </a:xfrm>
          <a:prstGeom prst="ellipse">
            <a:avLst/>
          </a:prstGeom>
          <a:noFill/>
          <a:ln w="57150" cap="flat">
            <a:solidFill>
              <a:srgbClr val="FF0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1" name="TextBox 20"/>
          <p:cNvSpPr txBox="1"/>
          <p:nvPr/>
        </p:nvSpPr>
        <p:spPr>
          <a:xfrm rot="21180476">
            <a:off x="3163684" y="4470026"/>
            <a:ext cx="2932281"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00000"/>
              </a:lnSpc>
              <a:spcBef>
                <a:spcPts val="0"/>
              </a:spcBef>
              <a:spcAft>
                <a:spcPts val="0"/>
              </a:spcAft>
              <a:buClrTx/>
              <a:buSzTx/>
              <a:tabLst/>
            </a:pPr>
            <a:r>
              <a:rPr kumimoji="0" lang="en-US" sz="3200" b="1" i="0" u="none" strike="noStrike" cap="none" spc="0" normalizeH="0" baseline="0" dirty="0" smtClean="0">
                <a:ln>
                  <a:solidFill>
                    <a:schemeClr val="tx1"/>
                  </a:solidFill>
                </a:ln>
                <a:solidFill>
                  <a:srgbClr val="FD1C17"/>
                </a:solidFill>
                <a:effectLst/>
                <a:uFillTx/>
                <a:sym typeface="Arial"/>
              </a:rPr>
              <a:t>No One Cares</a:t>
            </a:r>
            <a:endParaRPr kumimoji="0" lang="en-US" sz="3200" b="1" i="0" u="none" strike="noStrike" cap="none" spc="0" normalizeH="0" baseline="0" dirty="0">
              <a:ln>
                <a:solidFill>
                  <a:schemeClr val="tx1"/>
                </a:solidFill>
              </a:ln>
              <a:solidFill>
                <a:srgbClr val="FD1C17"/>
              </a:solidFill>
              <a:effectLst/>
              <a:uFillTx/>
              <a:sym typeface="Arial"/>
            </a:endParaRPr>
          </a:p>
        </p:txBody>
      </p:sp>
    </p:spTree>
    <p:extLst>
      <p:ext uri="{BB962C8B-B14F-4D97-AF65-F5344CB8AC3E}">
        <p14:creationId xmlns:p14="http://schemas.microsoft.com/office/powerpoint/2010/main" val="2917465782"/>
      </p:ext>
    </p:extLst>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068" y="381000"/>
            <a:ext cx="7523864"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txBox="1">
            <a:spLocks/>
          </p:cNvSpPr>
          <p:nvPr/>
        </p:nvSpPr>
        <p:spPr>
          <a:xfrm>
            <a:off x="294468" y="120116"/>
            <a:ext cx="8229600" cy="693420"/>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9pPr>
          </a:lstStyle>
          <a:p>
            <a:r>
              <a:rPr lang="en-US" dirty="0" err="1" smtClean="0"/>
              <a:t>Slock</a:t>
            </a:r>
            <a:r>
              <a:rPr lang="en-US" dirty="0" smtClean="0"/>
              <a:t> It?</a:t>
            </a:r>
            <a:endParaRPr lang="en-US" dirty="0"/>
          </a:p>
        </p:txBody>
      </p:sp>
    </p:spTree>
    <p:extLst>
      <p:ext uri="{BB962C8B-B14F-4D97-AF65-F5344CB8AC3E}">
        <p14:creationId xmlns:p14="http://schemas.microsoft.com/office/powerpoint/2010/main" val="1123017084"/>
      </p:ext>
    </p:ext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3.png" descr="bloq-logo.png"/>
          <p:cNvPicPr>
            <a:picLocks noChangeAspect="1"/>
          </p:cNvPicPr>
          <p:nvPr/>
        </p:nvPicPr>
        <p:blipFill>
          <a:blip r:embed="rId3">
            <a:extLst/>
          </a:blip>
          <a:stretch>
            <a:fillRect/>
          </a:stretch>
        </p:blipFill>
        <p:spPr>
          <a:xfrm>
            <a:off x="8290511" y="132790"/>
            <a:ext cx="684932" cy="330381"/>
          </a:xfrm>
          <a:prstGeom prst="rect">
            <a:avLst/>
          </a:prstGeom>
          <a:ln w="12700">
            <a:miter lim="400000"/>
          </a:ln>
        </p:spPr>
      </p:pic>
      <p:pic>
        <p:nvPicPr>
          <p:cNvPr id="27" name="image4.png"/>
          <p:cNvPicPr>
            <a:picLocks noChangeAspect="1"/>
          </p:cNvPicPr>
          <p:nvPr/>
        </p:nvPicPr>
        <p:blipFill>
          <a:blip r:embed="rId4">
            <a:extLst/>
          </a:blip>
          <a:stretch>
            <a:fillRect/>
          </a:stretch>
        </p:blipFill>
        <p:spPr>
          <a:xfrm>
            <a:off x="8507899" y="5016987"/>
            <a:ext cx="467545" cy="63257"/>
          </a:xfrm>
          <a:prstGeom prst="rect">
            <a:avLst/>
          </a:prstGeom>
          <a:ln w="12700">
            <a:miter lim="400000"/>
          </a:ln>
        </p:spPr>
      </p:pic>
      <p:pic>
        <p:nvPicPr>
          <p:cNvPr id="1026" name="Picture 2"/>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36000"/>
                    </a14:imgEffect>
                  </a14:imgLayer>
                </a14:imgProps>
              </a:ext>
              <a:ext uri="{28A0092B-C50C-407E-A947-70E740481C1C}">
                <a14:useLocalDpi xmlns:a14="http://schemas.microsoft.com/office/drawing/2010/main" val="0"/>
              </a:ext>
            </a:extLst>
          </a:blip>
          <a:srcRect/>
          <a:stretch>
            <a:fillRect/>
          </a:stretch>
        </p:blipFill>
        <p:spPr bwMode="auto">
          <a:xfrm>
            <a:off x="810068" y="381000"/>
            <a:ext cx="7523864"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ounded Rectangle 7"/>
          <p:cNvSpPr/>
          <p:nvPr/>
        </p:nvSpPr>
        <p:spPr>
          <a:xfrm>
            <a:off x="5013286" y="2182499"/>
            <a:ext cx="3962157" cy="2605527"/>
          </a:xfrm>
          <a:prstGeom prst="roundRect">
            <a:avLst/>
          </a:prstGeom>
          <a:solidFill>
            <a:schemeClr val="accent1">
              <a:lumMod val="40000"/>
              <a:lumOff val="60000"/>
              <a:alpha val="47000"/>
            </a:schemeClr>
          </a:solidFill>
          <a:ln w="25400" cap="flat">
            <a:no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 name="Title 1"/>
          <p:cNvSpPr txBox="1">
            <a:spLocks/>
          </p:cNvSpPr>
          <p:nvPr/>
        </p:nvSpPr>
        <p:spPr>
          <a:xfrm>
            <a:off x="294468" y="120116"/>
            <a:ext cx="8229600" cy="693420"/>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9pPr>
          </a:lstStyle>
          <a:p>
            <a:r>
              <a:rPr lang="en-US" dirty="0" err="1" smtClean="0"/>
              <a:t>Slock</a:t>
            </a:r>
            <a:r>
              <a:rPr lang="en-US" dirty="0" smtClean="0"/>
              <a:t> It?</a:t>
            </a:r>
            <a:endParaRPr lang="en-US" dirty="0"/>
          </a:p>
        </p:txBody>
      </p:sp>
      <p:pic>
        <p:nvPicPr>
          <p:cNvPr id="102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848" y="64534"/>
            <a:ext cx="4049130" cy="487038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Oval 2"/>
          <p:cNvSpPr/>
          <p:nvPr/>
        </p:nvSpPr>
        <p:spPr>
          <a:xfrm>
            <a:off x="1533644" y="967307"/>
            <a:ext cx="1061635" cy="364210"/>
          </a:xfrm>
          <a:prstGeom prst="ellipse">
            <a:avLst/>
          </a:prstGeom>
          <a:noFill/>
          <a:ln w="762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6" name="Oval 5"/>
          <p:cNvSpPr/>
          <p:nvPr/>
        </p:nvSpPr>
        <p:spPr>
          <a:xfrm>
            <a:off x="933085" y="4476381"/>
            <a:ext cx="1854328" cy="364210"/>
          </a:xfrm>
          <a:prstGeom prst="ellipse">
            <a:avLst/>
          </a:prstGeom>
          <a:noFill/>
          <a:ln w="127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4" name="TextBox 3"/>
          <p:cNvSpPr txBox="1"/>
          <p:nvPr/>
        </p:nvSpPr>
        <p:spPr>
          <a:xfrm>
            <a:off x="1667979" y="4740837"/>
            <a:ext cx="1060545" cy="276997"/>
          </a:xfrm>
          <a:prstGeom prst="rect">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dirty="0" smtClean="0">
                <a:ln>
                  <a:solidFill>
                    <a:schemeClr val="tx1"/>
                  </a:solidFill>
                </a:ln>
                <a:solidFill>
                  <a:srgbClr val="00B0F0"/>
                </a:solidFill>
                <a:effectLst/>
                <a:uFillTx/>
                <a:latin typeface="+mj-lt"/>
                <a:ea typeface="+mj-ea"/>
                <a:cs typeface="+mj-cs"/>
                <a:sym typeface="Arial"/>
              </a:rPr>
              <a:t>(He’s joking.)</a:t>
            </a:r>
            <a:endParaRPr kumimoji="0" lang="en-US" sz="1200" b="1" i="0" u="none" strike="noStrike" cap="none" spc="0" normalizeH="0" baseline="0" dirty="0">
              <a:ln>
                <a:solidFill>
                  <a:schemeClr val="tx1"/>
                </a:solidFill>
              </a:ln>
              <a:solidFill>
                <a:srgbClr val="00B0F0"/>
              </a:solidFill>
              <a:effectLst/>
              <a:uFillTx/>
              <a:latin typeface="+mj-lt"/>
              <a:ea typeface="+mj-ea"/>
              <a:cs typeface="+mj-cs"/>
              <a:sym typeface="Arial"/>
            </a:endParaRPr>
          </a:p>
        </p:txBody>
      </p:sp>
      <p:pic>
        <p:nvPicPr>
          <p:cNvPr id="205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09268" y="793715"/>
            <a:ext cx="4773630" cy="962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411641" y="1837553"/>
            <a:ext cx="746356" cy="369330"/>
          </a:xfrm>
          <a:prstGeom prst="rect">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Arial"/>
              </a:rPr>
              <a:t>Theft?</a:t>
            </a: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10" name="TextBox 9"/>
          <p:cNvSpPr txBox="1"/>
          <p:nvPr/>
        </p:nvSpPr>
        <p:spPr>
          <a:xfrm>
            <a:off x="5195108" y="1997834"/>
            <a:ext cx="2015934" cy="369330"/>
          </a:xfrm>
          <a:prstGeom prst="rect">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t>Identity/Reputation</a:t>
            </a: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11" name="TextBox 10"/>
          <p:cNvSpPr txBox="1"/>
          <p:nvPr/>
        </p:nvSpPr>
        <p:spPr>
          <a:xfrm>
            <a:off x="4409268" y="1431741"/>
            <a:ext cx="2003110" cy="369330"/>
          </a:xfrm>
          <a:prstGeom prst="rect">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t>Location Revealed</a:t>
            </a: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7" name="Smiley Face 6"/>
          <p:cNvSpPr/>
          <p:nvPr/>
        </p:nvSpPr>
        <p:spPr>
          <a:xfrm>
            <a:off x="7802330" y="2673455"/>
            <a:ext cx="746356" cy="689675"/>
          </a:xfrm>
          <a:prstGeom prst="smileyFace">
            <a:avLst/>
          </a:prstGeom>
          <a:solidFill>
            <a:srgbClr val="FFFFFF"/>
          </a:solidFill>
          <a:ln w="254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3" name="Smiley Face 12"/>
          <p:cNvSpPr/>
          <p:nvPr/>
        </p:nvSpPr>
        <p:spPr>
          <a:xfrm>
            <a:off x="5358764" y="2917553"/>
            <a:ext cx="746356" cy="689675"/>
          </a:xfrm>
          <a:prstGeom prst="smileyFace">
            <a:avLst/>
          </a:prstGeom>
          <a:solidFill>
            <a:srgbClr val="FFFFFF"/>
          </a:solidFill>
          <a:ln w="25400" cap="flat">
            <a:solidFill>
              <a:srgbClr val="00B05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cxnSp>
        <p:nvCxnSpPr>
          <p:cNvPr id="9" name="Straight Arrow Connector 8"/>
          <p:cNvCxnSpPr/>
          <p:nvPr/>
        </p:nvCxnSpPr>
        <p:spPr>
          <a:xfrm flipV="1">
            <a:off x="6168326" y="3099661"/>
            <a:ext cx="1603008" cy="263469"/>
          </a:xfrm>
          <a:prstGeom prst="straightConnector1">
            <a:avLst/>
          </a:prstGeom>
          <a:noFill/>
          <a:ln w="57150" cap="flat">
            <a:solidFill>
              <a:srgbClr val="EE6B08"/>
            </a:solidFill>
            <a:prstDash val="solid"/>
            <a:round/>
            <a:headEnd type="triangle" w="med" len="med"/>
            <a:tailEnd type="triangle" w="med" len="med"/>
          </a:ln>
          <a:effectLst/>
          <a:sp3d/>
        </p:spPr>
        <p:style>
          <a:lnRef idx="0">
            <a:scrgbClr r="0" g="0" b="0"/>
          </a:lnRef>
          <a:fillRef idx="0">
            <a:scrgbClr r="0" g="0" b="0"/>
          </a:fillRef>
          <a:effectRef idx="0">
            <a:scrgbClr r="0" g="0" b="0"/>
          </a:effectRef>
          <a:fontRef idx="none"/>
        </p:style>
      </p:cxnSp>
      <p:pic>
        <p:nvPicPr>
          <p:cNvPr id="2052" name="Picture 4" descr="http://bitcoin.i-rme.es/img/Bitcoin%20Logo%204096%20PNG%20Forocoches%20%28RME%29.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74576" y="2499725"/>
            <a:ext cx="922074" cy="922074"/>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7671812" y="3421799"/>
            <a:ext cx="325465" cy="731005"/>
          </a:xfrm>
          <a:prstGeom prst="straightConnector1">
            <a:avLst/>
          </a:prstGeom>
          <a:noFill/>
          <a:ln w="57150" cap="flat">
            <a:solidFill>
              <a:srgbClr val="00B0F0"/>
            </a:solidFill>
            <a:prstDash val="solid"/>
            <a:round/>
            <a:headEnd type="triangle" w="med" len="med"/>
            <a:tailEnd type="triangle" w="med" len="med"/>
          </a:ln>
          <a:effectLst/>
          <a:sp3d/>
        </p:spPr>
        <p:style>
          <a:lnRef idx="0">
            <a:scrgbClr r="0" g="0" b="0"/>
          </a:lnRef>
          <a:fillRef idx="0">
            <a:scrgbClr r="0" g="0" b="0"/>
          </a:fillRef>
          <a:effectRef idx="0">
            <a:scrgbClr r="0" g="0" b="0"/>
          </a:effectRef>
          <a:fontRef idx="none"/>
        </p:style>
      </p:cxnSp>
      <p:sp>
        <p:nvSpPr>
          <p:cNvPr id="18" name="AutoShape 6" descr="http://image005.flaticon.com/26/svg/26/26053.svg"/>
          <p:cNvSpPr>
            <a:spLocks noChangeAspect="1" noChangeArrowheads="1"/>
          </p:cNvSpPr>
          <p:nvPr/>
        </p:nvSpPr>
        <p:spPr bwMode="auto">
          <a:xfrm>
            <a:off x="155575" y="-1646238"/>
            <a:ext cx="3438525" cy="34385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8" descr="http://image005.flaticon.com/26/svg/26/26053.svg"/>
          <p:cNvSpPr>
            <a:spLocks noChangeAspect="1" noChangeArrowheads="1"/>
          </p:cNvSpPr>
          <p:nvPr/>
        </p:nvSpPr>
        <p:spPr bwMode="auto">
          <a:xfrm>
            <a:off x="307975" y="-1493838"/>
            <a:ext cx="3438525" cy="34385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AutoShape 10" descr="lock icon free icon"/>
          <p:cNvSpPr>
            <a:spLocks noChangeAspect="1" noChangeArrowheads="1"/>
          </p:cNvSpPr>
          <p:nvPr/>
        </p:nvSpPr>
        <p:spPr bwMode="auto">
          <a:xfrm>
            <a:off x="155575" y="-1020763"/>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Circular Arrow 21"/>
          <p:cNvSpPr/>
          <p:nvPr/>
        </p:nvSpPr>
        <p:spPr>
          <a:xfrm>
            <a:off x="7115721" y="3857398"/>
            <a:ext cx="441664" cy="1160436"/>
          </a:xfrm>
          <a:prstGeom prst="circularArrow">
            <a:avLst/>
          </a:prstGeom>
          <a:solidFill>
            <a:srgbClr val="FFFFFF"/>
          </a:solidFill>
          <a:ln w="254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3" name="Rounded Rectangle 22"/>
          <p:cNvSpPr/>
          <p:nvPr/>
        </p:nvSpPr>
        <p:spPr>
          <a:xfrm>
            <a:off x="7055623" y="4291212"/>
            <a:ext cx="561859" cy="362411"/>
          </a:xfrm>
          <a:prstGeom prst="roundRect">
            <a:avLst/>
          </a:prstGeom>
          <a:solidFill>
            <a:srgbClr val="FFFFFF"/>
          </a:solidFill>
          <a:ln w="254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4" name="Rounded Rectangular Callout 23"/>
          <p:cNvSpPr/>
          <p:nvPr/>
        </p:nvSpPr>
        <p:spPr>
          <a:xfrm>
            <a:off x="7115721" y="2301498"/>
            <a:ext cx="881556" cy="511444"/>
          </a:xfrm>
          <a:prstGeom prst="wedgeRoundRectCallout">
            <a:avLst>
              <a:gd name="adj1" fmla="val 50368"/>
              <a:gd name="adj2" fmla="val 112500"/>
              <a:gd name="adj3" fmla="val 16667"/>
            </a:avLst>
          </a:prstGeom>
          <a:solidFill>
            <a:srgbClr val="FFFFFF"/>
          </a:solidFill>
          <a:ln w="254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9" name="Rounded Rectangular Callout 28"/>
          <p:cNvSpPr/>
          <p:nvPr/>
        </p:nvSpPr>
        <p:spPr>
          <a:xfrm>
            <a:off x="5900990" y="2301498"/>
            <a:ext cx="881556" cy="511444"/>
          </a:xfrm>
          <a:prstGeom prst="wedgeRoundRectCallout">
            <a:avLst>
              <a:gd name="adj1" fmla="val -60390"/>
              <a:gd name="adj2" fmla="val 168561"/>
              <a:gd name="adj3" fmla="val 16667"/>
            </a:avLst>
          </a:prstGeom>
          <a:solidFill>
            <a:srgbClr val="FFFFFF"/>
          </a:solidFill>
          <a:ln w="25400" cap="flat">
            <a:solidFill>
              <a:srgbClr val="00B05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5" name="Rounded Rectangle 24"/>
          <p:cNvSpPr/>
          <p:nvPr/>
        </p:nvSpPr>
        <p:spPr>
          <a:xfrm>
            <a:off x="5958582" y="3421799"/>
            <a:ext cx="146538" cy="290045"/>
          </a:xfrm>
          <a:prstGeom prst="round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31" name="Rounded Rectangle 30"/>
          <p:cNvSpPr/>
          <p:nvPr/>
        </p:nvSpPr>
        <p:spPr>
          <a:xfrm>
            <a:off x="7802330" y="3131754"/>
            <a:ext cx="146538" cy="290045"/>
          </a:xfrm>
          <a:prstGeom prst="roundRect">
            <a:avLst/>
          </a:prstGeom>
          <a:solidFill>
            <a:srgbClr val="FFFFFF"/>
          </a:solidFill>
          <a:ln w="254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Tree>
    <p:extLst>
      <p:ext uri="{BB962C8B-B14F-4D97-AF65-F5344CB8AC3E}">
        <p14:creationId xmlns:p14="http://schemas.microsoft.com/office/powerpoint/2010/main" val="3753218470"/>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image3.png" descr="bloq-logo.png"/>
          <p:cNvPicPr>
            <a:picLocks noChangeAspect="1"/>
          </p:cNvPicPr>
          <p:nvPr/>
        </p:nvPicPr>
        <p:blipFill>
          <a:blip r:embed="rId3">
            <a:extLst/>
          </a:blip>
          <a:stretch>
            <a:fillRect/>
          </a:stretch>
        </p:blipFill>
        <p:spPr>
          <a:xfrm>
            <a:off x="8290511" y="132790"/>
            <a:ext cx="684932" cy="330381"/>
          </a:xfrm>
          <a:prstGeom prst="rect">
            <a:avLst/>
          </a:prstGeom>
          <a:ln w="12700">
            <a:miter lim="400000"/>
          </a:ln>
        </p:spPr>
      </p:pic>
      <p:pic>
        <p:nvPicPr>
          <p:cNvPr id="40" name="image4.png"/>
          <p:cNvPicPr>
            <a:picLocks noChangeAspect="1"/>
          </p:cNvPicPr>
          <p:nvPr/>
        </p:nvPicPr>
        <p:blipFill>
          <a:blip r:embed="rId4">
            <a:extLst/>
          </a:blip>
          <a:stretch>
            <a:fillRect/>
          </a:stretch>
        </p:blipFill>
        <p:spPr>
          <a:xfrm>
            <a:off x="8507899" y="5016987"/>
            <a:ext cx="467545" cy="63257"/>
          </a:xfrm>
          <a:prstGeom prst="rect">
            <a:avLst/>
          </a:prstGeom>
          <a:ln w="12700">
            <a:miter lim="400000"/>
          </a:ln>
        </p:spPr>
      </p:pic>
      <p:sp>
        <p:nvSpPr>
          <p:cNvPr id="2" name="Title 1"/>
          <p:cNvSpPr>
            <a:spLocks noGrp="1"/>
          </p:cNvSpPr>
          <p:nvPr>
            <p:ph type="title" idx="4294967295"/>
          </p:nvPr>
        </p:nvSpPr>
        <p:spPr>
          <a:xfrm>
            <a:off x="91055" y="22262"/>
            <a:ext cx="8229600" cy="633311"/>
          </a:xfrm>
        </p:spPr>
        <p:txBody>
          <a:bodyPr>
            <a:normAutofit/>
          </a:bodyPr>
          <a:lstStyle/>
          <a:p>
            <a:r>
              <a:rPr lang="en-US" sz="3200" dirty="0" smtClean="0"/>
              <a:t>If few, why interest? What do they know?</a:t>
            </a:r>
            <a:endParaRPr lang="en-US" sz="3200" dirty="0"/>
          </a:p>
        </p:txBody>
      </p:sp>
      <p:sp>
        <p:nvSpPr>
          <p:cNvPr id="3" name="Text Placeholder 2"/>
          <p:cNvSpPr>
            <a:spLocks noGrp="1"/>
          </p:cNvSpPr>
          <p:nvPr>
            <p:ph type="body" idx="4294967295"/>
          </p:nvPr>
        </p:nvSpPr>
        <p:spPr>
          <a:xfrm>
            <a:off x="31983" y="778204"/>
            <a:ext cx="8709688" cy="4246403"/>
          </a:xfrm>
        </p:spPr>
        <p:txBody>
          <a:bodyPr>
            <a:normAutofit fontScale="77500" lnSpcReduction="20000"/>
          </a:bodyPr>
          <a:lstStyle/>
          <a:p>
            <a:pPr marL="457200" indent="-457200">
              <a:buFont typeface="+mj-lt"/>
              <a:buAutoNum type="arabicPeriod"/>
            </a:pPr>
            <a:r>
              <a:rPr lang="en-US" dirty="0" smtClean="0"/>
              <a:t>Perhaps nothing? Retail transactions, mining, </a:t>
            </a:r>
            <a:r>
              <a:rPr lang="en-US" dirty="0" err="1" smtClean="0"/>
              <a:t>marketcap</a:t>
            </a:r>
            <a:r>
              <a:rPr lang="en-US" dirty="0" smtClean="0"/>
              <a:t>, developer mindshare. Usual suspects: fad / bubble (“dot-com”, housing market, Beanie Babies), groupthink / tribalism, money / fame.</a:t>
            </a:r>
          </a:p>
          <a:p>
            <a:pPr marL="457200" indent="-457200">
              <a:buFont typeface="+mj-lt"/>
              <a:buAutoNum type="arabicPeriod"/>
            </a:pPr>
            <a:endParaRPr lang="en-US" sz="800" dirty="0" smtClean="0"/>
          </a:p>
          <a:p>
            <a:pPr marL="457200" indent="-457200">
              <a:buFont typeface="+mj-lt"/>
              <a:buAutoNum type="arabicPeriod"/>
            </a:pPr>
            <a:r>
              <a:rPr lang="en-US" dirty="0" smtClean="0"/>
              <a:t>Bitcoin’s Affinity for Illicit Transactions</a:t>
            </a:r>
          </a:p>
          <a:p>
            <a:pPr marL="457200" indent="-457200">
              <a:buFont typeface="+mj-lt"/>
              <a:buAutoNum type="arabicPeriod"/>
            </a:pPr>
            <a:r>
              <a:rPr lang="en-US" dirty="0" smtClean="0"/>
              <a:t>“Construal </a:t>
            </a:r>
            <a:r>
              <a:rPr lang="en-US" dirty="0"/>
              <a:t>Level Theory”  (Near/Far </a:t>
            </a:r>
            <a:r>
              <a:rPr lang="en-US" dirty="0" smtClean="0"/>
              <a:t>Modes)</a:t>
            </a:r>
            <a:endParaRPr lang="en-US" sz="100" dirty="0" smtClean="0"/>
          </a:p>
          <a:p>
            <a:pPr marL="833755" lvl="1" indent="-457200">
              <a:buFont typeface="+mj-lt"/>
              <a:buAutoNum type="arabicPeriod"/>
            </a:pPr>
            <a:r>
              <a:rPr lang="en-US" dirty="0" smtClean="0"/>
              <a:t>Humans </a:t>
            </a:r>
            <a:r>
              <a:rPr lang="en-US" dirty="0"/>
              <a:t>love to “profess” </a:t>
            </a:r>
            <a:r>
              <a:rPr lang="en-US" u="sng" dirty="0"/>
              <a:t>abstraction</a:t>
            </a:r>
            <a:r>
              <a:rPr lang="en-US" dirty="0"/>
              <a:t>, to seem impressive. Reality is more </a:t>
            </a:r>
            <a:r>
              <a:rPr lang="en-US" u="sng" dirty="0" smtClean="0"/>
              <a:t>specific, sensory, practical</a:t>
            </a:r>
            <a:r>
              <a:rPr lang="en-US" dirty="0"/>
              <a:t>. </a:t>
            </a:r>
            <a:r>
              <a:rPr lang="en-US" dirty="0" smtClean="0"/>
              <a:t>Leads to grandiose planning errors, and instinctual pretentiousness (“</a:t>
            </a:r>
            <a:r>
              <a:rPr lang="en-US" dirty="0"/>
              <a:t>social immune system” / “optical illusion</a:t>
            </a:r>
            <a:r>
              <a:rPr lang="en-US" dirty="0" smtClean="0"/>
              <a:t>”).</a:t>
            </a:r>
          </a:p>
          <a:p>
            <a:pPr marL="833755" lvl="1" indent="-457200">
              <a:buFont typeface="+mj-lt"/>
              <a:buAutoNum type="arabicPeriod"/>
            </a:pPr>
            <a:r>
              <a:rPr lang="en-US" dirty="0" smtClean="0"/>
              <a:t>“</a:t>
            </a:r>
            <a:r>
              <a:rPr lang="en-US" dirty="0"/>
              <a:t>One day I’ll write a book” vs. “The first sentence will be ‘…’ ”. </a:t>
            </a:r>
            <a:endParaRPr lang="en-US" dirty="0" smtClean="0"/>
          </a:p>
          <a:p>
            <a:pPr marL="833755" lvl="1" indent="-457200">
              <a:buFont typeface="+mj-lt"/>
              <a:buAutoNum type="arabicPeriod"/>
            </a:pPr>
            <a:r>
              <a:rPr lang="en-US" dirty="0" smtClean="0"/>
              <a:t>“</a:t>
            </a:r>
            <a:r>
              <a:rPr lang="en-US" dirty="0"/>
              <a:t>One day we’ll have </a:t>
            </a:r>
            <a:r>
              <a:rPr lang="en-US" i="1" dirty="0"/>
              <a:t>smart contracts</a:t>
            </a:r>
            <a:r>
              <a:rPr lang="en-US" dirty="0"/>
              <a:t>” vs. “The first smart contract will be</a:t>
            </a:r>
            <a:r>
              <a:rPr lang="en-US" dirty="0" smtClean="0"/>
              <a: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62392747"/>
              </p:ext>
            </p:extLst>
          </p:nvPr>
        </p:nvGraphicFramePr>
        <p:xfrm>
          <a:off x="5322277" y="1497680"/>
          <a:ext cx="3552965" cy="1371600"/>
        </p:xfrm>
        <a:graphic>
          <a:graphicData uri="http://schemas.openxmlformats.org/drawingml/2006/table">
            <a:tbl>
              <a:tblPr firstRow="1" bandRow="1">
                <a:tableStyleId>{5940675A-B579-460E-94D1-54222C63F5DA}</a:tableStyleId>
              </a:tblPr>
              <a:tblGrid>
                <a:gridCol w="871643"/>
                <a:gridCol w="936868"/>
                <a:gridCol w="1148681"/>
                <a:gridCol w="595773"/>
              </a:tblGrid>
              <a:tr h="426282">
                <a:tc>
                  <a:txBody>
                    <a:bodyPr/>
                    <a:lstStyle/>
                    <a:p>
                      <a:endParaRPr lang="en-US" b="1" dirty="0"/>
                    </a:p>
                  </a:txBody>
                  <a:tcPr/>
                </a:tc>
                <a:tc>
                  <a:txBody>
                    <a:bodyPr/>
                    <a:lstStyle/>
                    <a:p>
                      <a:pPr algn="ctr"/>
                      <a:r>
                        <a:rPr lang="en-US" b="1" dirty="0" smtClean="0"/>
                        <a:t>Bitcoin</a:t>
                      </a:r>
                      <a:endParaRPr lang="en-US" b="1" dirty="0"/>
                    </a:p>
                  </a:txBody>
                  <a:tcPr/>
                </a:tc>
                <a:tc>
                  <a:txBody>
                    <a:bodyPr/>
                    <a:lstStyle/>
                    <a:p>
                      <a:pPr algn="ctr"/>
                      <a:r>
                        <a:rPr lang="en-US" b="1" dirty="0" smtClean="0"/>
                        <a:t>Legacy E-Payments</a:t>
                      </a:r>
                      <a:endParaRPr lang="en-US" b="1" dirty="0"/>
                    </a:p>
                  </a:txBody>
                  <a:tcPr/>
                </a:tc>
                <a:tc>
                  <a:txBody>
                    <a:bodyPr/>
                    <a:lstStyle/>
                    <a:p>
                      <a:pPr algn="ctr"/>
                      <a:r>
                        <a:rPr lang="en-US" b="1" dirty="0" smtClean="0"/>
                        <a:t>Cash</a:t>
                      </a:r>
                      <a:endParaRPr lang="en-US" b="1" dirty="0"/>
                    </a:p>
                  </a:txBody>
                  <a:tcPr/>
                </a:tc>
              </a:tr>
              <a:tr h="379712">
                <a:tc>
                  <a:txBody>
                    <a:bodyPr/>
                    <a:lstStyle/>
                    <a:p>
                      <a:r>
                        <a:rPr lang="en-US" b="1" dirty="0" smtClean="0"/>
                        <a:t>Dark Market</a:t>
                      </a:r>
                      <a:endParaRPr lang="en-US" b="1" dirty="0"/>
                    </a:p>
                  </a:txBody>
                  <a:tcPr/>
                </a:tc>
                <a:tc>
                  <a:txBody>
                    <a:bodyPr/>
                    <a:lstStyle/>
                    <a:p>
                      <a:endParaRPr lang="en-US" b="1" dirty="0"/>
                    </a:p>
                  </a:txBody>
                  <a:tcPr/>
                </a:tc>
                <a:tc>
                  <a:txBody>
                    <a:bodyPr/>
                    <a:lstStyle/>
                    <a:p>
                      <a:endParaRPr lang="en-US" b="1" dirty="0"/>
                    </a:p>
                  </a:txBody>
                  <a:tcPr/>
                </a:tc>
                <a:tc>
                  <a:txBody>
                    <a:bodyPr/>
                    <a:lstStyle/>
                    <a:p>
                      <a:endParaRPr lang="en-US" b="1" dirty="0"/>
                    </a:p>
                  </a:txBody>
                  <a:tcPr/>
                </a:tc>
              </a:tr>
              <a:tr h="379712">
                <a:tc>
                  <a:txBody>
                    <a:bodyPr/>
                    <a:lstStyle/>
                    <a:p>
                      <a:r>
                        <a:rPr lang="en-US" b="1" dirty="0" smtClean="0"/>
                        <a:t>Light (e)Market</a:t>
                      </a:r>
                      <a:endParaRPr lang="en-US" b="1" dirty="0"/>
                    </a:p>
                  </a:txBody>
                  <a:tcPr/>
                </a:tc>
                <a:tc>
                  <a:txBody>
                    <a:bodyPr/>
                    <a:lstStyle/>
                    <a:p>
                      <a:endParaRPr lang="en-US" b="1" dirty="0"/>
                    </a:p>
                  </a:txBody>
                  <a:tcPr/>
                </a:tc>
                <a:tc>
                  <a:txBody>
                    <a:bodyPr/>
                    <a:lstStyle/>
                    <a:p>
                      <a:endParaRPr lang="en-US" b="1" dirty="0"/>
                    </a:p>
                  </a:txBody>
                  <a:tcPr/>
                </a:tc>
                <a:tc>
                  <a:txBody>
                    <a:bodyPr/>
                    <a:lstStyle/>
                    <a:p>
                      <a:endParaRPr lang="en-US" b="1" dirty="0"/>
                    </a:p>
                  </a:txBody>
                  <a:tcPr/>
                </a:tc>
              </a:tr>
            </a:tbl>
          </a:graphicData>
        </a:graphic>
      </p:graphicFrame>
      <p:sp>
        <p:nvSpPr>
          <p:cNvPr id="5" name="L-Shape 4"/>
          <p:cNvSpPr/>
          <p:nvPr/>
        </p:nvSpPr>
        <p:spPr>
          <a:xfrm rot="18488620">
            <a:off x="6547538" y="1984993"/>
            <a:ext cx="391885" cy="160774"/>
          </a:xfrm>
          <a:prstGeom prst="corner">
            <a:avLst/>
          </a:prstGeom>
          <a:solidFill>
            <a:srgbClr val="FFFFFF"/>
          </a:solidFill>
          <a:ln w="25400" cap="flat">
            <a:solidFill>
              <a:srgbClr val="00B05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8" name="L-Shape 7"/>
          <p:cNvSpPr/>
          <p:nvPr/>
        </p:nvSpPr>
        <p:spPr>
          <a:xfrm rot="18488620">
            <a:off x="6531201" y="2466060"/>
            <a:ext cx="391885" cy="160774"/>
          </a:xfrm>
          <a:prstGeom prst="corner">
            <a:avLst/>
          </a:prstGeom>
          <a:solidFill>
            <a:srgbClr val="FFFFFF"/>
          </a:solidFill>
          <a:ln w="25400" cap="flat">
            <a:solidFill>
              <a:srgbClr val="00B05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9" name="L-Shape 8"/>
          <p:cNvSpPr/>
          <p:nvPr/>
        </p:nvSpPr>
        <p:spPr>
          <a:xfrm rot="18488620">
            <a:off x="7586738" y="2467355"/>
            <a:ext cx="391885" cy="160774"/>
          </a:xfrm>
          <a:prstGeom prst="corner">
            <a:avLst/>
          </a:prstGeom>
          <a:solidFill>
            <a:srgbClr val="FFFFFF"/>
          </a:solidFill>
          <a:ln w="25400" cap="flat">
            <a:solidFill>
              <a:srgbClr val="00B05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6" name="Cross 5"/>
          <p:cNvSpPr/>
          <p:nvPr/>
        </p:nvSpPr>
        <p:spPr>
          <a:xfrm rot="18919883">
            <a:off x="7583408" y="1952527"/>
            <a:ext cx="398547" cy="407504"/>
          </a:xfrm>
          <a:prstGeom prst="plus">
            <a:avLst>
              <a:gd name="adj" fmla="val 43858"/>
            </a:avLst>
          </a:prstGeom>
          <a:solidFill>
            <a:srgbClr val="FFFFFF"/>
          </a:solidFill>
          <a:ln w="25400" cap="flat">
            <a:solidFill>
              <a:srgbClr val="FF0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7" name="Oval 6"/>
          <p:cNvSpPr/>
          <p:nvPr/>
        </p:nvSpPr>
        <p:spPr>
          <a:xfrm>
            <a:off x="6221053" y="1341871"/>
            <a:ext cx="979918" cy="1577340"/>
          </a:xfrm>
          <a:prstGeom prst="ellipse">
            <a:avLst/>
          </a:prstGeom>
          <a:noFill/>
          <a:ln w="25400" cap="flat">
            <a:solidFill>
              <a:srgbClr val="FFC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1" name="TextBox 10"/>
          <p:cNvSpPr txBox="1"/>
          <p:nvPr/>
        </p:nvSpPr>
        <p:spPr>
          <a:xfrm>
            <a:off x="5632953" y="1275890"/>
            <a:ext cx="1252905" cy="276997"/>
          </a:xfrm>
          <a:prstGeom prst="rect">
            <a:avLst/>
          </a:prstGeom>
          <a:solidFill>
            <a:schemeClr val="bg1">
              <a:alpha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dirty="0" smtClean="0">
                <a:ln>
                  <a:solidFill>
                    <a:schemeClr val="tx1"/>
                  </a:solidFill>
                </a:ln>
                <a:solidFill>
                  <a:srgbClr val="FFC000"/>
                </a:solidFill>
                <a:effectLst/>
                <a:uFillTx/>
                <a:latin typeface="+mj-lt"/>
                <a:ea typeface="+mj-ea"/>
                <a:cs typeface="+mj-cs"/>
                <a:sym typeface="Arial"/>
              </a:rPr>
              <a:t>Network Effects</a:t>
            </a:r>
            <a:endParaRPr kumimoji="0" lang="en-US" sz="1200" b="1" i="0" u="none" strike="noStrike" cap="none" spc="0" normalizeH="0" baseline="0" dirty="0">
              <a:ln>
                <a:solidFill>
                  <a:schemeClr val="tx1"/>
                </a:solidFill>
              </a:ln>
              <a:solidFill>
                <a:srgbClr val="FFC000"/>
              </a:solidFill>
              <a:effectLst/>
              <a:uFillTx/>
              <a:latin typeface="+mj-lt"/>
              <a:ea typeface="+mj-ea"/>
              <a:cs typeface="+mj-cs"/>
              <a:sym typeface="Arial"/>
            </a:endParaRPr>
          </a:p>
        </p:txBody>
      </p:sp>
      <p:sp>
        <p:nvSpPr>
          <p:cNvPr id="12" name="Left Brace 11"/>
          <p:cNvSpPr/>
          <p:nvPr/>
        </p:nvSpPr>
        <p:spPr>
          <a:xfrm>
            <a:off x="4243754" y="1539631"/>
            <a:ext cx="1023815" cy="1258093"/>
          </a:xfrm>
          <a:prstGeom prst="leftBrace">
            <a:avLst>
              <a:gd name="adj1" fmla="val 12466"/>
              <a:gd name="adj2" fmla="val 47101"/>
            </a:avLst>
          </a:prstGeom>
          <a:noFill/>
          <a:ln w="38100" cap="flat">
            <a:solidFill>
              <a:schemeClr val="bg1">
                <a:lumMod val="6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5" name="Cross 14"/>
          <p:cNvSpPr/>
          <p:nvPr/>
        </p:nvSpPr>
        <p:spPr>
          <a:xfrm rot="18919883">
            <a:off x="8405731" y="2448481"/>
            <a:ext cx="398547" cy="407504"/>
          </a:xfrm>
          <a:prstGeom prst="plus">
            <a:avLst>
              <a:gd name="adj" fmla="val 43858"/>
            </a:avLst>
          </a:prstGeom>
          <a:solidFill>
            <a:srgbClr val="FFFFFF"/>
          </a:solidFill>
          <a:ln w="25400" cap="flat">
            <a:solidFill>
              <a:srgbClr val="FF0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6" name="L-Shape 15"/>
          <p:cNvSpPr/>
          <p:nvPr/>
        </p:nvSpPr>
        <p:spPr>
          <a:xfrm rot="18488620">
            <a:off x="8409061" y="2027380"/>
            <a:ext cx="391885" cy="160774"/>
          </a:xfrm>
          <a:prstGeom prst="corner">
            <a:avLst/>
          </a:prstGeom>
          <a:solidFill>
            <a:srgbClr val="FFFFFF"/>
          </a:solidFill>
          <a:ln w="25400" cap="flat">
            <a:solidFill>
              <a:srgbClr val="00B05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Tree>
    <p:extLst>
      <p:ext uri="{BB962C8B-B14F-4D97-AF65-F5344CB8AC3E}">
        <p14:creationId xmlns:p14="http://schemas.microsoft.com/office/powerpoint/2010/main" val="3674638629"/>
      </p:ext>
    </p:extLst>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flipH="1">
            <a:off x="7334062" y="1613136"/>
            <a:ext cx="262178" cy="1053884"/>
          </a:xfrm>
          <a:prstGeom prst="line">
            <a:avLst/>
          </a:prstGeom>
          <a:noFill/>
          <a:ln w="57150" cap="flat">
            <a:solidFill>
              <a:schemeClr val="tx1">
                <a:lumMod val="75000"/>
                <a:lumOff val="25000"/>
              </a:schemeClr>
            </a:solidFill>
            <a:prstDash val="solid"/>
            <a:round/>
          </a:ln>
          <a:effectLst/>
          <a:sp3d/>
        </p:spPr>
        <p:style>
          <a:lnRef idx="0">
            <a:scrgbClr r="0" g="0" b="0"/>
          </a:lnRef>
          <a:fillRef idx="0">
            <a:scrgbClr r="0" g="0" b="0"/>
          </a:fillRef>
          <a:effectRef idx="0">
            <a:scrgbClr r="0" g="0" b="0"/>
          </a:effectRef>
          <a:fontRef idx="none"/>
        </p:style>
      </p:cxnSp>
      <p:sp>
        <p:nvSpPr>
          <p:cNvPr id="2" name="Title 1"/>
          <p:cNvSpPr>
            <a:spLocks noGrp="1"/>
          </p:cNvSpPr>
          <p:nvPr>
            <p:ph type="title" idx="4294967295"/>
          </p:nvPr>
        </p:nvSpPr>
        <p:spPr>
          <a:xfrm>
            <a:off x="159500" y="54244"/>
            <a:ext cx="8229600" cy="807507"/>
          </a:xfrm>
        </p:spPr>
        <p:txBody>
          <a:bodyPr/>
          <a:lstStyle/>
          <a:p>
            <a:r>
              <a:rPr lang="en-US" dirty="0" smtClean="0"/>
              <a:t>Better: “Ethereum without ETH”</a:t>
            </a:r>
            <a:endParaRPr lang="en-US" dirty="0"/>
          </a:p>
        </p:txBody>
      </p:sp>
      <p:sp>
        <p:nvSpPr>
          <p:cNvPr id="3" name="Oval 2"/>
          <p:cNvSpPr/>
          <p:nvPr/>
        </p:nvSpPr>
        <p:spPr>
          <a:xfrm>
            <a:off x="6768060" y="1239215"/>
            <a:ext cx="286718" cy="294468"/>
          </a:xfrm>
          <a:prstGeom prst="ellipse">
            <a:avLst/>
          </a:prstGeom>
          <a:solidFill>
            <a:srgbClr val="FFFFFF"/>
          </a:solidFill>
          <a:ln w="25400" cap="flat">
            <a:solidFill>
              <a:srgbClr val="FFC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4" name="Oval 3"/>
          <p:cNvSpPr/>
          <p:nvPr/>
        </p:nvSpPr>
        <p:spPr>
          <a:xfrm>
            <a:off x="7724103" y="980286"/>
            <a:ext cx="286718" cy="294468"/>
          </a:xfrm>
          <a:prstGeom prst="ellipse">
            <a:avLst/>
          </a:prstGeom>
          <a:solidFill>
            <a:srgbClr val="FFFFFF"/>
          </a:solidFill>
          <a:ln w="25400" cap="flat">
            <a:solidFill>
              <a:srgbClr val="FFC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5" name="Oval 4"/>
          <p:cNvSpPr/>
          <p:nvPr/>
        </p:nvSpPr>
        <p:spPr>
          <a:xfrm>
            <a:off x="6799370" y="1646715"/>
            <a:ext cx="286718" cy="294468"/>
          </a:xfrm>
          <a:prstGeom prst="ellipse">
            <a:avLst/>
          </a:prstGeom>
          <a:solidFill>
            <a:srgbClr val="FFFFFF"/>
          </a:solidFill>
          <a:ln w="25400" cap="flat">
            <a:solidFill>
              <a:srgbClr val="FFC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6" name="Oval 5"/>
          <p:cNvSpPr/>
          <p:nvPr/>
        </p:nvSpPr>
        <p:spPr>
          <a:xfrm>
            <a:off x="7452880" y="1465902"/>
            <a:ext cx="286718" cy="294468"/>
          </a:xfrm>
          <a:prstGeom prst="ellipse">
            <a:avLst/>
          </a:prstGeom>
          <a:solidFill>
            <a:srgbClr val="00B0F0"/>
          </a:solidFill>
          <a:ln w="25400" cap="flat">
            <a:solidFill>
              <a:srgbClr val="0070C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7" name="Oval 6"/>
          <p:cNvSpPr/>
          <p:nvPr/>
        </p:nvSpPr>
        <p:spPr>
          <a:xfrm>
            <a:off x="7190703" y="2519786"/>
            <a:ext cx="286718" cy="294468"/>
          </a:xfrm>
          <a:prstGeom prst="ellipse">
            <a:avLst/>
          </a:prstGeom>
          <a:solidFill>
            <a:srgbClr val="92D050"/>
          </a:solidFill>
          <a:ln w="25400" cap="flat">
            <a:solidFill>
              <a:srgbClr val="00B05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8" name="Oval 7"/>
          <p:cNvSpPr/>
          <p:nvPr/>
        </p:nvSpPr>
        <p:spPr>
          <a:xfrm>
            <a:off x="7582036" y="2667020"/>
            <a:ext cx="286718" cy="294468"/>
          </a:xfrm>
          <a:prstGeom prst="ellipse">
            <a:avLst/>
          </a:prstGeom>
          <a:solidFill>
            <a:srgbClr val="FFFFFF"/>
          </a:solidFill>
          <a:ln w="25400" cap="flat">
            <a:solidFill>
              <a:srgbClr val="FFC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9" name="Oval 8"/>
          <p:cNvSpPr/>
          <p:nvPr/>
        </p:nvSpPr>
        <p:spPr>
          <a:xfrm>
            <a:off x="6903985" y="2196905"/>
            <a:ext cx="286718" cy="294468"/>
          </a:xfrm>
          <a:prstGeom prst="ellipse">
            <a:avLst/>
          </a:prstGeom>
          <a:solidFill>
            <a:srgbClr val="FFFFFF"/>
          </a:solidFill>
          <a:ln w="25400" cap="flat">
            <a:solidFill>
              <a:srgbClr val="FFC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0" name="Oval 9"/>
          <p:cNvSpPr/>
          <p:nvPr/>
        </p:nvSpPr>
        <p:spPr>
          <a:xfrm>
            <a:off x="7934617" y="1447816"/>
            <a:ext cx="286718" cy="294468"/>
          </a:xfrm>
          <a:prstGeom prst="ellipse">
            <a:avLst/>
          </a:prstGeom>
          <a:solidFill>
            <a:srgbClr val="FFFFFF"/>
          </a:solidFill>
          <a:ln w="25400" cap="flat">
            <a:solidFill>
              <a:srgbClr val="FFC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1" name="Oval 10"/>
          <p:cNvSpPr/>
          <p:nvPr/>
        </p:nvSpPr>
        <p:spPr>
          <a:xfrm>
            <a:off x="7903626" y="2754842"/>
            <a:ext cx="286718" cy="294468"/>
          </a:xfrm>
          <a:prstGeom prst="ellipse">
            <a:avLst/>
          </a:prstGeom>
          <a:solidFill>
            <a:srgbClr val="FFFFFF"/>
          </a:solidFill>
          <a:ln w="25400" cap="flat">
            <a:solidFill>
              <a:srgbClr val="FFC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2" name="Oval 11"/>
          <p:cNvSpPr/>
          <p:nvPr/>
        </p:nvSpPr>
        <p:spPr>
          <a:xfrm>
            <a:off x="7130970" y="1034496"/>
            <a:ext cx="286718" cy="294468"/>
          </a:xfrm>
          <a:prstGeom prst="ellipse">
            <a:avLst/>
          </a:prstGeom>
          <a:solidFill>
            <a:srgbClr val="FFFFFF"/>
          </a:solidFill>
          <a:ln w="25400" cap="flat">
            <a:solidFill>
              <a:srgbClr val="FFC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3" name="Oval 12"/>
          <p:cNvSpPr/>
          <p:nvPr/>
        </p:nvSpPr>
        <p:spPr>
          <a:xfrm>
            <a:off x="7912668" y="2351887"/>
            <a:ext cx="286718" cy="294468"/>
          </a:xfrm>
          <a:prstGeom prst="ellipse">
            <a:avLst/>
          </a:prstGeom>
          <a:solidFill>
            <a:srgbClr val="FFFFFF"/>
          </a:solidFill>
          <a:ln w="25400" cap="flat">
            <a:solidFill>
              <a:srgbClr val="FFC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4" name="Oval 13"/>
          <p:cNvSpPr/>
          <p:nvPr/>
        </p:nvSpPr>
        <p:spPr>
          <a:xfrm>
            <a:off x="7753806" y="1902437"/>
            <a:ext cx="286718" cy="294468"/>
          </a:xfrm>
          <a:prstGeom prst="ellipse">
            <a:avLst/>
          </a:prstGeom>
          <a:solidFill>
            <a:srgbClr val="FFFFFF"/>
          </a:solidFill>
          <a:ln w="25400" cap="flat">
            <a:solidFill>
              <a:srgbClr val="FFC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7" name="Rectangle 26"/>
          <p:cNvSpPr/>
          <p:nvPr/>
        </p:nvSpPr>
        <p:spPr>
          <a:xfrm>
            <a:off x="1270677" y="3040240"/>
            <a:ext cx="267346" cy="149817"/>
          </a:xfrm>
          <a:prstGeom prst="rect">
            <a:avLst/>
          </a:prstGeom>
          <a:solidFill>
            <a:srgbClr val="FFFFFF"/>
          </a:solidFill>
          <a:ln w="254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8" name="Rectangle 27"/>
          <p:cNvSpPr/>
          <p:nvPr/>
        </p:nvSpPr>
        <p:spPr>
          <a:xfrm>
            <a:off x="1718834" y="3050572"/>
            <a:ext cx="267346" cy="149817"/>
          </a:xfrm>
          <a:prstGeom prst="rect">
            <a:avLst/>
          </a:prstGeom>
          <a:solidFill>
            <a:srgbClr val="FFFFFF"/>
          </a:solidFill>
          <a:ln w="254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cxnSp>
        <p:nvCxnSpPr>
          <p:cNvPr id="32" name="Straight Connector 31"/>
          <p:cNvCxnSpPr>
            <a:endCxn id="27" idx="0"/>
          </p:cNvCxnSpPr>
          <p:nvPr/>
        </p:nvCxnSpPr>
        <p:spPr>
          <a:xfrm flipH="1">
            <a:off x="1404350" y="2347983"/>
            <a:ext cx="269280" cy="692257"/>
          </a:xfrm>
          <a:prstGeom prst="lin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cxnSp>
      <p:cxnSp>
        <p:nvCxnSpPr>
          <p:cNvPr id="33" name="Straight Connector 32"/>
          <p:cNvCxnSpPr>
            <a:endCxn id="28" idx="0"/>
          </p:cNvCxnSpPr>
          <p:nvPr/>
        </p:nvCxnSpPr>
        <p:spPr>
          <a:xfrm>
            <a:off x="1673630" y="2347983"/>
            <a:ext cx="178877" cy="702589"/>
          </a:xfrm>
          <a:prstGeom prst="lin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cxnSp>
      <p:sp>
        <p:nvSpPr>
          <p:cNvPr id="40" name="Rectangle 39"/>
          <p:cNvSpPr/>
          <p:nvPr/>
        </p:nvSpPr>
        <p:spPr>
          <a:xfrm>
            <a:off x="2338124" y="3053153"/>
            <a:ext cx="267346" cy="149817"/>
          </a:xfrm>
          <a:prstGeom prst="rect">
            <a:avLst/>
          </a:prstGeom>
          <a:solidFill>
            <a:srgbClr val="FFFFFF"/>
          </a:solidFill>
          <a:ln w="254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41" name="Rectangle 40"/>
          <p:cNvSpPr/>
          <p:nvPr/>
        </p:nvSpPr>
        <p:spPr>
          <a:xfrm>
            <a:off x="2786281" y="3063485"/>
            <a:ext cx="267346" cy="149817"/>
          </a:xfrm>
          <a:prstGeom prst="rect">
            <a:avLst/>
          </a:prstGeom>
          <a:solidFill>
            <a:srgbClr val="FFFFFF"/>
          </a:solidFill>
          <a:ln w="254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cxnSp>
        <p:nvCxnSpPr>
          <p:cNvPr id="42" name="Straight Connector 41"/>
          <p:cNvCxnSpPr>
            <a:endCxn id="40" idx="0"/>
          </p:cNvCxnSpPr>
          <p:nvPr/>
        </p:nvCxnSpPr>
        <p:spPr>
          <a:xfrm flipH="1">
            <a:off x="2471797" y="2360896"/>
            <a:ext cx="269280" cy="692257"/>
          </a:xfrm>
          <a:prstGeom prst="lin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cxnSp>
      <p:cxnSp>
        <p:nvCxnSpPr>
          <p:cNvPr id="43" name="Straight Connector 42"/>
          <p:cNvCxnSpPr>
            <a:endCxn id="41" idx="0"/>
          </p:cNvCxnSpPr>
          <p:nvPr/>
        </p:nvCxnSpPr>
        <p:spPr>
          <a:xfrm>
            <a:off x="2741077" y="2360896"/>
            <a:ext cx="178877" cy="702589"/>
          </a:xfrm>
          <a:prstGeom prst="lin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cxnSp>
      <p:cxnSp>
        <p:nvCxnSpPr>
          <p:cNvPr id="45" name="Straight Connector 44"/>
          <p:cNvCxnSpPr/>
          <p:nvPr/>
        </p:nvCxnSpPr>
        <p:spPr>
          <a:xfrm flipH="1">
            <a:off x="1670398" y="1352219"/>
            <a:ext cx="535335" cy="833034"/>
          </a:xfrm>
          <a:prstGeom prst="line">
            <a:avLst/>
          </a:prstGeom>
          <a:noFill/>
          <a:ln w="57150" cap="flat">
            <a:solidFill>
              <a:schemeClr val="accent1"/>
            </a:solidFill>
            <a:prstDash val="solid"/>
            <a:round/>
          </a:ln>
          <a:effectLst/>
          <a:sp3d/>
        </p:spPr>
        <p:style>
          <a:lnRef idx="0">
            <a:scrgbClr r="0" g="0" b="0"/>
          </a:lnRef>
          <a:fillRef idx="0">
            <a:scrgbClr r="0" g="0" b="0"/>
          </a:fillRef>
          <a:effectRef idx="0">
            <a:scrgbClr r="0" g="0" b="0"/>
          </a:effectRef>
          <a:fontRef idx="none"/>
        </p:style>
      </p:cxnSp>
      <p:cxnSp>
        <p:nvCxnSpPr>
          <p:cNvPr id="46" name="Straight Connector 45"/>
          <p:cNvCxnSpPr/>
          <p:nvPr/>
        </p:nvCxnSpPr>
        <p:spPr>
          <a:xfrm>
            <a:off x="2205733" y="1352219"/>
            <a:ext cx="532112" cy="845947"/>
          </a:xfrm>
          <a:prstGeom prst="line">
            <a:avLst/>
          </a:prstGeom>
          <a:noFill/>
          <a:ln w="57150" cap="flat">
            <a:solidFill>
              <a:schemeClr val="accent1"/>
            </a:solidFill>
            <a:prstDash val="solid"/>
            <a:round/>
          </a:ln>
          <a:effectLst/>
          <a:sp3d/>
        </p:spPr>
        <p:style>
          <a:lnRef idx="0">
            <a:scrgbClr r="0" g="0" b="0"/>
          </a:lnRef>
          <a:fillRef idx="0">
            <a:scrgbClr r="0" g="0" b="0"/>
          </a:fillRef>
          <a:effectRef idx="0">
            <a:scrgbClr r="0" g="0" b="0"/>
          </a:effectRef>
          <a:fontRef idx="none"/>
        </p:style>
      </p:cxnSp>
      <p:sp>
        <p:nvSpPr>
          <p:cNvPr id="39" name="Rectangle 38"/>
          <p:cNvSpPr/>
          <p:nvPr/>
        </p:nvSpPr>
        <p:spPr>
          <a:xfrm>
            <a:off x="2473732" y="2198166"/>
            <a:ext cx="534691" cy="299634"/>
          </a:xfrm>
          <a:prstGeom prst="rect">
            <a:avLst/>
          </a:prstGeom>
          <a:solidFill>
            <a:srgbClr val="FFFFFF"/>
          </a:solidFill>
          <a:ln w="254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4" name="Rectangle 23"/>
          <p:cNvSpPr/>
          <p:nvPr/>
        </p:nvSpPr>
        <p:spPr>
          <a:xfrm>
            <a:off x="1406285" y="2185253"/>
            <a:ext cx="534691" cy="299634"/>
          </a:xfrm>
          <a:prstGeom prst="rect">
            <a:avLst/>
          </a:prstGeom>
          <a:solidFill>
            <a:srgbClr val="FFFFFF"/>
          </a:solidFill>
          <a:ln w="254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6" name="Rectangle 25"/>
          <p:cNvSpPr/>
          <p:nvPr/>
        </p:nvSpPr>
        <p:spPr>
          <a:xfrm>
            <a:off x="1852507" y="1136534"/>
            <a:ext cx="712919" cy="431370"/>
          </a:xfrm>
          <a:prstGeom prst="rect">
            <a:avLst/>
          </a:prstGeom>
          <a:solidFill>
            <a:srgbClr val="FFFFFF"/>
          </a:solidFill>
          <a:ln w="254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50" name="Flowchart: Magnetic Disk 49"/>
          <p:cNvSpPr/>
          <p:nvPr/>
        </p:nvSpPr>
        <p:spPr>
          <a:xfrm>
            <a:off x="1131670" y="970268"/>
            <a:ext cx="2084517" cy="2533286"/>
          </a:xfrm>
          <a:prstGeom prst="flowChartMagneticDisk">
            <a:avLst/>
          </a:prstGeom>
          <a:noFill/>
          <a:ln w="25400" cap="flat">
            <a:solidFill>
              <a:srgbClr val="FF6699"/>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52" name="Rectangle 51"/>
          <p:cNvSpPr/>
          <p:nvPr/>
        </p:nvSpPr>
        <p:spPr>
          <a:xfrm>
            <a:off x="4099765" y="3006019"/>
            <a:ext cx="267346" cy="149817"/>
          </a:xfrm>
          <a:prstGeom prst="rect">
            <a:avLst/>
          </a:prstGeom>
          <a:solidFill>
            <a:srgbClr val="FFFFFF"/>
          </a:solidFill>
          <a:ln w="254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53" name="Rectangle 52"/>
          <p:cNvSpPr/>
          <p:nvPr/>
        </p:nvSpPr>
        <p:spPr>
          <a:xfrm>
            <a:off x="4547922" y="3016351"/>
            <a:ext cx="267346" cy="149817"/>
          </a:xfrm>
          <a:prstGeom prst="rect">
            <a:avLst/>
          </a:prstGeom>
          <a:solidFill>
            <a:srgbClr val="FFFFFF"/>
          </a:solidFill>
          <a:ln w="254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cxnSp>
        <p:nvCxnSpPr>
          <p:cNvPr id="54" name="Straight Connector 53"/>
          <p:cNvCxnSpPr>
            <a:endCxn id="52" idx="0"/>
          </p:cNvCxnSpPr>
          <p:nvPr/>
        </p:nvCxnSpPr>
        <p:spPr>
          <a:xfrm flipH="1">
            <a:off x="4233438" y="2313762"/>
            <a:ext cx="269280" cy="692257"/>
          </a:xfrm>
          <a:prstGeom prst="lin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cxnSp>
      <p:cxnSp>
        <p:nvCxnSpPr>
          <p:cNvPr id="55" name="Straight Connector 54"/>
          <p:cNvCxnSpPr>
            <a:endCxn id="53" idx="0"/>
          </p:cNvCxnSpPr>
          <p:nvPr/>
        </p:nvCxnSpPr>
        <p:spPr>
          <a:xfrm>
            <a:off x="4502718" y="2313762"/>
            <a:ext cx="178877" cy="702589"/>
          </a:xfrm>
          <a:prstGeom prst="lin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cxnSp>
      <p:sp>
        <p:nvSpPr>
          <p:cNvPr id="56" name="Rectangle 55"/>
          <p:cNvSpPr/>
          <p:nvPr/>
        </p:nvSpPr>
        <p:spPr>
          <a:xfrm>
            <a:off x="5167212" y="3018932"/>
            <a:ext cx="267346" cy="149817"/>
          </a:xfrm>
          <a:prstGeom prst="rect">
            <a:avLst/>
          </a:prstGeom>
          <a:solidFill>
            <a:srgbClr val="FFFFFF"/>
          </a:solidFill>
          <a:ln w="254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57" name="Rectangle 56"/>
          <p:cNvSpPr/>
          <p:nvPr/>
        </p:nvSpPr>
        <p:spPr>
          <a:xfrm>
            <a:off x="5615369" y="3029264"/>
            <a:ext cx="267346" cy="149817"/>
          </a:xfrm>
          <a:prstGeom prst="rect">
            <a:avLst/>
          </a:prstGeom>
          <a:solidFill>
            <a:srgbClr val="FFFFFF"/>
          </a:solidFill>
          <a:ln w="254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cxnSp>
        <p:nvCxnSpPr>
          <p:cNvPr id="58" name="Straight Connector 57"/>
          <p:cNvCxnSpPr>
            <a:endCxn id="56" idx="0"/>
          </p:cNvCxnSpPr>
          <p:nvPr/>
        </p:nvCxnSpPr>
        <p:spPr>
          <a:xfrm flipH="1">
            <a:off x="5300885" y="2326675"/>
            <a:ext cx="269280" cy="692257"/>
          </a:xfrm>
          <a:prstGeom prst="lin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cxnSp>
      <p:cxnSp>
        <p:nvCxnSpPr>
          <p:cNvPr id="59" name="Straight Connector 58"/>
          <p:cNvCxnSpPr>
            <a:endCxn id="57" idx="0"/>
          </p:cNvCxnSpPr>
          <p:nvPr/>
        </p:nvCxnSpPr>
        <p:spPr>
          <a:xfrm>
            <a:off x="5570165" y="2326675"/>
            <a:ext cx="178877" cy="702589"/>
          </a:xfrm>
          <a:prstGeom prst="lin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cxnSp>
      <p:cxnSp>
        <p:nvCxnSpPr>
          <p:cNvPr id="60" name="Straight Connector 59"/>
          <p:cNvCxnSpPr/>
          <p:nvPr/>
        </p:nvCxnSpPr>
        <p:spPr>
          <a:xfrm flipH="1">
            <a:off x="4499486" y="1317998"/>
            <a:ext cx="535335" cy="833034"/>
          </a:xfrm>
          <a:prstGeom prst="line">
            <a:avLst/>
          </a:prstGeom>
          <a:noFill/>
          <a:ln w="57150" cap="flat">
            <a:solidFill>
              <a:schemeClr val="accent1"/>
            </a:solidFill>
            <a:prstDash val="solid"/>
            <a:round/>
          </a:ln>
          <a:effectLst/>
          <a:sp3d/>
        </p:spPr>
        <p:style>
          <a:lnRef idx="0">
            <a:scrgbClr r="0" g="0" b="0"/>
          </a:lnRef>
          <a:fillRef idx="0">
            <a:scrgbClr r="0" g="0" b="0"/>
          </a:fillRef>
          <a:effectRef idx="0">
            <a:scrgbClr r="0" g="0" b="0"/>
          </a:effectRef>
          <a:fontRef idx="none"/>
        </p:style>
      </p:cxnSp>
      <p:cxnSp>
        <p:nvCxnSpPr>
          <p:cNvPr id="61" name="Straight Connector 60"/>
          <p:cNvCxnSpPr/>
          <p:nvPr/>
        </p:nvCxnSpPr>
        <p:spPr>
          <a:xfrm>
            <a:off x="5034821" y="1317998"/>
            <a:ext cx="532112" cy="845947"/>
          </a:xfrm>
          <a:prstGeom prst="line">
            <a:avLst/>
          </a:prstGeom>
          <a:noFill/>
          <a:ln w="57150" cap="flat">
            <a:solidFill>
              <a:schemeClr val="accent1"/>
            </a:solidFill>
            <a:prstDash val="solid"/>
            <a:round/>
          </a:ln>
          <a:effectLst/>
          <a:sp3d/>
        </p:spPr>
        <p:style>
          <a:lnRef idx="0">
            <a:scrgbClr r="0" g="0" b="0"/>
          </a:lnRef>
          <a:fillRef idx="0">
            <a:scrgbClr r="0" g="0" b="0"/>
          </a:fillRef>
          <a:effectRef idx="0">
            <a:scrgbClr r="0" g="0" b="0"/>
          </a:effectRef>
          <a:fontRef idx="none"/>
        </p:style>
      </p:cxnSp>
      <p:sp>
        <p:nvSpPr>
          <p:cNvPr id="62" name="Rectangle 61"/>
          <p:cNvSpPr/>
          <p:nvPr/>
        </p:nvSpPr>
        <p:spPr>
          <a:xfrm>
            <a:off x="5302820" y="2163945"/>
            <a:ext cx="534691" cy="299634"/>
          </a:xfrm>
          <a:prstGeom prst="rect">
            <a:avLst/>
          </a:prstGeom>
          <a:solidFill>
            <a:srgbClr val="FFFFFF"/>
          </a:solidFill>
          <a:ln w="254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63" name="Rectangle 62"/>
          <p:cNvSpPr/>
          <p:nvPr/>
        </p:nvSpPr>
        <p:spPr>
          <a:xfrm>
            <a:off x="4235373" y="2151032"/>
            <a:ext cx="534691" cy="299634"/>
          </a:xfrm>
          <a:prstGeom prst="rect">
            <a:avLst/>
          </a:prstGeom>
          <a:solidFill>
            <a:srgbClr val="FFFFFF"/>
          </a:solidFill>
          <a:ln w="254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64" name="Rectangle 63"/>
          <p:cNvSpPr/>
          <p:nvPr/>
        </p:nvSpPr>
        <p:spPr>
          <a:xfrm>
            <a:off x="4681595" y="1102313"/>
            <a:ext cx="712919" cy="431370"/>
          </a:xfrm>
          <a:prstGeom prst="rect">
            <a:avLst/>
          </a:prstGeom>
          <a:solidFill>
            <a:srgbClr val="FFFFFF"/>
          </a:solidFill>
          <a:ln w="254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65" name="Flowchart: Magnetic Disk 64"/>
          <p:cNvSpPr/>
          <p:nvPr/>
        </p:nvSpPr>
        <p:spPr>
          <a:xfrm>
            <a:off x="4037774" y="2817453"/>
            <a:ext cx="913104" cy="437835"/>
          </a:xfrm>
          <a:prstGeom prst="flowChartMagneticDisk">
            <a:avLst/>
          </a:prstGeom>
          <a:noFill/>
          <a:ln w="25400" cap="flat">
            <a:solidFill>
              <a:srgbClr val="FF6699"/>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68" name="Flowchart: Magnetic Disk 67"/>
          <p:cNvSpPr/>
          <p:nvPr/>
        </p:nvSpPr>
        <p:spPr>
          <a:xfrm>
            <a:off x="5076800" y="2846510"/>
            <a:ext cx="913104" cy="437835"/>
          </a:xfrm>
          <a:prstGeom prst="flowChartMagneticDisk">
            <a:avLst/>
          </a:prstGeom>
          <a:noFill/>
          <a:ln w="25400" cap="flat">
            <a:solidFill>
              <a:srgbClr val="FF6699"/>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graphicFrame>
        <p:nvGraphicFramePr>
          <p:cNvPr id="69" name="Table 68"/>
          <p:cNvGraphicFramePr>
            <a:graphicFrameLocks noGrp="1"/>
          </p:cNvGraphicFramePr>
          <p:nvPr>
            <p:extLst>
              <p:ext uri="{D42A27DB-BD31-4B8C-83A1-F6EECF244321}">
                <p14:modId xmlns:p14="http://schemas.microsoft.com/office/powerpoint/2010/main" val="1169510754"/>
              </p:ext>
            </p:extLst>
          </p:nvPr>
        </p:nvGraphicFramePr>
        <p:xfrm>
          <a:off x="307853" y="3670169"/>
          <a:ext cx="6580312" cy="1231167"/>
        </p:xfrm>
        <a:graphic>
          <a:graphicData uri="http://schemas.openxmlformats.org/drawingml/2006/table">
            <a:tbl>
              <a:tblPr firstRow="1" bandRow="1">
                <a:tableStyleId>{5940675A-B579-460E-94D1-54222C63F5DA}</a:tableStyleId>
              </a:tblPr>
              <a:tblGrid>
                <a:gridCol w="3290156"/>
                <a:gridCol w="3290156"/>
              </a:tblGrid>
              <a:tr h="408207">
                <a:tc>
                  <a:txBody>
                    <a:bodyPr/>
                    <a:lstStyle/>
                    <a:p>
                      <a:pPr algn="ctr"/>
                      <a:r>
                        <a:rPr lang="en-US" b="1" u="sng" dirty="0" smtClean="0"/>
                        <a:t>Shard</a:t>
                      </a:r>
                      <a:endParaRPr lang="en-US" b="1" u="sng" dirty="0"/>
                    </a:p>
                  </a:txBody>
                  <a:tcPr>
                    <a:solidFill>
                      <a:schemeClr val="bg1">
                        <a:lumMod val="75000"/>
                      </a:schemeClr>
                    </a:solidFill>
                  </a:tcPr>
                </a:tc>
                <a:tc>
                  <a:txBody>
                    <a:bodyPr/>
                    <a:lstStyle/>
                    <a:p>
                      <a:pPr algn="ctr"/>
                      <a:r>
                        <a:rPr lang="en-US" b="1" u="sng" dirty="0" smtClean="0"/>
                        <a:t>New Instance</a:t>
                      </a:r>
                      <a:endParaRPr lang="en-US" b="1" u="sng" dirty="0"/>
                    </a:p>
                  </a:txBody>
                  <a:tcPr>
                    <a:solidFill>
                      <a:schemeClr val="bg1">
                        <a:lumMod val="75000"/>
                      </a:schemeClr>
                    </a:solidFill>
                  </a:tcPr>
                </a:tc>
              </a:tr>
              <a:tr h="761766">
                <a:tc>
                  <a:txBody>
                    <a:bodyPr/>
                    <a:lstStyle/>
                    <a:p>
                      <a:pPr marL="171450" indent="-171450" algn="l">
                        <a:buFont typeface="Arial" pitchFamily="34" charset="0"/>
                        <a:buChar char="•"/>
                      </a:pPr>
                      <a:r>
                        <a:rPr lang="en-US" baseline="0" dirty="0" smtClean="0"/>
                        <a:t>Access to mining.</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smtClean="0"/>
                        <a:t>( Protects Value of global ETH</a:t>
                      </a:r>
                      <a:r>
                        <a:rPr lang="en-US" baseline="0" dirty="0" smtClean="0"/>
                        <a:t> Token )</a:t>
                      </a:r>
                    </a:p>
                    <a:p>
                      <a:pPr marL="171450" indent="-171450" algn="l">
                        <a:buFont typeface="Arial" pitchFamily="34" charset="0"/>
                        <a:buChar char="•"/>
                      </a:pPr>
                      <a:endParaRPr lang="en-US" dirty="0"/>
                    </a:p>
                  </a:txBody>
                  <a:tcPr/>
                </a:tc>
                <a:tc>
                  <a:txBody>
                    <a:bodyPr/>
                    <a:lstStyle/>
                    <a:p>
                      <a:pPr marL="171450" indent="-171450" algn="l">
                        <a:buFont typeface="Arial" pitchFamily="34" charset="0"/>
                        <a:buChar char="•"/>
                      </a:pPr>
                      <a:r>
                        <a:rPr lang="en-US" dirty="0" smtClean="0"/>
                        <a:t>Speed (</a:t>
                      </a:r>
                      <a:r>
                        <a:rPr lang="en-US" dirty="0" err="1" smtClean="0"/>
                        <a:t>Realtime</a:t>
                      </a:r>
                      <a:r>
                        <a:rPr lang="en-US" dirty="0" smtClean="0"/>
                        <a:t>, no need for BFT)</a:t>
                      </a:r>
                    </a:p>
                    <a:p>
                      <a:pPr marL="171450" indent="-171450" algn="l">
                        <a:buFont typeface="Arial" pitchFamily="34" charset="0"/>
                        <a:buChar char="•"/>
                      </a:pPr>
                      <a:r>
                        <a:rPr lang="en-US" dirty="0" smtClean="0"/>
                        <a:t>Security (Independence</a:t>
                      </a:r>
                      <a:r>
                        <a:rPr lang="en-US" baseline="0" dirty="0" smtClean="0"/>
                        <a:t>, blame allocation)</a:t>
                      </a:r>
                    </a:p>
                    <a:p>
                      <a:pPr marL="171450" indent="-171450" algn="l">
                        <a:buFont typeface="Arial" pitchFamily="34" charset="0"/>
                        <a:buChar char="•"/>
                      </a:pPr>
                      <a:r>
                        <a:rPr lang="en-US" baseline="0" dirty="0" smtClean="0"/>
                        <a:t>Modular (Use of BTC/PGP for value/ID)</a:t>
                      </a:r>
                    </a:p>
                    <a:p>
                      <a:pPr marL="171450" indent="-171450" algn="l">
                        <a:buFont typeface="Arial" pitchFamily="34" charset="0"/>
                        <a:buChar char="•"/>
                      </a:pPr>
                      <a:endParaRPr lang="en-US" dirty="0"/>
                    </a:p>
                  </a:txBody>
                  <a:tcPr/>
                </a:tc>
              </a:tr>
            </a:tbl>
          </a:graphicData>
        </a:graphic>
      </p:graphicFrame>
      <p:cxnSp>
        <p:nvCxnSpPr>
          <p:cNvPr id="77" name="Straight Connector 76"/>
          <p:cNvCxnSpPr/>
          <p:nvPr/>
        </p:nvCxnSpPr>
        <p:spPr>
          <a:xfrm>
            <a:off x="1763068" y="4198827"/>
            <a:ext cx="3807097" cy="210061"/>
          </a:xfrm>
          <a:prstGeom prst="lin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cxnSp>
      <p:sp>
        <p:nvSpPr>
          <p:cNvPr id="81" name="Flowchart: Magnetic Disk 80"/>
          <p:cNvSpPr/>
          <p:nvPr/>
        </p:nvSpPr>
        <p:spPr>
          <a:xfrm rot="865035">
            <a:off x="7045641" y="1380269"/>
            <a:ext cx="883559" cy="1519618"/>
          </a:xfrm>
          <a:prstGeom prst="flowChartMagneticDisk">
            <a:avLst/>
          </a:prstGeom>
          <a:noFill/>
          <a:ln w="25400" cap="flat">
            <a:solidFill>
              <a:srgbClr val="FF6699"/>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pic>
        <p:nvPicPr>
          <p:cNvPr id="48" name="image3.png" descr="bloq-logo.png"/>
          <p:cNvPicPr>
            <a:picLocks noChangeAspect="1"/>
          </p:cNvPicPr>
          <p:nvPr/>
        </p:nvPicPr>
        <p:blipFill>
          <a:blip r:embed="rId3">
            <a:extLst/>
          </a:blip>
          <a:stretch>
            <a:fillRect/>
          </a:stretch>
        </p:blipFill>
        <p:spPr>
          <a:xfrm>
            <a:off x="8290511" y="132790"/>
            <a:ext cx="684932" cy="330381"/>
          </a:xfrm>
          <a:prstGeom prst="rect">
            <a:avLst/>
          </a:prstGeom>
          <a:ln w="12700">
            <a:miter lim="400000"/>
          </a:ln>
        </p:spPr>
      </p:pic>
      <p:pic>
        <p:nvPicPr>
          <p:cNvPr id="49" name="image4.png"/>
          <p:cNvPicPr>
            <a:picLocks noChangeAspect="1"/>
          </p:cNvPicPr>
          <p:nvPr/>
        </p:nvPicPr>
        <p:blipFill>
          <a:blip r:embed="rId4">
            <a:extLst/>
          </a:blip>
          <a:stretch>
            <a:fillRect/>
          </a:stretch>
        </p:blipFill>
        <p:spPr>
          <a:xfrm>
            <a:off x="8507899" y="5016987"/>
            <a:ext cx="467545" cy="63257"/>
          </a:xfrm>
          <a:prstGeom prst="rect">
            <a:avLst/>
          </a:prstGeom>
          <a:ln w="12700">
            <a:miter lim="400000"/>
          </a:ln>
        </p:spPr>
      </p:pic>
      <p:sp>
        <p:nvSpPr>
          <p:cNvPr id="51" name="Title 1"/>
          <p:cNvSpPr txBox="1">
            <a:spLocks/>
          </p:cNvSpPr>
          <p:nvPr/>
        </p:nvSpPr>
        <p:spPr>
          <a:xfrm>
            <a:off x="7130970" y="3748183"/>
            <a:ext cx="1897066" cy="80750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9pPr>
          </a:lstStyle>
          <a:p>
            <a:r>
              <a:rPr lang="en-US" b="0" dirty="0" smtClean="0"/>
              <a:t>Mining?</a:t>
            </a:r>
            <a:endParaRPr lang="en-US" b="0" dirty="0"/>
          </a:p>
        </p:txBody>
      </p:sp>
    </p:spTree>
    <p:extLst>
      <p:ext uri="{BB962C8B-B14F-4D97-AF65-F5344CB8AC3E}">
        <p14:creationId xmlns:p14="http://schemas.microsoft.com/office/powerpoint/2010/main" val="148198757"/>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rPr lang="en-US" dirty="0" smtClean="0"/>
              <a:t>Motivation</a:t>
            </a:r>
            <a:endParaRPr lang="en-US" dirty="0"/>
          </a:p>
        </p:txBody>
      </p:sp>
      <p:sp>
        <p:nvSpPr>
          <p:cNvPr id="3" name="TextBox 2"/>
          <p:cNvSpPr txBox="1"/>
          <p:nvPr/>
        </p:nvSpPr>
        <p:spPr>
          <a:xfrm>
            <a:off x="1234439" y="1417320"/>
            <a:ext cx="5532119"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000000"/>
                </a:solidFill>
                <a:effectLst/>
                <a:uFillTx/>
                <a:latin typeface="+mj-lt"/>
                <a:ea typeface="+mj-ea"/>
                <a:cs typeface="+mj-cs"/>
                <a:sym typeface="Arial"/>
              </a:rPr>
              <a:t>People do not want</a:t>
            </a:r>
          </a:p>
          <a:p>
            <a:pPr marL="0" marR="0" indent="0" algn="l" defTabSz="9144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000000"/>
                </a:solidFill>
                <a:effectLst/>
                <a:uFillTx/>
                <a:latin typeface="+mj-lt"/>
                <a:ea typeface="+mj-ea"/>
                <a:cs typeface="+mj-cs"/>
                <a:sym typeface="Arial"/>
              </a:rPr>
              <a:t>the miners to have control over the sidechains...</a:t>
            </a:r>
          </a:p>
        </p:txBody>
      </p:sp>
      <p:sp>
        <p:nvSpPr>
          <p:cNvPr id="4" name="TextBox 3"/>
          <p:cNvSpPr txBox="1"/>
          <p:nvPr/>
        </p:nvSpPr>
        <p:spPr>
          <a:xfrm>
            <a:off x="982976" y="3629844"/>
            <a:ext cx="2933702"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000000"/>
                </a:solidFill>
                <a:effectLst/>
                <a:uFillTx/>
                <a:latin typeface="+mj-lt"/>
                <a:ea typeface="+mj-ea"/>
                <a:cs typeface="+mj-cs"/>
                <a:sym typeface="Arial"/>
              </a:rPr>
              <a:t>...but I do...</a:t>
            </a:r>
          </a:p>
        </p:txBody>
      </p:sp>
    </p:spTree>
    <p:extLst>
      <p:ext uri="{BB962C8B-B14F-4D97-AF65-F5344CB8AC3E}">
        <p14:creationId xmlns:p14="http://schemas.microsoft.com/office/powerpoint/2010/main" val="3152996001"/>
      </p:ext>
    </p:extLst>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3.png" descr="bloq-logo.png"/>
          <p:cNvPicPr>
            <a:picLocks noChangeAspect="1"/>
          </p:cNvPicPr>
          <p:nvPr/>
        </p:nvPicPr>
        <p:blipFill>
          <a:blip r:embed="rId3">
            <a:extLst/>
          </a:blip>
          <a:stretch>
            <a:fillRect/>
          </a:stretch>
        </p:blipFill>
        <p:spPr>
          <a:xfrm>
            <a:off x="8290511" y="132790"/>
            <a:ext cx="684932" cy="330381"/>
          </a:xfrm>
          <a:prstGeom prst="rect">
            <a:avLst/>
          </a:prstGeom>
          <a:ln w="12700">
            <a:miter lim="400000"/>
          </a:ln>
        </p:spPr>
      </p:pic>
      <p:pic>
        <p:nvPicPr>
          <p:cNvPr id="3" name="image4.png"/>
          <p:cNvPicPr>
            <a:picLocks noChangeAspect="1"/>
          </p:cNvPicPr>
          <p:nvPr/>
        </p:nvPicPr>
        <p:blipFill>
          <a:blip r:embed="rId4">
            <a:extLst/>
          </a:blip>
          <a:stretch>
            <a:fillRect/>
          </a:stretch>
        </p:blipFill>
        <p:spPr>
          <a:xfrm>
            <a:off x="8507899" y="5016987"/>
            <a:ext cx="467545" cy="63257"/>
          </a:xfrm>
          <a:prstGeom prst="rect">
            <a:avLst/>
          </a:prstGeom>
          <a:ln w="12700">
            <a:miter lim="400000"/>
          </a:ln>
        </p:spPr>
      </p:pic>
      <p:sp>
        <p:nvSpPr>
          <p:cNvPr id="4" name="Title 3"/>
          <p:cNvSpPr>
            <a:spLocks noGrp="1"/>
          </p:cNvSpPr>
          <p:nvPr>
            <p:ph type="title" idx="4294967295"/>
          </p:nvPr>
        </p:nvSpPr>
        <p:spPr>
          <a:xfrm>
            <a:off x="278299" y="132790"/>
            <a:ext cx="2383420" cy="733016"/>
          </a:xfrm>
        </p:spPr>
        <p:txBody>
          <a:bodyPr>
            <a:normAutofit/>
          </a:bodyPr>
          <a:lstStyle/>
          <a:p>
            <a:r>
              <a:rPr lang="en-US" sz="4000" dirty="0" err="1" smtClean="0"/>
              <a:t>Bloq</a:t>
            </a:r>
            <a:r>
              <a:rPr lang="en-US" sz="4000" dirty="0" smtClean="0"/>
              <a:t> Ora</a:t>
            </a:r>
            <a:endParaRPr lang="en-US" sz="4000" dirty="0"/>
          </a:p>
        </p:txBody>
      </p:sp>
      <p:sp>
        <p:nvSpPr>
          <p:cNvPr id="5" name="Right Arrow 4"/>
          <p:cNvSpPr/>
          <p:nvPr/>
        </p:nvSpPr>
        <p:spPr>
          <a:xfrm rot="20491488">
            <a:off x="2672183" y="2176573"/>
            <a:ext cx="1234826" cy="512137"/>
          </a:xfrm>
          <a:prstGeom prst="rightArrow">
            <a:avLst/>
          </a:prstGeom>
          <a:solidFill>
            <a:srgbClr val="FFFFFF"/>
          </a:solidFill>
          <a:ln w="2540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6" name="Rounded Rectangle 5"/>
          <p:cNvSpPr/>
          <p:nvPr/>
        </p:nvSpPr>
        <p:spPr>
          <a:xfrm>
            <a:off x="325926" y="1692394"/>
            <a:ext cx="2227152" cy="1855825"/>
          </a:xfrm>
          <a:prstGeom prst="roundRect">
            <a:avLst/>
          </a:prstGeom>
          <a:solidFill>
            <a:srgbClr val="FFFFFF"/>
          </a:solidFill>
          <a:ln w="25400" cap="flat">
            <a:solidFill>
              <a:srgbClr val="00B05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2000" dirty="0" smtClean="0"/>
              <a:t>Smart Contract Code</a:t>
            </a:r>
          </a:p>
          <a:p>
            <a:pPr marL="0" marR="0" indent="0" algn="ctr" defTabSz="914400" rtl="0" fontAlgn="auto" latinLnBrk="0" hangingPunct="0">
              <a:lnSpc>
                <a:spcPct val="100000"/>
              </a:lnSpc>
              <a:spcBef>
                <a:spcPts val="0"/>
              </a:spcBef>
              <a:spcAft>
                <a:spcPts val="0"/>
              </a:spcAft>
              <a:buClrTx/>
              <a:buSzTx/>
              <a:buFontTx/>
              <a:buNone/>
              <a:tabLst/>
            </a:pPr>
            <a:endParaRPr kumimoji="0" lang="en-US" sz="1050" b="0" i="0" u="none" strike="noStrike" cap="none" spc="0" normalizeH="0" baseline="0" dirty="0">
              <a:ln>
                <a:noFill/>
              </a:ln>
              <a:solidFill>
                <a:srgbClr val="000000"/>
              </a:solidFill>
              <a:effectLst/>
              <a:uFillTx/>
              <a:sym typeface="Arial"/>
            </a:endParaRPr>
          </a:p>
          <a:p>
            <a:pPr marL="0" marR="0" indent="0" algn="ctr" defTabSz="914400" rtl="0" fontAlgn="auto" latinLnBrk="0" hangingPunct="0">
              <a:lnSpc>
                <a:spcPct val="100000"/>
              </a:lnSpc>
              <a:spcBef>
                <a:spcPts val="0"/>
              </a:spcBef>
              <a:spcAft>
                <a:spcPts val="0"/>
              </a:spcAft>
              <a:buClrTx/>
              <a:buSzTx/>
              <a:buFontTx/>
              <a:buNone/>
              <a:tabLst/>
            </a:pPr>
            <a:r>
              <a:rPr lang="en-US" sz="2000" dirty="0" smtClean="0"/>
              <a:t>(or) </a:t>
            </a:r>
          </a:p>
          <a:p>
            <a:pPr marL="0" marR="0" indent="0" algn="ctr" defTabSz="914400" rtl="0" fontAlgn="auto" latinLnBrk="0" hangingPunct="0">
              <a:lnSpc>
                <a:spcPct val="100000"/>
              </a:lnSpc>
              <a:spcBef>
                <a:spcPts val="0"/>
              </a:spcBef>
              <a:spcAft>
                <a:spcPts val="0"/>
              </a:spcAft>
              <a:buClrTx/>
              <a:buSzTx/>
              <a:buFontTx/>
              <a:buNone/>
              <a:tabLst/>
            </a:pPr>
            <a:endParaRPr kumimoji="0" lang="en-US" sz="1050" b="0" i="0" u="none" strike="noStrike" cap="none" spc="0" normalizeH="0" baseline="0" dirty="0">
              <a:ln>
                <a:noFill/>
              </a:ln>
              <a:solidFill>
                <a:srgbClr val="000000"/>
              </a:solidFill>
              <a:effectLst/>
              <a:uFillTx/>
              <a:sym typeface="Arial"/>
            </a:endParaRPr>
          </a:p>
          <a:p>
            <a:pPr marL="0" marR="0" indent="0" algn="ctr" defTabSz="914400" rtl="0" fontAlgn="auto" latinLnBrk="0" hangingPunct="0">
              <a:lnSpc>
                <a:spcPct val="100000"/>
              </a:lnSpc>
              <a:spcBef>
                <a:spcPts val="0"/>
              </a:spcBef>
              <a:spcAft>
                <a:spcPts val="0"/>
              </a:spcAft>
              <a:buClrTx/>
              <a:buSzTx/>
              <a:buFontTx/>
              <a:buNone/>
              <a:tabLst/>
            </a:pPr>
            <a:r>
              <a:rPr lang="en-US" sz="2000" dirty="0" smtClean="0"/>
              <a:t>Business Logic</a:t>
            </a:r>
            <a:endParaRPr kumimoji="0" lang="en-US" sz="2000" b="0" i="0" u="none" strike="noStrike" cap="none" spc="0" normalizeH="0" baseline="0" dirty="0">
              <a:ln>
                <a:noFill/>
              </a:ln>
              <a:solidFill>
                <a:srgbClr val="000000"/>
              </a:solidFill>
              <a:effectLst/>
              <a:uFillTx/>
              <a:sym typeface="Arial"/>
            </a:endParaRPr>
          </a:p>
        </p:txBody>
      </p:sp>
      <p:sp>
        <p:nvSpPr>
          <p:cNvPr id="11" name="Smiley Face 10"/>
          <p:cNvSpPr/>
          <p:nvPr/>
        </p:nvSpPr>
        <p:spPr>
          <a:xfrm>
            <a:off x="6833337" y="774697"/>
            <a:ext cx="583401" cy="533935"/>
          </a:xfrm>
          <a:prstGeom prst="smileyFace">
            <a:avLst/>
          </a:prstGeom>
          <a:solidFill>
            <a:srgbClr val="FFFFFF"/>
          </a:solidFill>
          <a:ln w="25400" cap="flat">
            <a:solidFill>
              <a:srgbClr val="0070C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2" name="Smiley Face 11"/>
          <p:cNvSpPr/>
          <p:nvPr/>
        </p:nvSpPr>
        <p:spPr>
          <a:xfrm>
            <a:off x="5573140" y="889138"/>
            <a:ext cx="583401" cy="533935"/>
          </a:xfrm>
          <a:prstGeom prst="smileyFace">
            <a:avLst/>
          </a:prstGeom>
          <a:solidFill>
            <a:srgbClr val="FFFFFF"/>
          </a:solidFill>
          <a:ln w="25400" cap="flat">
            <a:solidFill>
              <a:srgbClr val="0070C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3" name="Smiley Face 12"/>
          <p:cNvSpPr/>
          <p:nvPr/>
        </p:nvSpPr>
        <p:spPr>
          <a:xfrm>
            <a:off x="7597290" y="1423073"/>
            <a:ext cx="583401" cy="533935"/>
          </a:xfrm>
          <a:prstGeom prst="smileyFace">
            <a:avLst/>
          </a:prstGeom>
          <a:solidFill>
            <a:srgbClr val="FFFFFF"/>
          </a:solidFill>
          <a:ln w="25400" cap="flat">
            <a:solidFill>
              <a:srgbClr val="0070C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6" name="Smiley Face 15"/>
          <p:cNvSpPr/>
          <p:nvPr/>
        </p:nvSpPr>
        <p:spPr>
          <a:xfrm>
            <a:off x="7707110" y="3342920"/>
            <a:ext cx="583401" cy="533935"/>
          </a:xfrm>
          <a:prstGeom prst="smileyFace">
            <a:avLst/>
          </a:prstGeom>
          <a:solidFill>
            <a:srgbClr val="FFFFFF"/>
          </a:solidFill>
          <a:ln w="25400" cap="flat">
            <a:solidFill>
              <a:srgbClr val="FF0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7" name="Smiley Face 16"/>
          <p:cNvSpPr/>
          <p:nvPr/>
        </p:nvSpPr>
        <p:spPr>
          <a:xfrm>
            <a:off x="5851817" y="4280146"/>
            <a:ext cx="583401" cy="533935"/>
          </a:xfrm>
          <a:prstGeom prst="smileyFace">
            <a:avLst/>
          </a:prstGeom>
          <a:solidFill>
            <a:srgbClr val="FFFFFF"/>
          </a:solidFill>
          <a:ln w="25400" cap="flat">
            <a:solidFill>
              <a:srgbClr val="FF0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8" name="Smiley Face 17"/>
          <p:cNvSpPr/>
          <p:nvPr/>
        </p:nvSpPr>
        <p:spPr>
          <a:xfrm>
            <a:off x="7140633" y="4038783"/>
            <a:ext cx="583401" cy="533935"/>
          </a:xfrm>
          <a:prstGeom prst="smileyFace">
            <a:avLst/>
          </a:prstGeom>
          <a:solidFill>
            <a:srgbClr val="FFFFFF"/>
          </a:solidFill>
          <a:ln w="25400" cap="flat">
            <a:solidFill>
              <a:srgbClr val="FF0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9" name="Smiley Face 18"/>
          <p:cNvSpPr/>
          <p:nvPr/>
        </p:nvSpPr>
        <p:spPr>
          <a:xfrm>
            <a:off x="5200641" y="3492001"/>
            <a:ext cx="583401" cy="533935"/>
          </a:xfrm>
          <a:prstGeom prst="smileyFace">
            <a:avLst/>
          </a:prstGeom>
          <a:solidFill>
            <a:srgbClr val="FFFFFF"/>
          </a:solidFill>
          <a:ln w="25400" cap="flat">
            <a:solidFill>
              <a:srgbClr val="FF0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cxnSp>
        <p:nvCxnSpPr>
          <p:cNvPr id="21" name="Straight Connector 20"/>
          <p:cNvCxnSpPr>
            <a:stCxn id="12" idx="4"/>
            <a:endCxn id="10" idx="1"/>
          </p:cNvCxnSpPr>
          <p:nvPr/>
        </p:nvCxnSpPr>
        <p:spPr>
          <a:xfrm>
            <a:off x="5864841" y="1423073"/>
            <a:ext cx="586144" cy="1022609"/>
          </a:xfrm>
          <a:prstGeom prst="line">
            <a:avLst/>
          </a:prstGeom>
          <a:noFill/>
          <a:ln w="25400" cap="flat">
            <a:solidFill>
              <a:schemeClr val="accent1">
                <a:lumMod val="60000"/>
                <a:lumOff val="40000"/>
              </a:schemeClr>
            </a:solidFill>
            <a:prstDash val="solid"/>
            <a:round/>
          </a:ln>
          <a:effectLst/>
          <a:sp3d/>
        </p:spPr>
        <p:style>
          <a:lnRef idx="0">
            <a:scrgbClr r="0" g="0" b="0"/>
          </a:lnRef>
          <a:fillRef idx="0">
            <a:scrgbClr r="0" g="0" b="0"/>
          </a:fillRef>
          <a:effectRef idx="0">
            <a:scrgbClr r="0" g="0" b="0"/>
          </a:effectRef>
          <a:fontRef idx="none"/>
        </p:style>
      </p:cxnSp>
      <p:cxnSp>
        <p:nvCxnSpPr>
          <p:cNvPr id="22" name="Straight Connector 21"/>
          <p:cNvCxnSpPr>
            <a:stCxn id="9" idx="4"/>
            <a:endCxn id="10" idx="1"/>
          </p:cNvCxnSpPr>
          <p:nvPr/>
        </p:nvCxnSpPr>
        <p:spPr>
          <a:xfrm flipH="1">
            <a:off x="6450985" y="1842567"/>
            <a:ext cx="37793" cy="603115"/>
          </a:xfrm>
          <a:prstGeom prst="line">
            <a:avLst/>
          </a:prstGeom>
          <a:noFill/>
          <a:ln w="25400" cap="flat">
            <a:solidFill>
              <a:schemeClr val="accent1">
                <a:lumMod val="60000"/>
                <a:lumOff val="40000"/>
              </a:schemeClr>
            </a:solidFill>
            <a:prstDash val="solid"/>
            <a:round/>
          </a:ln>
          <a:effectLst/>
          <a:sp3d/>
        </p:spPr>
        <p:style>
          <a:lnRef idx="0">
            <a:scrgbClr r="0" g="0" b="0"/>
          </a:lnRef>
          <a:fillRef idx="0">
            <a:scrgbClr r="0" g="0" b="0"/>
          </a:fillRef>
          <a:effectRef idx="0">
            <a:scrgbClr r="0" g="0" b="0"/>
          </a:effectRef>
          <a:fontRef idx="none"/>
        </p:style>
      </p:cxnSp>
      <p:cxnSp>
        <p:nvCxnSpPr>
          <p:cNvPr id="25" name="Straight Connector 24"/>
          <p:cNvCxnSpPr>
            <a:stCxn id="13" idx="3"/>
            <a:endCxn id="10" idx="1"/>
          </p:cNvCxnSpPr>
          <p:nvPr/>
        </p:nvCxnSpPr>
        <p:spPr>
          <a:xfrm flipH="1">
            <a:off x="6450985" y="1878815"/>
            <a:ext cx="1231742" cy="566867"/>
          </a:xfrm>
          <a:prstGeom prst="line">
            <a:avLst/>
          </a:prstGeom>
          <a:noFill/>
          <a:ln w="25400" cap="flat">
            <a:solidFill>
              <a:schemeClr val="accent1">
                <a:lumMod val="60000"/>
                <a:lumOff val="40000"/>
              </a:schemeClr>
            </a:solidFill>
            <a:prstDash val="solid"/>
            <a:round/>
          </a:ln>
          <a:effectLst/>
          <a:sp3d/>
        </p:spPr>
        <p:style>
          <a:lnRef idx="0">
            <a:scrgbClr r="0" g="0" b="0"/>
          </a:lnRef>
          <a:fillRef idx="0">
            <a:scrgbClr r="0" g="0" b="0"/>
          </a:fillRef>
          <a:effectRef idx="0">
            <a:scrgbClr r="0" g="0" b="0"/>
          </a:effectRef>
          <a:fontRef idx="none"/>
        </p:style>
      </p:cxnSp>
      <p:cxnSp>
        <p:nvCxnSpPr>
          <p:cNvPr id="28" name="Straight Connector 27"/>
          <p:cNvCxnSpPr>
            <a:stCxn id="11" idx="4"/>
            <a:endCxn id="10" idx="1"/>
          </p:cNvCxnSpPr>
          <p:nvPr/>
        </p:nvCxnSpPr>
        <p:spPr>
          <a:xfrm flipH="1">
            <a:off x="6450985" y="1308632"/>
            <a:ext cx="674053" cy="1137050"/>
          </a:xfrm>
          <a:prstGeom prst="line">
            <a:avLst/>
          </a:prstGeom>
          <a:noFill/>
          <a:ln w="25400" cap="flat">
            <a:solidFill>
              <a:schemeClr val="accent1">
                <a:lumMod val="60000"/>
                <a:lumOff val="40000"/>
              </a:schemeClr>
            </a:solidFill>
            <a:prstDash val="solid"/>
            <a:round/>
          </a:ln>
          <a:effectLst/>
          <a:sp3d/>
        </p:spPr>
        <p:style>
          <a:lnRef idx="0">
            <a:scrgbClr r="0" g="0" b="0"/>
          </a:lnRef>
          <a:fillRef idx="0">
            <a:scrgbClr r="0" g="0" b="0"/>
          </a:fillRef>
          <a:effectRef idx="0">
            <a:scrgbClr r="0" g="0" b="0"/>
          </a:effectRef>
          <a:fontRef idx="none"/>
        </p:style>
      </p:cxnSp>
      <p:sp>
        <p:nvSpPr>
          <p:cNvPr id="9" name="Smiley Face 8"/>
          <p:cNvSpPr/>
          <p:nvPr/>
        </p:nvSpPr>
        <p:spPr>
          <a:xfrm>
            <a:off x="6197077" y="1308632"/>
            <a:ext cx="583401" cy="533935"/>
          </a:xfrm>
          <a:prstGeom prst="smileyFace">
            <a:avLst/>
          </a:prstGeom>
          <a:solidFill>
            <a:srgbClr val="FFFFFF"/>
          </a:solidFill>
          <a:ln w="25400" cap="flat">
            <a:solidFill>
              <a:srgbClr val="0070C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cxnSp>
        <p:nvCxnSpPr>
          <p:cNvPr id="33" name="Straight Connector 32"/>
          <p:cNvCxnSpPr>
            <a:stCxn id="14" idx="0"/>
            <a:endCxn id="10" idx="3"/>
          </p:cNvCxnSpPr>
          <p:nvPr/>
        </p:nvCxnSpPr>
        <p:spPr>
          <a:xfrm flipH="1" flipV="1">
            <a:off x="6450985" y="3032895"/>
            <a:ext cx="144458" cy="474619"/>
          </a:xfrm>
          <a:prstGeom prst="line">
            <a:avLst/>
          </a:prstGeom>
          <a:noFill/>
          <a:ln w="25400" cap="flat">
            <a:solidFill>
              <a:schemeClr val="accent4">
                <a:lumMod val="60000"/>
                <a:lumOff val="40000"/>
              </a:schemeClr>
            </a:solidFill>
            <a:prstDash val="solid"/>
            <a:round/>
          </a:ln>
          <a:effectLst/>
          <a:sp3d/>
        </p:spPr>
        <p:style>
          <a:lnRef idx="0">
            <a:scrgbClr r="0" g="0" b="0"/>
          </a:lnRef>
          <a:fillRef idx="0">
            <a:scrgbClr r="0" g="0" b="0"/>
          </a:fillRef>
          <a:effectRef idx="0">
            <a:scrgbClr r="0" g="0" b="0"/>
          </a:effectRef>
          <a:fontRef idx="none"/>
        </p:style>
      </p:cxnSp>
      <p:cxnSp>
        <p:nvCxnSpPr>
          <p:cNvPr id="36" name="Straight Connector 35"/>
          <p:cNvCxnSpPr>
            <a:stCxn id="17" idx="0"/>
            <a:endCxn id="10" idx="3"/>
          </p:cNvCxnSpPr>
          <p:nvPr/>
        </p:nvCxnSpPr>
        <p:spPr>
          <a:xfrm flipV="1">
            <a:off x="6143518" y="3032895"/>
            <a:ext cx="307467" cy="1247251"/>
          </a:xfrm>
          <a:prstGeom prst="line">
            <a:avLst/>
          </a:prstGeom>
          <a:noFill/>
          <a:ln w="25400" cap="flat">
            <a:solidFill>
              <a:schemeClr val="accent4">
                <a:lumMod val="60000"/>
                <a:lumOff val="40000"/>
              </a:schemeClr>
            </a:solidFill>
            <a:prstDash val="solid"/>
            <a:round/>
          </a:ln>
          <a:effectLst/>
          <a:sp3d/>
        </p:spPr>
        <p:style>
          <a:lnRef idx="0">
            <a:scrgbClr r="0" g="0" b="0"/>
          </a:lnRef>
          <a:fillRef idx="0">
            <a:scrgbClr r="0" g="0" b="0"/>
          </a:fillRef>
          <a:effectRef idx="0">
            <a:scrgbClr r="0" g="0" b="0"/>
          </a:effectRef>
          <a:fontRef idx="none"/>
        </p:style>
      </p:cxnSp>
      <p:cxnSp>
        <p:nvCxnSpPr>
          <p:cNvPr id="39" name="Straight Connector 38"/>
          <p:cNvCxnSpPr>
            <a:stCxn id="19" idx="7"/>
            <a:endCxn id="10" idx="3"/>
          </p:cNvCxnSpPr>
          <p:nvPr/>
        </p:nvCxnSpPr>
        <p:spPr>
          <a:xfrm flipV="1">
            <a:off x="5698605" y="3032895"/>
            <a:ext cx="752380" cy="537299"/>
          </a:xfrm>
          <a:prstGeom prst="line">
            <a:avLst/>
          </a:prstGeom>
          <a:noFill/>
          <a:ln w="25400" cap="flat">
            <a:solidFill>
              <a:schemeClr val="accent4">
                <a:lumMod val="60000"/>
                <a:lumOff val="40000"/>
              </a:schemeClr>
            </a:solidFill>
            <a:prstDash val="solid"/>
            <a:round/>
          </a:ln>
          <a:effectLst/>
          <a:sp3d/>
        </p:spPr>
        <p:style>
          <a:lnRef idx="0">
            <a:scrgbClr r="0" g="0" b="0"/>
          </a:lnRef>
          <a:fillRef idx="0">
            <a:scrgbClr r="0" g="0" b="0"/>
          </a:fillRef>
          <a:effectRef idx="0">
            <a:scrgbClr r="0" g="0" b="0"/>
          </a:effectRef>
          <a:fontRef idx="none"/>
        </p:style>
      </p:cxnSp>
      <p:cxnSp>
        <p:nvCxnSpPr>
          <p:cNvPr id="42" name="Straight Connector 41"/>
          <p:cNvCxnSpPr>
            <a:stCxn id="16" idx="1"/>
            <a:endCxn id="10" idx="3"/>
          </p:cNvCxnSpPr>
          <p:nvPr/>
        </p:nvCxnSpPr>
        <p:spPr>
          <a:xfrm flipH="1" flipV="1">
            <a:off x="6450985" y="3032895"/>
            <a:ext cx="1341562" cy="388218"/>
          </a:xfrm>
          <a:prstGeom prst="line">
            <a:avLst/>
          </a:prstGeom>
          <a:noFill/>
          <a:ln w="25400" cap="flat">
            <a:solidFill>
              <a:schemeClr val="accent4">
                <a:lumMod val="60000"/>
                <a:lumOff val="40000"/>
              </a:schemeClr>
            </a:solidFill>
            <a:prstDash val="solid"/>
            <a:round/>
          </a:ln>
          <a:effectLst/>
          <a:sp3d/>
        </p:spPr>
        <p:style>
          <a:lnRef idx="0">
            <a:scrgbClr r="0" g="0" b="0"/>
          </a:lnRef>
          <a:fillRef idx="0">
            <a:scrgbClr r="0" g="0" b="0"/>
          </a:fillRef>
          <a:effectRef idx="0">
            <a:scrgbClr r="0" g="0" b="0"/>
          </a:effectRef>
          <a:fontRef idx="none"/>
        </p:style>
      </p:cxnSp>
      <p:cxnSp>
        <p:nvCxnSpPr>
          <p:cNvPr id="45" name="Straight Connector 44"/>
          <p:cNvCxnSpPr>
            <a:stCxn id="18" idx="1"/>
            <a:endCxn id="10" idx="3"/>
          </p:cNvCxnSpPr>
          <p:nvPr/>
        </p:nvCxnSpPr>
        <p:spPr>
          <a:xfrm flipH="1" flipV="1">
            <a:off x="6450985" y="3032895"/>
            <a:ext cx="775085" cy="1084081"/>
          </a:xfrm>
          <a:prstGeom prst="line">
            <a:avLst/>
          </a:prstGeom>
          <a:noFill/>
          <a:ln w="25400" cap="flat">
            <a:solidFill>
              <a:schemeClr val="accent4">
                <a:lumMod val="60000"/>
                <a:lumOff val="40000"/>
              </a:schemeClr>
            </a:solidFill>
            <a:prstDash val="solid"/>
            <a:round/>
          </a:ln>
          <a:effectLst/>
          <a:sp3d/>
        </p:spPr>
        <p:style>
          <a:lnRef idx="0">
            <a:scrgbClr r="0" g="0" b="0"/>
          </a:lnRef>
          <a:fillRef idx="0">
            <a:scrgbClr r="0" g="0" b="0"/>
          </a:fillRef>
          <a:effectRef idx="0">
            <a:scrgbClr r="0" g="0" b="0"/>
          </a:effectRef>
          <a:fontRef idx="none"/>
        </p:style>
      </p:cxnSp>
      <p:sp>
        <p:nvSpPr>
          <p:cNvPr id="14" name="Smiley Face 13"/>
          <p:cNvSpPr/>
          <p:nvPr/>
        </p:nvSpPr>
        <p:spPr>
          <a:xfrm>
            <a:off x="6303742" y="3507514"/>
            <a:ext cx="583401" cy="533935"/>
          </a:xfrm>
          <a:prstGeom prst="smileyFace">
            <a:avLst/>
          </a:prstGeom>
          <a:solidFill>
            <a:srgbClr val="FFFFFF"/>
          </a:solidFill>
          <a:ln w="25400" cap="flat">
            <a:solidFill>
              <a:srgbClr val="FF0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cxnSp>
        <p:nvCxnSpPr>
          <p:cNvPr id="49" name="Straight Connector 48"/>
          <p:cNvCxnSpPr>
            <a:stCxn id="7" idx="3"/>
            <a:endCxn id="10" idx="2"/>
          </p:cNvCxnSpPr>
          <p:nvPr/>
        </p:nvCxnSpPr>
        <p:spPr>
          <a:xfrm>
            <a:off x="5186877" y="2162248"/>
            <a:ext cx="956641" cy="577041"/>
          </a:xfrm>
          <a:prstGeom prst="line">
            <a:avLst/>
          </a:prstGeom>
          <a:noFill/>
          <a:ln w="76200" cap="flat">
            <a:solidFill>
              <a:srgbClr val="92D050"/>
            </a:solidFill>
            <a:prstDash val="solid"/>
            <a:round/>
          </a:ln>
          <a:effectLst/>
          <a:sp3d/>
        </p:spPr>
        <p:style>
          <a:lnRef idx="0">
            <a:scrgbClr r="0" g="0" b="0"/>
          </a:lnRef>
          <a:fillRef idx="0">
            <a:scrgbClr r="0" g="0" b="0"/>
          </a:fillRef>
          <a:effectRef idx="0">
            <a:scrgbClr r="0" g="0" b="0"/>
          </a:effectRef>
          <a:fontRef idx="none"/>
        </p:style>
      </p:cxnSp>
      <p:sp>
        <p:nvSpPr>
          <p:cNvPr id="10" name="Can 9"/>
          <p:cNvSpPr/>
          <p:nvPr/>
        </p:nvSpPr>
        <p:spPr>
          <a:xfrm>
            <a:off x="6143518" y="2445682"/>
            <a:ext cx="614934" cy="587213"/>
          </a:xfrm>
          <a:prstGeom prst="can">
            <a:avLst>
              <a:gd name="adj" fmla="val 18833"/>
            </a:avLst>
          </a:prstGeom>
          <a:solidFill>
            <a:srgbClr val="FFFFFF"/>
          </a:solidFill>
          <a:ln w="25400" cap="flat">
            <a:solidFill>
              <a:srgbClr val="00B05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b="1" i="0" u="none" strike="noStrike" cap="none" spc="0" normalizeH="0" baseline="0" dirty="0" smtClean="0">
                <a:ln>
                  <a:solidFill>
                    <a:schemeClr val="tx1"/>
                  </a:solidFill>
                </a:ln>
                <a:solidFill>
                  <a:srgbClr val="00B050"/>
                </a:solidFill>
                <a:effectLst/>
                <a:uFillTx/>
                <a:latin typeface="+mj-lt"/>
                <a:ea typeface="+mj-ea"/>
                <a:cs typeface="+mj-cs"/>
                <a:sym typeface="Arial"/>
              </a:rPr>
              <a:t>SC</a:t>
            </a:r>
            <a:endParaRPr kumimoji="0" lang="en-US" sz="1800" b="1" i="0" u="none" strike="noStrike" cap="none" spc="0" normalizeH="0" baseline="0" dirty="0">
              <a:ln>
                <a:solidFill>
                  <a:schemeClr val="tx1"/>
                </a:solidFill>
              </a:ln>
              <a:solidFill>
                <a:srgbClr val="00B050"/>
              </a:solidFill>
              <a:effectLst/>
              <a:uFillTx/>
              <a:latin typeface="+mj-lt"/>
              <a:ea typeface="+mj-ea"/>
              <a:cs typeface="+mj-cs"/>
              <a:sym typeface="Arial"/>
            </a:endParaRPr>
          </a:p>
        </p:txBody>
      </p:sp>
      <p:sp>
        <p:nvSpPr>
          <p:cNvPr id="7" name="Rounded Rectangle 6"/>
          <p:cNvSpPr/>
          <p:nvPr/>
        </p:nvSpPr>
        <p:spPr>
          <a:xfrm>
            <a:off x="3956335" y="1735470"/>
            <a:ext cx="1230542" cy="853555"/>
          </a:xfrm>
          <a:prstGeom prst="roundRect">
            <a:avLst/>
          </a:prstGeom>
          <a:solidFill>
            <a:srgbClr val="FFFFFF"/>
          </a:solidFill>
          <a:ln w="9525" cap="flat">
            <a:solidFill>
              <a:srgbClr val="00B05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pic>
        <p:nvPicPr>
          <p:cNvPr id="8" name="image3.png" descr="bloq-logo.png"/>
          <p:cNvPicPr>
            <a:picLocks noChangeAspect="1"/>
          </p:cNvPicPr>
          <p:nvPr/>
        </p:nvPicPr>
        <p:blipFill>
          <a:blip r:embed="rId3">
            <a:extLst/>
          </a:blip>
          <a:stretch>
            <a:fillRect/>
          </a:stretch>
        </p:blipFill>
        <p:spPr>
          <a:xfrm>
            <a:off x="4057970" y="1932011"/>
            <a:ext cx="1061741" cy="512137"/>
          </a:xfrm>
          <a:prstGeom prst="rect">
            <a:avLst/>
          </a:prstGeom>
          <a:ln w="12700">
            <a:miter lim="400000"/>
          </a:ln>
        </p:spPr>
      </p:pic>
      <p:sp>
        <p:nvSpPr>
          <p:cNvPr id="91" name="TextBox 90"/>
          <p:cNvSpPr txBox="1"/>
          <p:nvPr/>
        </p:nvSpPr>
        <p:spPr>
          <a:xfrm>
            <a:off x="533067" y="4223948"/>
            <a:ext cx="4586644"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err="1" smtClean="0">
                <a:ln>
                  <a:noFill/>
                </a:ln>
                <a:solidFill>
                  <a:srgbClr val="000000"/>
                </a:solidFill>
                <a:effectLst/>
                <a:uFillTx/>
                <a:latin typeface="+mj-lt"/>
                <a:ea typeface="+mj-ea"/>
                <a:cs typeface="+mj-cs"/>
                <a:sym typeface="Arial"/>
              </a:rPr>
              <a:t>Bloq</a:t>
            </a:r>
            <a:r>
              <a:rPr kumimoji="0" lang="en-US" sz="1800" b="0" i="0" u="none" strike="noStrike" cap="none" spc="0" normalizeH="0" baseline="0" dirty="0" smtClean="0">
                <a:ln>
                  <a:noFill/>
                </a:ln>
                <a:solidFill>
                  <a:srgbClr val="000000"/>
                </a:solidFill>
                <a:effectLst/>
                <a:uFillTx/>
                <a:latin typeface="+mj-lt"/>
                <a:ea typeface="+mj-ea"/>
                <a:cs typeface="+mj-cs"/>
                <a:sym typeface="Arial"/>
              </a:rPr>
              <a:t> Oracle – signs </a:t>
            </a:r>
            <a:r>
              <a:rPr kumimoji="0" lang="en-US" sz="1800" b="0" i="0" u="none" strike="noStrike" cap="none" spc="0" normalizeH="0" dirty="0" smtClean="0">
                <a:ln>
                  <a:noFill/>
                </a:ln>
                <a:solidFill>
                  <a:srgbClr val="000000"/>
                </a:solidFill>
                <a:effectLst/>
                <a:uFillTx/>
                <a:latin typeface="+mj-lt"/>
                <a:ea typeface="+mj-ea"/>
                <a:cs typeface="+mj-cs"/>
                <a:sym typeface="Arial"/>
              </a:rPr>
              <a:t>transactions.</a:t>
            </a:r>
          </a:p>
          <a:p>
            <a:pPr marL="0" marR="0" indent="0" algn="l" defTabSz="914400" rtl="0" fontAlgn="auto" latinLnBrk="0" hangingPunct="0">
              <a:lnSpc>
                <a:spcPct val="100000"/>
              </a:lnSpc>
              <a:spcBef>
                <a:spcPts val="0"/>
              </a:spcBef>
              <a:spcAft>
                <a:spcPts val="0"/>
              </a:spcAft>
              <a:buClrTx/>
              <a:buSzTx/>
              <a:buFontTx/>
              <a:buNone/>
              <a:tabLst/>
            </a:pPr>
            <a:r>
              <a:rPr lang="en-US" baseline="0" dirty="0" smtClean="0"/>
              <a:t>“Dumb” Blockchain – verifies</a:t>
            </a:r>
            <a:r>
              <a:rPr lang="en-US" dirty="0" smtClean="0"/>
              <a:t> signatures.</a:t>
            </a: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Tree>
    <p:extLst>
      <p:ext uri="{BB962C8B-B14F-4D97-AF65-F5344CB8AC3E}">
        <p14:creationId xmlns:p14="http://schemas.microsoft.com/office/powerpoint/2010/main" val="1419610805"/>
      </p:ext>
    </p:extLst>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90915" y="-281344"/>
            <a:ext cx="8229600" cy="1063229"/>
          </a:xfrm>
        </p:spPr>
        <p:txBody>
          <a:bodyPr/>
          <a:lstStyle/>
          <a:p>
            <a:r>
              <a:rPr lang="en-US" dirty="0" smtClean="0"/>
              <a:t>Part II - Theory</a:t>
            </a:r>
            <a:endParaRPr lang="en-US" dirty="0"/>
          </a:p>
        </p:txBody>
      </p:sp>
      <p:sp>
        <p:nvSpPr>
          <p:cNvPr id="3" name="Title 1"/>
          <p:cNvSpPr txBox="1">
            <a:spLocks/>
          </p:cNvSpPr>
          <p:nvPr/>
        </p:nvSpPr>
        <p:spPr>
          <a:xfrm>
            <a:off x="802365" y="1081725"/>
            <a:ext cx="6157911" cy="221901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9pPr>
          </a:lstStyle>
          <a:p>
            <a:r>
              <a:rPr lang="en-US" b="0" dirty="0" smtClean="0"/>
              <a:t>What are we throwing away if we lose Permissionless Implementation?</a:t>
            </a:r>
            <a:endParaRPr lang="en-US" b="0" dirty="0"/>
          </a:p>
        </p:txBody>
      </p:sp>
      <p:sp>
        <p:nvSpPr>
          <p:cNvPr id="4" name="TextBox 3"/>
          <p:cNvSpPr txBox="1"/>
          <p:nvPr/>
        </p:nvSpPr>
        <p:spPr>
          <a:xfrm>
            <a:off x="3398996" y="3560494"/>
            <a:ext cx="3428748"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smtClean="0">
                <a:ln>
                  <a:noFill/>
                </a:ln>
                <a:solidFill>
                  <a:srgbClr val="FF0000"/>
                </a:solidFill>
                <a:effectLst/>
                <a:uFillTx/>
                <a:latin typeface="+mj-lt"/>
                <a:ea typeface="+mj-ea"/>
                <a:cs typeface="+mj-cs"/>
                <a:sym typeface="Arial"/>
              </a:rPr>
              <a:t>Vs. “Oracles” (awesome) ?</a:t>
            </a:r>
          </a:p>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smtClean="0">
                <a:ln>
                  <a:noFill/>
                </a:ln>
                <a:solidFill>
                  <a:srgbClr val="FF0000"/>
                </a:solidFill>
                <a:effectLst/>
                <a:uFillTx/>
                <a:latin typeface="+mj-lt"/>
                <a:ea typeface="+mj-ea"/>
                <a:cs typeface="+mj-cs"/>
                <a:sym typeface="Arial"/>
              </a:rPr>
              <a:t>Vs. “Brands” (already have) ?</a:t>
            </a:r>
          </a:p>
          <a:p>
            <a:pPr marL="0" marR="0" indent="0" algn="l" defTabSz="914400" rtl="0" fontAlgn="auto" latinLnBrk="0" hangingPunct="0">
              <a:lnSpc>
                <a:spcPct val="100000"/>
              </a:lnSpc>
              <a:spcBef>
                <a:spcPts val="0"/>
              </a:spcBef>
              <a:spcAft>
                <a:spcPts val="0"/>
              </a:spcAft>
              <a:buClrTx/>
              <a:buSzTx/>
              <a:buFontTx/>
              <a:buNone/>
              <a:tabLst/>
            </a:pPr>
            <a:r>
              <a:rPr lang="en-US" b="1" dirty="0" smtClean="0">
                <a:solidFill>
                  <a:srgbClr val="FF0000"/>
                </a:solidFill>
              </a:rPr>
              <a:t>Vs.  Bitcoin Soft-forks ?</a:t>
            </a:r>
            <a:endParaRPr kumimoji="0" lang="en-US" sz="1800" b="1" i="0" u="none" strike="noStrike" cap="none" spc="0" normalizeH="0" baseline="0" dirty="0">
              <a:ln>
                <a:noFill/>
              </a:ln>
              <a:solidFill>
                <a:srgbClr val="FF0000"/>
              </a:solidFill>
              <a:effectLst/>
              <a:uFillTx/>
              <a:latin typeface="+mj-lt"/>
              <a:ea typeface="+mj-ea"/>
              <a:cs typeface="+mj-cs"/>
              <a:sym typeface="Arial"/>
            </a:endParaRPr>
          </a:p>
        </p:txBody>
      </p:sp>
      <p:pic>
        <p:nvPicPr>
          <p:cNvPr id="5" name="image3.png" descr="bloq-logo.png"/>
          <p:cNvPicPr>
            <a:picLocks noChangeAspect="1"/>
          </p:cNvPicPr>
          <p:nvPr/>
        </p:nvPicPr>
        <p:blipFill>
          <a:blip r:embed="rId3">
            <a:extLst/>
          </a:blip>
          <a:stretch>
            <a:fillRect/>
          </a:stretch>
        </p:blipFill>
        <p:spPr>
          <a:xfrm>
            <a:off x="8290511" y="132790"/>
            <a:ext cx="684932" cy="330381"/>
          </a:xfrm>
          <a:prstGeom prst="rect">
            <a:avLst/>
          </a:prstGeom>
          <a:ln w="12700">
            <a:miter lim="400000"/>
          </a:ln>
        </p:spPr>
      </p:pic>
      <p:pic>
        <p:nvPicPr>
          <p:cNvPr id="6" name="image4.png"/>
          <p:cNvPicPr>
            <a:picLocks noChangeAspect="1"/>
          </p:cNvPicPr>
          <p:nvPr/>
        </p:nvPicPr>
        <p:blipFill>
          <a:blip r:embed="rId4">
            <a:extLst/>
          </a:blip>
          <a:stretch>
            <a:fillRect/>
          </a:stretch>
        </p:blipFill>
        <p:spPr>
          <a:xfrm>
            <a:off x="8507899" y="5016987"/>
            <a:ext cx="467545" cy="63257"/>
          </a:xfrm>
          <a:prstGeom prst="rect">
            <a:avLst/>
          </a:prstGeom>
          <a:ln w="12700">
            <a:miter lim="400000"/>
          </a:ln>
        </p:spPr>
      </p:pic>
      <p:cxnSp>
        <p:nvCxnSpPr>
          <p:cNvPr id="9" name="Straight Connector 8"/>
          <p:cNvCxnSpPr>
            <a:stCxn id="18" idx="1"/>
          </p:cNvCxnSpPr>
          <p:nvPr/>
        </p:nvCxnSpPr>
        <p:spPr>
          <a:xfrm flipH="1" flipV="1">
            <a:off x="6189154" y="4370658"/>
            <a:ext cx="894784" cy="323165"/>
          </a:xfrm>
          <a:prstGeom prst="lin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cxnSp>
      <p:cxnSp>
        <p:nvCxnSpPr>
          <p:cNvPr id="10" name="Straight Connector 9"/>
          <p:cNvCxnSpPr/>
          <p:nvPr/>
        </p:nvCxnSpPr>
        <p:spPr>
          <a:xfrm flipH="1">
            <a:off x="6697103" y="3928188"/>
            <a:ext cx="799166" cy="109658"/>
          </a:xfrm>
          <a:prstGeom prst="lin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cxnSp>
      <p:cxnSp>
        <p:nvCxnSpPr>
          <p:cNvPr id="11" name="Straight Connector 10"/>
          <p:cNvCxnSpPr/>
          <p:nvPr/>
        </p:nvCxnSpPr>
        <p:spPr>
          <a:xfrm flipH="1">
            <a:off x="6491335" y="3300736"/>
            <a:ext cx="1004934" cy="447399"/>
          </a:xfrm>
          <a:prstGeom prst="lin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cxnSp>
      <p:sp>
        <p:nvSpPr>
          <p:cNvPr id="15" name="TextBox 14"/>
          <p:cNvSpPr txBox="1"/>
          <p:nvPr/>
        </p:nvSpPr>
        <p:spPr>
          <a:xfrm>
            <a:off x="7542496" y="3643007"/>
            <a:ext cx="1515798"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Arial"/>
              </a:rPr>
              <a:t>Local Bitcoins</a:t>
            </a:r>
          </a:p>
          <a:p>
            <a:pPr marL="0" marR="0" indent="0" algn="l" defTabSz="914400" rtl="0" fontAlgn="auto" latinLnBrk="0" hangingPunct="0">
              <a:lnSpc>
                <a:spcPct val="100000"/>
              </a:lnSpc>
              <a:spcBef>
                <a:spcPts val="0"/>
              </a:spcBef>
              <a:spcAft>
                <a:spcPts val="0"/>
              </a:spcAft>
              <a:buClrTx/>
              <a:buSzTx/>
              <a:buFontTx/>
              <a:buNone/>
              <a:tabLst/>
            </a:pPr>
            <a:r>
              <a:rPr lang="en-US" dirty="0" smtClean="0"/>
              <a:t>Purse.io</a:t>
            </a: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16" name="TextBox 15"/>
          <p:cNvSpPr txBox="1"/>
          <p:nvPr/>
        </p:nvSpPr>
        <p:spPr>
          <a:xfrm>
            <a:off x="7533165" y="2916627"/>
            <a:ext cx="1054133"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Arial"/>
              </a:rPr>
              <a:t>Multi-Sig</a:t>
            </a:r>
          </a:p>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Arial"/>
              </a:rPr>
              <a:t>Hivemind</a:t>
            </a: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18" name="TextBox 17"/>
          <p:cNvSpPr txBox="1"/>
          <p:nvPr/>
        </p:nvSpPr>
        <p:spPr>
          <a:xfrm>
            <a:off x="7083938" y="4370658"/>
            <a:ext cx="193899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Arial"/>
              </a:rPr>
              <a:t>P2SH</a:t>
            </a:r>
          </a:p>
          <a:p>
            <a:pPr marL="0" marR="0" indent="0" algn="l" defTabSz="914400" rtl="0" fontAlgn="auto" latinLnBrk="0" hangingPunct="0">
              <a:lnSpc>
                <a:spcPct val="100000"/>
              </a:lnSpc>
              <a:spcBef>
                <a:spcPts val="0"/>
              </a:spcBef>
              <a:spcAft>
                <a:spcPts val="0"/>
              </a:spcAft>
              <a:buClrTx/>
              <a:buSzTx/>
              <a:buFontTx/>
              <a:buNone/>
              <a:tabLst/>
            </a:pPr>
            <a:r>
              <a:rPr lang="en-US" dirty="0" smtClean="0"/>
              <a:t>Lightning Network</a:t>
            </a: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Tree>
    <p:extLst>
      <p:ext uri="{BB962C8B-B14F-4D97-AF65-F5344CB8AC3E}">
        <p14:creationId xmlns:p14="http://schemas.microsoft.com/office/powerpoint/2010/main" val="1515104315"/>
      </p:ext>
    </p:extLst>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90915" y="-281344"/>
            <a:ext cx="8229600" cy="1063229"/>
          </a:xfrm>
        </p:spPr>
        <p:txBody>
          <a:bodyPr/>
          <a:lstStyle/>
          <a:p>
            <a:r>
              <a:rPr lang="en-US" dirty="0" smtClean="0"/>
              <a:t>Part III - Theory</a:t>
            </a:r>
            <a:endParaRPr lang="en-US" dirty="0"/>
          </a:p>
        </p:txBody>
      </p:sp>
      <p:sp>
        <p:nvSpPr>
          <p:cNvPr id="3" name="Title 1"/>
          <p:cNvSpPr txBox="1">
            <a:spLocks/>
          </p:cNvSpPr>
          <p:nvPr/>
        </p:nvSpPr>
        <p:spPr>
          <a:xfrm>
            <a:off x="1091920" y="1227572"/>
            <a:ext cx="7197971" cy="221901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9pPr>
          </a:lstStyle>
          <a:p>
            <a:r>
              <a:rPr lang="en-US" b="0" dirty="0" smtClean="0"/>
              <a:t>Do </a:t>
            </a:r>
            <a:r>
              <a:rPr lang="en-US" b="0" dirty="0" smtClean="0">
                <a:ln>
                  <a:solidFill>
                    <a:schemeClr val="tx1"/>
                  </a:solidFill>
                </a:ln>
                <a:solidFill>
                  <a:srgbClr val="92D050"/>
                </a:solidFill>
              </a:rPr>
              <a:t>“Software Developers”</a:t>
            </a:r>
            <a:r>
              <a:rPr lang="en-US" b="0" dirty="0" smtClean="0"/>
              <a:t> and </a:t>
            </a:r>
            <a:r>
              <a:rPr lang="en-US" b="0" dirty="0" smtClean="0">
                <a:ln>
                  <a:solidFill>
                    <a:schemeClr val="tx1"/>
                  </a:solidFill>
                </a:ln>
                <a:solidFill>
                  <a:srgbClr val="FF0000"/>
                </a:solidFill>
              </a:rPr>
              <a:t>“Smart Contract Designers” </a:t>
            </a:r>
            <a:r>
              <a:rPr lang="en-US" b="0" dirty="0" smtClean="0"/>
              <a:t>have </a:t>
            </a:r>
            <a:r>
              <a:rPr lang="en-US" i="1" u="sng" dirty="0" smtClean="0"/>
              <a:t>fundamentally opposite</a:t>
            </a:r>
            <a:r>
              <a:rPr lang="en-US" b="0" dirty="0" smtClean="0"/>
              <a:t> goals?</a:t>
            </a:r>
            <a:endParaRPr lang="en-US" b="0" dirty="0"/>
          </a:p>
        </p:txBody>
      </p:sp>
      <p:pic>
        <p:nvPicPr>
          <p:cNvPr id="4" name="image3.png" descr="bloq-logo.png"/>
          <p:cNvPicPr>
            <a:picLocks noChangeAspect="1"/>
          </p:cNvPicPr>
          <p:nvPr/>
        </p:nvPicPr>
        <p:blipFill>
          <a:blip r:embed="rId3">
            <a:extLst/>
          </a:blip>
          <a:stretch>
            <a:fillRect/>
          </a:stretch>
        </p:blipFill>
        <p:spPr>
          <a:xfrm>
            <a:off x="8290511" y="132790"/>
            <a:ext cx="684932" cy="330381"/>
          </a:xfrm>
          <a:prstGeom prst="rect">
            <a:avLst/>
          </a:prstGeom>
          <a:ln w="12700">
            <a:miter lim="400000"/>
          </a:ln>
        </p:spPr>
      </p:pic>
      <p:pic>
        <p:nvPicPr>
          <p:cNvPr id="5" name="image4.png"/>
          <p:cNvPicPr>
            <a:picLocks noChangeAspect="1"/>
          </p:cNvPicPr>
          <p:nvPr/>
        </p:nvPicPr>
        <p:blipFill>
          <a:blip r:embed="rId4">
            <a:extLst/>
          </a:blip>
          <a:stretch>
            <a:fillRect/>
          </a:stretch>
        </p:blipFill>
        <p:spPr>
          <a:xfrm>
            <a:off x="8507899" y="5016987"/>
            <a:ext cx="467545" cy="63257"/>
          </a:xfrm>
          <a:prstGeom prst="rect">
            <a:avLst/>
          </a:prstGeom>
          <a:ln w="12700">
            <a:miter lim="400000"/>
          </a:ln>
        </p:spPr>
      </p:pic>
    </p:spTree>
    <p:extLst>
      <p:ext uri="{BB962C8B-B14F-4D97-AF65-F5344CB8AC3E}">
        <p14:creationId xmlns:p14="http://schemas.microsoft.com/office/powerpoint/2010/main" val="1606970140"/>
      </p:ext>
    </p:extLst>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4294967295"/>
          </p:nvPr>
        </p:nvSpPr>
        <p:spPr>
          <a:xfrm>
            <a:off x="335280" y="944880"/>
            <a:ext cx="8587740" cy="3368040"/>
          </a:xfrm>
        </p:spPr>
        <p:txBody>
          <a:bodyPr>
            <a:normAutofit/>
          </a:bodyPr>
          <a:lstStyle/>
          <a:p>
            <a:pPr marL="457200" indent="-457200"/>
            <a:r>
              <a:rPr lang="en-US" dirty="0" smtClean="0"/>
              <a:t>Deceptive: “If </a:t>
            </a:r>
            <a:r>
              <a:rPr lang="en-US" dirty="0"/>
              <a:t>you can use </a:t>
            </a:r>
            <a:r>
              <a:rPr lang="en-US" b="1" dirty="0" smtClean="0">
                <a:ln>
                  <a:solidFill>
                    <a:schemeClr val="tx1"/>
                  </a:solidFill>
                </a:ln>
                <a:solidFill>
                  <a:srgbClr val="FF0000"/>
                </a:solidFill>
              </a:rPr>
              <a:t>X</a:t>
            </a:r>
            <a:r>
              <a:rPr lang="en-US" dirty="0" smtClean="0"/>
              <a:t> </a:t>
            </a:r>
            <a:r>
              <a:rPr lang="en-US" dirty="0"/>
              <a:t>to </a:t>
            </a:r>
            <a:r>
              <a:rPr lang="en-US" i="1" dirty="0" smtClean="0">
                <a:ln>
                  <a:solidFill>
                    <a:schemeClr val="tx1"/>
                  </a:solidFill>
                </a:ln>
                <a:solidFill>
                  <a:srgbClr val="FFC000"/>
                </a:solidFill>
              </a:rPr>
              <a:t>do</a:t>
            </a:r>
            <a:r>
              <a:rPr lang="en-US" b="1" i="1" dirty="0" smtClean="0">
                <a:ln>
                  <a:solidFill>
                    <a:schemeClr val="tx1"/>
                  </a:solidFill>
                </a:ln>
                <a:solidFill>
                  <a:srgbClr val="FFC000"/>
                </a:solidFill>
              </a:rPr>
              <a:t> </a:t>
            </a:r>
            <a:r>
              <a:rPr lang="en-US" i="1" dirty="0">
                <a:ln>
                  <a:solidFill>
                    <a:schemeClr val="tx1"/>
                  </a:solidFill>
                </a:ln>
                <a:solidFill>
                  <a:srgbClr val="FFC000"/>
                </a:solidFill>
              </a:rPr>
              <a:t>Bitcoin</a:t>
            </a:r>
            <a:r>
              <a:rPr lang="en-US" dirty="0"/>
              <a:t>, as well as </a:t>
            </a:r>
            <a:r>
              <a:rPr lang="en-US" i="1" dirty="0">
                <a:ln>
                  <a:solidFill>
                    <a:schemeClr val="tx1"/>
                  </a:solidFill>
                </a:ln>
                <a:solidFill>
                  <a:srgbClr val="92D050"/>
                </a:solidFill>
              </a:rPr>
              <a:t>do other things</a:t>
            </a:r>
            <a:r>
              <a:rPr lang="en-US" dirty="0"/>
              <a:t>, then </a:t>
            </a:r>
            <a:r>
              <a:rPr lang="en-US" b="1" dirty="0">
                <a:ln>
                  <a:solidFill>
                    <a:schemeClr val="tx1"/>
                  </a:solidFill>
                </a:ln>
                <a:solidFill>
                  <a:srgbClr val="FF0000"/>
                </a:solidFill>
              </a:rPr>
              <a:t>X</a:t>
            </a:r>
            <a:r>
              <a:rPr lang="en-US" dirty="0" smtClean="0"/>
              <a:t> </a:t>
            </a:r>
            <a:r>
              <a:rPr lang="en-US" dirty="0"/>
              <a:t>must be </a:t>
            </a:r>
            <a:r>
              <a:rPr lang="en-US" dirty="0" smtClean="0"/>
              <a:t>better!” </a:t>
            </a:r>
            <a:r>
              <a:rPr lang="en-US" dirty="0"/>
              <a:t>(</a:t>
            </a:r>
            <a:r>
              <a:rPr lang="en-US" dirty="0" err="1"/>
              <a:t>ie</a:t>
            </a:r>
            <a:r>
              <a:rPr lang="en-US" dirty="0"/>
              <a:t>, solving </a:t>
            </a:r>
            <a:r>
              <a:rPr lang="en-US" i="1" dirty="0"/>
              <a:t>the general case</a:t>
            </a:r>
            <a:r>
              <a:rPr lang="en-US" dirty="0" smtClean="0"/>
              <a:t>).</a:t>
            </a:r>
          </a:p>
          <a:p>
            <a:pPr marL="457200" indent="-457200"/>
            <a:r>
              <a:rPr lang="en-US" dirty="0" smtClean="0"/>
              <a:t>Typically with software, built for one entity -- who wants maximal control/feature-set. </a:t>
            </a:r>
            <a:r>
              <a:rPr lang="en-US" b="1" dirty="0" smtClean="0"/>
              <a:t>More flexibility = ( new = always good ).    No externalities.</a:t>
            </a:r>
          </a:p>
          <a:p>
            <a:pPr marL="457200" indent="-457200"/>
            <a:r>
              <a:rPr lang="en-US" dirty="0" smtClean="0"/>
              <a:t>Can simply </a:t>
            </a:r>
            <a:r>
              <a:rPr lang="en-US" dirty="0"/>
              <a:t>set </a:t>
            </a:r>
            <a:r>
              <a:rPr lang="en-US" dirty="0" err="1"/>
              <a:t>create_litecoin</a:t>
            </a:r>
            <a:r>
              <a:rPr lang="en-US" dirty="0"/>
              <a:t> = </a:t>
            </a:r>
            <a:r>
              <a:rPr lang="en-US" dirty="0" smtClean="0"/>
              <a:t>FALSE</a:t>
            </a:r>
            <a:endParaRPr lang="en-US" b="1" dirty="0" smtClean="0"/>
          </a:p>
          <a:p>
            <a:pPr marL="342900" lvl="0" indent="-342900"/>
            <a:r>
              <a:rPr lang="en-US" dirty="0" smtClean="0"/>
              <a:t> </a:t>
            </a:r>
            <a:r>
              <a:rPr lang="en-US" b="1" i="1" dirty="0" smtClean="0"/>
              <a:t>Additive</a:t>
            </a:r>
            <a:r>
              <a:rPr lang="en-US" dirty="0" smtClean="0"/>
              <a:t> View vs. </a:t>
            </a:r>
            <a:r>
              <a:rPr lang="en-US" b="1" i="1" dirty="0" smtClean="0"/>
              <a:t>Ecological </a:t>
            </a:r>
            <a:r>
              <a:rPr lang="en-US" i="0" dirty="0" smtClean="0"/>
              <a:t>View</a:t>
            </a:r>
            <a:endParaRPr lang="en-US" dirty="0"/>
          </a:p>
        </p:txBody>
      </p:sp>
      <p:sp>
        <p:nvSpPr>
          <p:cNvPr id="3" name="Title 2"/>
          <p:cNvSpPr>
            <a:spLocks noGrp="1"/>
          </p:cNvSpPr>
          <p:nvPr>
            <p:ph type="title" idx="4294967295"/>
          </p:nvPr>
        </p:nvSpPr>
        <p:spPr>
          <a:xfrm>
            <a:off x="152400" y="137160"/>
            <a:ext cx="8442960" cy="621269"/>
          </a:xfrm>
        </p:spPr>
        <p:txBody>
          <a:bodyPr>
            <a:normAutofit fontScale="90000"/>
          </a:bodyPr>
          <a:lstStyle/>
          <a:p>
            <a:pPr lvl="0"/>
            <a:r>
              <a:rPr lang="en-US" dirty="0" smtClean="0"/>
              <a:t>Contracts: Not Your Typical Software</a:t>
            </a:r>
            <a:endParaRPr lang="en-US" dirty="0"/>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71950" y="3077092"/>
            <a:ext cx="2491050" cy="18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502400" y="4489450"/>
            <a:ext cx="213135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smtClean="0">
                <a:ln>
                  <a:solidFill>
                    <a:schemeClr val="tx1"/>
                  </a:solidFill>
                </a:ln>
                <a:solidFill>
                  <a:srgbClr val="FFFF00"/>
                </a:solidFill>
                <a:effectLst/>
                <a:uFillTx/>
                <a:latin typeface="+mj-lt"/>
                <a:ea typeface="+mj-ea"/>
                <a:cs typeface="+mj-cs"/>
                <a:sym typeface="Arial"/>
              </a:rPr>
              <a:t>Conflict</a:t>
            </a:r>
            <a:r>
              <a:rPr kumimoji="0" lang="en-US" sz="1800" b="1" i="0" u="none" strike="noStrike" cap="none" spc="0" normalizeH="0" dirty="0" smtClean="0">
                <a:ln>
                  <a:solidFill>
                    <a:schemeClr val="tx1"/>
                  </a:solidFill>
                </a:ln>
                <a:solidFill>
                  <a:srgbClr val="FFFF00"/>
                </a:solidFill>
                <a:effectLst/>
                <a:uFillTx/>
                <a:latin typeface="+mj-lt"/>
                <a:ea typeface="+mj-ea"/>
                <a:cs typeface="+mj-cs"/>
                <a:sym typeface="Arial"/>
              </a:rPr>
              <a:t> of Interest</a:t>
            </a:r>
            <a:endParaRPr kumimoji="0" lang="en-US" sz="1800" b="1" i="0" u="none" strike="noStrike" cap="none" spc="0" normalizeH="0" baseline="0" dirty="0">
              <a:ln>
                <a:solidFill>
                  <a:schemeClr val="tx1"/>
                </a:solidFill>
              </a:ln>
              <a:solidFill>
                <a:srgbClr val="FFFF00"/>
              </a:solidFill>
              <a:effectLst/>
              <a:uFillTx/>
              <a:latin typeface="+mj-lt"/>
              <a:ea typeface="+mj-ea"/>
              <a:cs typeface="+mj-cs"/>
              <a:sym typeface="Arial"/>
            </a:endParaRPr>
          </a:p>
        </p:txBody>
      </p:sp>
      <p:pic>
        <p:nvPicPr>
          <p:cNvPr id="6" name="image3.png" descr="bloq-logo.png"/>
          <p:cNvPicPr>
            <a:picLocks noChangeAspect="1"/>
          </p:cNvPicPr>
          <p:nvPr/>
        </p:nvPicPr>
        <p:blipFill>
          <a:blip r:embed="rId4">
            <a:extLst/>
          </a:blip>
          <a:stretch>
            <a:fillRect/>
          </a:stretch>
        </p:blipFill>
        <p:spPr>
          <a:xfrm>
            <a:off x="8290511" y="132790"/>
            <a:ext cx="684932" cy="330381"/>
          </a:xfrm>
          <a:prstGeom prst="rect">
            <a:avLst/>
          </a:prstGeom>
          <a:ln w="12700">
            <a:miter lim="400000"/>
          </a:ln>
        </p:spPr>
      </p:pic>
      <p:pic>
        <p:nvPicPr>
          <p:cNvPr id="7" name="image4.png"/>
          <p:cNvPicPr>
            <a:picLocks noChangeAspect="1"/>
          </p:cNvPicPr>
          <p:nvPr/>
        </p:nvPicPr>
        <p:blipFill>
          <a:blip r:embed="rId5">
            <a:extLst/>
          </a:blip>
          <a:stretch>
            <a:fillRect/>
          </a:stretch>
        </p:blipFill>
        <p:spPr>
          <a:xfrm>
            <a:off x="8507899" y="5016987"/>
            <a:ext cx="467545" cy="63257"/>
          </a:xfrm>
          <a:prstGeom prst="rect">
            <a:avLst/>
          </a:prstGeom>
          <a:ln w="12700">
            <a:miter lim="400000"/>
          </a:ln>
        </p:spPr>
      </p:pic>
    </p:spTree>
    <p:extLst>
      <p:ext uri="{BB962C8B-B14F-4D97-AF65-F5344CB8AC3E}">
        <p14:creationId xmlns:p14="http://schemas.microsoft.com/office/powerpoint/2010/main" val="1922230927"/>
      </p:ext>
    </p:extLst>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image3.png" descr="bloq-logo.png"/>
          <p:cNvPicPr>
            <a:picLocks noChangeAspect="1"/>
          </p:cNvPicPr>
          <p:nvPr/>
        </p:nvPicPr>
        <p:blipFill>
          <a:blip r:embed="rId3">
            <a:extLst/>
          </a:blip>
          <a:stretch>
            <a:fillRect/>
          </a:stretch>
        </p:blipFill>
        <p:spPr>
          <a:xfrm>
            <a:off x="8290511" y="132790"/>
            <a:ext cx="684932" cy="330381"/>
          </a:xfrm>
          <a:prstGeom prst="rect">
            <a:avLst/>
          </a:prstGeom>
          <a:ln w="12700">
            <a:miter lim="400000"/>
          </a:ln>
        </p:spPr>
      </p:pic>
      <p:pic>
        <p:nvPicPr>
          <p:cNvPr id="40" name="image4.png"/>
          <p:cNvPicPr>
            <a:picLocks noChangeAspect="1"/>
          </p:cNvPicPr>
          <p:nvPr/>
        </p:nvPicPr>
        <p:blipFill>
          <a:blip r:embed="rId4">
            <a:extLst/>
          </a:blip>
          <a:stretch>
            <a:fillRect/>
          </a:stretch>
        </p:blipFill>
        <p:spPr>
          <a:xfrm>
            <a:off x="8507899" y="5016987"/>
            <a:ext cx="467545" cy="63257"/>
          </a:xfrm>
          <a:prstGeom prst="rect">
            <a:avLst/>
          </a:prstGeom>
          <a:ln w="12700">
            <a:miter lim="400000"/>
          </a:ln>
        </p:spPr>
      </p:pic>
      <p:sp>
        <p:nvSpPr>
          <p:cNvPr id="2" name="Title 1"/>
          <p:cNvSpPr>
            <a:spLocks noGrp="1"/>
          </p:cNvSpPr>
          <p:nvPr>
            <p:ph type="title" idx="4294967295"/>
          </p:nvPr>
        </p:nvSpPr>
        <p:spPr>
          <a:xfrm>
            <a:off x="203200" y="-381000"/>
            <a:ext cx="8229600" cy="1063229"/>
          </a:xfrm>
        </p:spPr>
        <p:txBody>
          <a:bodyPr>
            <a:noAutofit/>
          </a:bodyPr>
          <a:lstStyle/>
          <a:p>
            <a:r>
              <a:rPr lang="en-US" sz="2800" dirty="0" smtClean="0"/>
              <a:t>Mechanism Design (“Reverse Game Theory”)</a:t>
            </a:r>
            <a:endParaRPr lang="en-US" sz="2800" dirty="0"/>
          </a:p>
        </p:txBody>
      </p:sp>
      <p:sp>
        <p:nvSpPr>
          <p:cNvPr id="3" name="Text Placeholder 2"/>
          <p:cNvSpPr>
            <a:spLocks noGrp="1"/>
          </p:cNvSpPr>
          <p:nvPr>
            <p:ph type="body" idx="4294967295"/>
          </p:nvPr>
        </p:nvSpPr>
        <p:spPr>
          <a:xfrm>
            <a:off x="238668" y="906780"/>
            <a:ext cx="8518243" cy="3299460"/>
          </a:xfrm>
        </p:spPr>
        <p:txBody>
          <a:bodyPr/>
          <a:lstStyle/>
          <a:p>
            <a:r>
              <a:rPr lang="en-US" dirty="0" smtClean="0"/>
              <a:t>Bitcoin is what mathematicians would call a</a:t>
            </a:r>
            <a:r>
              <a:rPr lang="en-US" baseline="0" dirty="0" smtClean="0"/>
              <a:t> “mechanism”.</a:t>
            </a:r>
          </a:p>
          <a:p>
            <a:pPr lvl="1"/>
            <a:r>
              <a:rPr lang="en-US" baseline="0" dirty="0" smtClean="0"/>
              <a:t>With </a:t>
            </a:r>
            <a:r>
              <a:rPr lang="en-US" u="sng" baseline="0" dirty="0" smtClean="0"/>
              <a:t>game theory</a:t>
            </a:r>
            <a:r>
              <a:rPr lang="en-US" baseline="0" dirty="0" smtClean="0"/>
              <a:t>, task = you start with a </a:t>
            </a:r>
            <a:r>
              <a:rPr lang="en-US" b="1" baseline="0" dirty="0" smtClean="0">
                <a:ln>
                  <a:solidFill>
                    <a:schemeClr val="tx1"/>
                  </a:solidFill>
                </a:ln>
                <a:solidFill>
                  <a:srgbClr val="895A27"/>
                </a:solidFill>
              </a:rPr>
              <a:t>game</a:t>
            </a:r>
            <a:r>
              <a:rPr lang="en-US" baseline="0" dirty="0" smtClean="0"/>
              <a:t>, and then describe the </a:t>
            </a:r>
            <a:r>
              <a:rPr lang="en-US" b="1" baseline="0" dirty="0" smtClean="0">
                <a:ln>
                  <a:solidFill>
                    <a:schemeClr val="tx1"/>
                  </a:solidFill>
                </a:ln>
                <a:solidFill>
                  <a:srgbClr val="FF6699"/>
                </a:solidFill>
              </a:rPr>
              <a:t>equilibria</a:t>
            </a:r>
            <a:r>
              <a:rPr lang="en-US" baseline="0" dirty="0" smtClean="0"/>
              <a:t> under different solution-concepts.</a:t>
            </a:r>
          </a:p>
          <a:p>
            <a:pPr lvl="1"/>
            <a:r>
              <a:rPr lang="en-US" dirty="0" smtClean="0"/>
              <a:t>With a </a:t>
            </a:r>
            <a:r>
              <a:rPr lang="en-US" u="sng" dirty="0" smtClean="0"/>
              <a:t>mechanism</a:t>
            </a:r>
            <a:r>
              <a:rPr lang="en-US" dirty="0" smtClean="0"/>
              <a:t>, task = you start with a desired </a:t>
            </a:r>
            <a:r>
              <a:rPr lang="en-US" b="1" dirty="0">
                <a:ln>
                  <a:solidFill>
                    <a:schemeClr val="tx1"/>
                  </a:solidFill>
                </a:ln>
                <a:solidFill>
                  <a:srgbClr val="FF6699"/>
                </a:solidFill>
              </a:rPr>
              <a:t>equilibria</a:t>
            </a:r>
            <a:r>
              <a:rPr lang="en-US" dirty="0" smtClean="0"/>
              <a:t>, and then try to build a </a:t>
            </a:r>
            <a:r>
              <a:rPr lang="en-US" b="1" dirty="0">
                <a:ln>
                  <a:solidFill>
                    <a:schemeClr val="tx1"/>
                  </a:solidFill>
                </a:ln>
                <a:solidFill>
                  <a:srgbClr val="895A27"/>
                </a:solidFill>
              </a:rPr>
              <a:t>game</a:t>
            </a:r>
            <a:r>
              <a:rPr lang="en-US" dirty="0" smtClean="0"/>
              <a:t> which takes you there.</a:t>
            </a:r>
          </a:p>
          <a:p>
            <a:pPr lvl="1"/>
            <a:r>
              <a:rPr lang="en-US" dirty="0" smtClean="0"/>
              <a:t>With, software, </a:t>
            </a:r>
            <a:r>
              <a:rPr lang="en-US" i="1" dirty="0" smtClean="0"/>
              <a:t>more</a:t>
            </a:r>
            <a:r>
              <a:rPr lang="en-US" dirty="0" smtClean="0"/>
              <a:t> is never </a:t>
            </a:r>
            <a:r>
              <a:rPr lang="en-US" i="1" dirty="0" smtClean="0"/>
              <a:t>bad</a:t>
            </a:r>
            <a:r>
              <a:rPr lang="en-US" dirty="0" smtClean="0"/>
              <a:t> …however...</a:t>
            </a:r>
            <a:endParaRPr lang="en-US" b="1" dirty="0" smtClean="0"/>
          </a:p>
        </p:txBody>
      </p:sp>
    </p:spTree>
    <p:extLst>
      <p:ext uri="{BB962C8B-B14F-4D97-AF65-F5344CB8AC3E}">
        <p14:creationId xmlns:p14="http://schemas.microsoft.com/office/powerpoint/2010/main" val="2710794731"/>
      </p:ext>
    </p:extLst>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3.png" descr="bloq-logo.png"/>
          <p:cNvPicPr>
            <a:picLocks noChangeAspect="1"/>
          </p:cNvPicPr>
          <p:nvPr/>
        </p:nvPicPr>
        <p:blipFill>
          <a:blip r:embed="rId3">
            <a:extLst/>
          </a:blip>
          <a:stretch>
            <a:fillRect/>
          </a:stretch>
        </p:blipFill>
        <p:spPr>
          <a:xfrm>
            <a:off x="8290511" y="132790"/>
            <a:ext cx="684932" cy="330381"/>
          </a:xfrm>
          <a:prstGeom prst="rect">
            <a:avLst/>
          </a:prstGeom>
          <a:ln w="12700">
            <a:miter lim="400000"/>
          </a:ln>
        </p:spPr>
      </p:pic>
      <p:pic>
        <p:nvPicPr>
          <p:cNvPr id="5" name="image4.png"/>
          <p:cNvPicPr>
            <a:picLocks noChangeAspect="1"/>
          </p:cNvPicPr>
          <p:nvPr/>
        </p:nvPicPr>
        <p:blipFill>
          <a:blip r:embed="rId4">
            <a:extLst/>
          </a:blip>
          <a:stretch>
            <a:fillRect/>
          </a:stretch>
        </p:blipFill>
        <p:spPr>
          <a:xfrm>
            <a:off x="8507899" y="5016987"/>
            <a:ext cx="467545" cy="63257"/>
          </a:xfrm>
          <a:prstGeom prst="rect">
            <a:avLst/>
          </a:prstGeom>
          <a:ln w="12700">
            <a:miter lim="400000"/>
          </a:ln>
        </p:spPr>
      </p:pic>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589" y="19829"/>
            <a:ext cx="6155521" cy="5123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idx="4294967295"/>
          </p:nvPr>
        </p:nvSpPr>
        <p:spPr>
          <a:xfrm>
            <a:off x="121871" y="122056"/>
            <a:ext cx="8229600" cy="682229"/>
          </a:xfrm>
        </p:spPr>
        <p:txBody>
          <a:bodyPr/>
          <a:lstStyle/>
          <a:p>
            <a:r>
              <a:rPr lang="en-US" dirty="0" smtClean="0"/>
              <a:t>MD:</a:t>
            </a:r>
            <a:r>
              <a:rPr lang="en-US" baseline="0" dirty="0" smtClean="0"/>
              <a:t> Less is More</a:t>
            </a:r>
            <a:endParaRPr lang="en-US" dirty="0"/>
          </a:p>
        </p:txBody>
      </p:sp>
      <p:sp>
        <p:nvSpPr>
          <p:cNvPr id="6" name="Rounded Rectangle 5"/>
          <p:cNvSpPr/>
          <p:nvPr/>
        </p:nvSpPr>
        <p:spPr>
          <a:xfrm>
            <a:off x="1968499" y="1651000"/>
            <a:ext cx="4018085" cy="241300"/>
          </a:xfrm>
          <a:prstGeom prst="roundRect">
            <a:avLst/>
          </a:prstGeom>
          <a:noFill/>
          <a:ln w="254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pic>
        <p:nvPicPr>
          <p:cNvPr id="7"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8254" t="13741" r="47332" b="71586"/>
          <a:stretch/>
        </p:blipFill>
        <p:spPr bwMode="auto">
          <a:xfrm>
            <a:off x="4251959" y="322110"/>
            <a:ext cx="3299203" cy="1170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1339641"/>
      </p:ext>
    </p:extLst>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513" y="763588"/>
            <a:ext cx="7718532" cy="3808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image3.png" descr="bloq-logo.png"/>
          <p:cNvPicPr>
            <a:picLocks noChangeAspect="1"/>
          </p:cNvPicPr>
          <p:nvPr/>
        </p:nvPicPr>
        <p:blipFill>
          <a:blip r:embed="rId4">
            <a:extLst/>
          </a:blip>
          <a:stretch>
            <a:fillRect/>
          </a:stretch>
        </p:blipFill>
        <p:spPr>
          <a:xfrm>
            <a:off x="8290511" y="132790"/>
            <a:ext cx="684932" cy="330381"/>
          </a:xfrm>
          <a:prstGeom prst="rect">
            <a:avLst/>
          </a:prstGeom>
          <a:ln w="12700">
            <a:miter lim="400000"/>
          </a:ln>
        </p:spPr>
      </p:pic>
      <p:pic>
        <p:nvPicPr>
          <p:cNvPr id="4" name="image4.png"/>
          <p:cNvPicPr>
            <a:picLocks noChangeAspect="1"/>
          </p:cNvPicPr>
          <p:nvPr/>
        </p:nvPicPr>
        <p:blipFill>
          <a:blip r:embed="rId5">
            <a:extLst/>
          </a:blip>
          <a:stretch>
            <a:fillRect/>
          </a:stretch>
        </p:blipFill>
        <p:spPr>
          <a:xfrm>
            <a:off x="8507899" y="5016987"/>
            <a:ext cx="467545" cy="63257"/>
          </a:xfrm>
          <a:prstGeom prst="rect">
            <a:avLst/>
          </a:prstGeom>
          <a:ln w="12700">
            <a:miter lim="400000"/>
          </a:ln>
        </p:spPr>
      </p:pic>
    </p:spTree>
    <p:extLst>
      <p:ext uri="{BB962C8B-B14F-4D97-AF65-F5344CB8AC3E}">
        <p14:creationId xmlns:p14="http://schemas.microsoft.com/office/powerpoint/2010/main" val="2249341739"/>
      </p:ext>
    </p:extLst>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698168393"/>
              </p:ext>
            </p:extLst>
          </p:nvPr>
        </p:nvGraphicFramePr>
        <p:xfrm>
          <a:off x="1480419" y="1408461"/>
          <a:ext cx="6096000" cy="2940051"/>
        </p:xfrm>
        <a:graphic>
          <a:graphicData uri="http://schemas.openxmlformats.org/drawingml/2006/table">
            <a:tbl>
              <a:tblPr firstRow="1" bandRow="1">
                <a:tableStyleId>{5940675A-B579-460E-94D1-54222C63F5DA}</a:tableStyleId>
              </a:tblPr>
              <a:tblGrid>
                <a:gridCol w="2032000"/>
                <a:gridCol w="2032000"/>
                <a:gridCol w="2032000"/>
              </a:tblGrid>
              <a:tr h="980017">
                <a:tc>
                  <a:txBody>
                    <a:bodyPr/>
                    <a:lstStyle/>
                    <a:p>
                      <a:endParaRPr lang="en-US" sz="2800" dirty="0"/>
                    </a:p>
                  </a:txBody>
                  <a:tcPr/>
                </a:tc>
                <a:tc>
                  <a:txBody>
                    <a:bodyPr/>
                    <a:lstStyle/>
                    <a:p>
                      <a:pPr algn="ctr"/>
                      <a:r>
                        <a:rPr lang="en-US" sz="2800" b="1" dirty="0" smtClean="0">
                          <a:ln>
                            <a:solidFill>
                              <a:schemeClr val="tx1"/>
                            </a:solidFill>
                          </a:ln>
                          <a:solidFill>
                            <a:srgbClr val="FD1C17"/>
                          </a:solidFill>
                        </a:rPr>
                        <a:t>Cooperate</a:t>
                      </a:r>
                      <a:endParaRPr lang="en-US" sz="2800" b="1" dirty="0">
                        <a:ln>
                          <a:solidFill>
                            <a:schemeClr val="tx1"/>
                          </a:solidFill>
                        </a:ln>
                        <a:solidFill>
                          <a:srgbClr val="FD1C17"/>
                        </a:solidFill>
                      </a:endParaRPr>
                    </a:p>
                  </a:txBody>
                  <a:tcPr/>
                </a:tc>
                <a:tc>
                  <a:txBody>
                    <a:bodyPr/>
                    <a:lstStyle/>
                    <a:p>
                      <a:pPr algn="ctr"/>
                      <a:r>
                        <a:rPr lang="en-US" sz="2800" b="1" dirty="0" smtClean="0">
                          <a:ln>
                            <a:solidFill>
                              <a:schemeClr val="tx1"/>
                            </a:solidFill>
                          </a:ln>
                          <a:solidFill>
                            <a:srgbClr val="FD1C17"/>
                          </a:solidFill>
                        </a:rPr>
                        <a:t>Defect</a:t>
                      </a:r>
                      <a:endParaRPr lang="en-US" sz="2800" b="1" dirty="0">
                        <a:ln>
                          <a:solidFill>
                            <a:schemeClr val="tx1"/>
                          </a:solidFill>
                        </a:ln>
                        <a:solidFill>
                          <a:srgbClr val="FD1C17"/>
                        </a:solidFill>
                      </a:endParaRPr>
                    </a:p>
                  </a:txBody>
                  <a:tcPr/>
                </a:tc>
              </a:tr>
              <a:tr h="980017">
                <a:tc>
                  <a:txBody>
                    <a:bodyPr/>
                    <a:lstStyle/>
                    <a:p>
                      <a:r>
                        <a:rPr lang="en-US" sz="2800" b="1" dirty="0" smtClean="0">
                          <a:ln>
                            <a:solidFill>
                              <a:schemeClr val="tx1"/>
                            </a:solidFill>
                          </a:ln>
                          <a:solidFill>
                            <a:srgbClr val="00B0F0"/>
                          </a:solidFill>
                        </a:rPr>
                        <a:t>Cooperate</a:t>
                      </a:r>
                      <a:endParaRPr lang="en-US" sz="2800" b="1" dirty="0">
                        <a:ln>
                          <a:solidFill>
                            <a:schemeClr val="tx1"/>
                          </a:solidFill>
                        </a:ln>
                        <a:solidFill>
                          <a:srgbClr val="00B0F0"/>
                        </a:solidFill>
                      </a:endParaRPr>
                    </a:p>
                  </a:txBody>
                  <a:tcPr anchor="ctr"/>
                </a:tc>
                <a:tc>
                  <a:txBody>
                    <a:bodyPr/>
                    <a:lstStyle/>
                    <a:p>
                      <a:pPr algn="ctr"/>
                      <a:endParaRPr lang="en-US" sz="2800" dirty="0"/>
                    </a:p>
                  </a:txBody>
                  <a:tcPr/>
                </a:tc>
                <a:tc>
                  <a:txBody>
                    <a:bodyPr/>
                    <a:lstStyle/>
                    <a:p>
                      <a:pPr algn="ctr"/>
                      <a:endParaRPr lang="en-US" sz="2800" dirty="0"/>
                    </a:p>
                  </a:txBody>
                  <a:tcPr/>
                </a:tc>
              </a:tr>
              <a:tr h="980017">
                <a:tc>
                  <a:txBody>
                    <a:bodyPr/>
                    <a:lstStyle/>
                    <a:p>
                      <a:r>
                        <a:rPr lang="en-US" sz="2800" b="1" dirty="0" smtClean="0">
                          <a:ln>
                            <a:solidFill>
                              <a:schemeClr val="tx1"/>
                            </a:solidFill>
                          </a:ln>
                          <a:solidFill>
                            <a:srgbClr val="00B0F0"/>
                          </a:solidFill>
                        </a:rPr>
                        <a:t>Defect</a:t>
                      </a:r>
                      <a:endParaRPr lang="en-US" sz="2800" b="1" dirty="0">
                        <a:ln>
                          <a:solidFill>
                            <a:schemeClr val="tx1"/>
                          </a:solidFill>
                        </a:ln>
                        <a:solidFill>
                          <a:srgbClr val="00B0F0"/>
                        </a:solidFill>
                      </a:endParaRPr>
                    </a:p>
                  </a:txBody>
                  <a:tcPr anchor="ctr"/>
                </a:tc>
                <a:tc>
                  <a:txBody>
                    <a:bodyPr/>
                    <a:lstStyle/>
                    <a:p>
                      <a:pPr algn="ctr"/>
                      <a:endParaRPr lang="en-US" sz="2800" dirty="0"/>
                    </a:p>
                  </a:txBody>
                  <a:tcPr/>
                </a:tc>
                <a:tc>
                  <a:txBody>
                    <a:bodyPr/>
                    <a:lstStyle/>
                    <a:p>
                      <a:pPr algn="ctr"/>
                      <a:endParaRPr lang="en-US" sz="2800" dirty="0"/>
                    </a:p>
                  </a:txBody>
                  <a:tcPr/>
                </a:tc>
              </a:tr>
            </a:tbl>
          </a:graphicData>
        </a:graphic>
      </p:graphicFrame>
      <p:sp>
        <p:nvSpPr>
          <p:cNvPr id="5" name="TextBox 4"/>
          <p:cNvSpPr txBox="1"/>
          <p:nvPr/>
        </p:nvSpPr>
        <p:spPr>
          <a:xfrm>
            <a:off x="4612683" y="2331093"/>
            <a:ext cx="34881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smtClean="0">
                <a:ln w="38100">
                  <a:solidFill>
                    <a:schemeClr val="tx1"/>
                  </a:solidFill>
                </a:ln>
                <a:solidFill>
                  <a:srgbClr val="FD1C17"/>
                </a:solidFill>
                <a:effectLst/>
                <a:uFillTx/>
                <a:latin typeface="+mj-lt"/>
                <a:ea typeface="+mj-ea"/>
                <a:cs typeface="+mj-cs"/>
                <a:sym typeface="Arial"/>
              </a:rPr>
              <a:t>1</a:t>
            </a:r>
            <a:endParaRPr kumimoji="0" lang="en-US" sz="3600" b="1" i="0" u="none" strike="noStrike" cap="none" spc="0" normalizeH="0" baseline="0" dirty="0">
              <a:ln w="38100">
                <a:solidFill>
                  <a:schemeClr val="tx1"/>
                </a:solidFill>
              </a:ln>
              <a:solidFill>
                <a:srgbClr val="FD1C17"/>
              </a:solidFill>
              <a:effectLst/>
              <a:uFillTx/>
              <a:latin typeface="+mj-lt"/>
              <a:ea typeface="+mj-ea"/>
              <a:cs typeface="+mj-cs"/>
              <a:sym typeface="Arial"/>
            </a:endParaRPr>
          </a:p>
        </p:txBody>
      </p:sp>
      <p:sp>
        <p:nvSpPr>
          <p:cNvPr id="6" name="TextBox 5"/>
          <p:cNvSpPr txBox="1"/>
          <p:nvPr/>
        </p:nvSpPr>
        <p:spPr>
          <a:xfrm>
            <a:off x="6813177" y="2344304"/>
            <a:ext cx="34881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smtClean="0">
                <a:ln w="38100">
                  <a:solidFill>
                    <a:schemeClr val="tx1"/>
                  </a:solidFill>
                </a:ln>
                <a:solidFill>
                  <a:srgbClr val="FD1C17"/>
                </a:solidFill>
                <a:effectLst/>
                <a:uFillTx/>
                <a:latin typeface="+mj-lt"/>
                <a:ea typeface="+mj-ea"/>
                <a:cs typeface="+mj-cs"/>
                <a:sym typeface="Arial"/>
              </a:rPr>
              <a:t>0</a:t>
            </a:r>
            <a:endParaRPr kumimoji="0" lang="en-US" sz="3600" b="1" i="0" u="none" strike="noStrike" cap="none" spc="0" normalizeH="0" baseline="0" dirty="0">
              <a:ln w="38100">
                <a:solidFill>
                  <a:schemeClr val="tx1"/>
                </a:solidFill>
              </a:ln>
              <a:solidFill>
                <a:srgbClr val="FD1C17"/>
              </a:solidFill>
              <a:effectLst/>
              <a:uFillTx/>
              <a:latin typeface="+mj-lt"/>
              <a:ea typeface="+mj-ea"/>
              <a:cs typeface="+mj-cs"/>
              <a:sym typeface="Arial"/>
            </a:endParaRPr>
          </a:p>
        </p:txBody>
      </p:sp>
      <p:sp>
        <p:nvSpPr>
          <p:cNvPr id="7" name="TextBox 6"/>
          <p:cNvSpPr txBox="1"/>
          <p:nvPr/>
        </p:nvSpPr>
        <p:spPr>
          <a:xfrm>
            <a:off x="6813177" y="3390168"/>
            <a:ext cx="34881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smtClean="0">
                <a:ln w="38100">
                  <a:solidFill>
                    <a:schemeClr val="tx1"/>
                  </a:solidFill>
                </a:ln>
                <a:solidFill>
                  <a:srgbClr val="FD1C17"/>
                </a:solidFill>
                <a:effectLst/>
                <a:uFillTx/>
                <a:latin typeface="+mj-lt"/>
                <a:ea typeface="+mj-ea"/>
                <a:cs typeface="+mj-cs"/>
                <a:sym typeface="Arial"/>
              </a:rPr>
              <a:t>5</a:t>
            </a:r>
            <a:endParaRPr kumimoji="0" lang="en-US" sz="3600" b="1" i="0" u="none" strike="noStrike" cap="none" spc="0" normalizeH="0" baseline="0" dirty="0">
              <a:ln w="38100">
                <a:solidFill>
                  <a:schemeClr val="tx1"/>
                </a:solidFill>
              </a:ln>
              <a:solidFill>
                <a:srgbClr val="FD1C17"/>
              </a:solidFill>
              <a:effectLst/>
              <a:uFillTx/>
              <a:latin typeface="+mj-lt"/>
              <a:ea typeface="+mj-ea"/>
              <a:cs typeface="+mj-cs"/>
              <a:sym typeface="Arial"/>
            </a:endParaRPr>
          </a:p>
        </p:txBody>
      </p:sp>
      <p:sp>
        <p:nvSpPr>
          <p:cNvPr id="8" name="TextBox 7"/>
          <p:cNvSpPr txBox="1"/>
          <p:nvPr/>
        </p:nvSpPr>
        <p:spPr>
          <a:xfrm>
            <a:off x="4612683" y="3358925"/>
            <a:ext cx="34881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smtClean="0">
                <a:ln w="38100">
                  <a:solidFill>
                    <a:schemeClr val="tx1"/>
                  </a:solidFill>
                </a:ln>
                <a:solidFill>
                  <a:srgbClr val="FD1C17"/>
                </a:solidFill>
                <a:effectLst/>
                <a:uFillTx/>
                <a:latin typeface="+mj-lt"/>
                <a:ea typeface="+mj-ea"/>
                <a:cs typeface="+mj-cs"/>
                <a:sym typeface="Arial"/>
              </a:rPr>
              <a:t>7</a:t>
            </a:r>
            <a:endParaRPr kumimoji="0" lang="en-US" sz="3600" b="1" i="0" u="none" strike="noStrike" cap="none" spc="0" normalizeH="0" baseline="0" dirty="0">
              <a:ln w="38100">
                <a:solidFill>
                  <a:schemeClr val="tx1"/>
                </a:solidFill>
              </a:ln>
              <a:solidFill>
                <a:srgbClr val="FD1C17"/>
              </a:solidFill>
              <a:effectLst/>
              <a:uFillTx/>
              <a:latin typeface="+mj-lt"/>
              <a:ea typeface="+mj-ea"/>
              <a:cs typeface="+mj-cs"/>
              <a:sym typeface="Arial"/>
            </a:endParaRPr>
          </a:p>
        </p:txBody>
      </p:sp>
      <p:sp>
        <p:nvSpPr>
          <p:cNvPr id="10" name="TextBox 9"/>
          <p:cNvSpPr txBox="1"/>
          <p:nvPr/>
        </p:nvSpPr>
        <p:spPr>
          <a:xfrm>
            <a:off x="3930277" y="2696632"/>
            <a:ext cx="34881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smtClean="0">
                <a:ln w="38100">
                  <a:solidFill>
                    <a:schemeClr val="tx1"/>
                  </a:solidFill>
                </a:ln>
                <a:solidFill>
                  <a:srgbClr val="00B0F0"/>
                </a:solidFill>
                <a:effectLst/>
                <a:uFillTx/>
                <a:latin typeface="+mj-lt"/>
                <a:ea typeface="+mj-ea"/>
                <a:cs typeface="+mj-cs"/>
                <a:sym typeface="Arial"/>
              </a:rPr>
              <a:t>1</a:t>
            </a:r>
            <a:endParaRPr kumimoji="0" lang="en-US" sz="3600" b="1" i="0" u="none" strike="noStrike" cap="none" spc="0" normalizeH="0" baseline="0" dirty="0">
              <a:ln w="38100">
                <a:solidFill>
                  <a:schemeClr val="tx1"/>
                </a:solidFill>
              </a:ln>
              <a:solidFill>
                <a:srgbClr val="00B0F0"/>
              </a:solidFill>
              <a:effectLst/>
              <a:uFillTx/>
              <a:latin typeface="+mj-lt"/>
              <a:ea typeface="+mj-ea"/>
              <a:cs typeface="+mj-cs"/>
              <a:sym typeface="Arial"/>
            </a:endParaRPr>
          </a:p>
        </p:txBody>
      </p:sp>
      <p:sp>
        <p:nvSpPr>
          <p:cNvPr id="11" name="TextBox 10"/>
          <p:cNvSpPr txBox="1"/>
          <p:nvPr/>
        </p:nvSpPr>
        <p:spPr>
          <a:xfrm>
            <a:off x="3930277" y="3682089"/>
            <a:ext cx="34881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smtClean="0">
                <a:ln w="38100">
                  <a:solidFill>
                    <a:schemeClr val="tx1"/>
                  </a:solidFill>
                </a:ln>
                <a:solidFill>
                  <a:srgbClr val="00B0F0"/>
                </a:solidFill>
                <a:effectLst/>
                <a:uFillTx/>
                <a:latin typeface="+mj-lt"/>
                <a:ea typeface="+mj-ea"/>
                <a:cs typeface="+mj-cs"/>
                <a:sym typeface="Arial"/>
              </a:rPr>
              <a:t>0</a:t>
            </a:r>
            <a:endParaRPr kumimoji="0" lang="en-US" sz="3600" b="1" i="0" u="none" strike="noStrike" cap="none" spc="0" normalizeH="0" baseline="0" dirty="0">
              <a:ln w="38100">
                <a:solidFill>
                  <a:schemeClr val="tx1"/>
                </a:solidFill>
              </a:ln>
              <a:solidFill>
                <a:srgbClr val="00B0F0"/>
              </a:solidFill>
              <a:effectLst/>
              <a:uFillTx/>
              <a:latin typeface="+mj-lt"/>
              <a:ea typeface="+mj-ea"/>
              <a:cs typeface="+mj-cs"/>
              <a:sym typeface="Arial"/>
            </a:endParaRPr>
          </a:p>
        </p:txBody>
      </p:sp>
      <p:sp>
        <p:nvSpPr>
          <p:cNvPr id="12" name="TextBox 11"/>
          <p:cNvSpPr txBox="1"/>
          <p:nvPr/>
        </p:nvSpPr>
        <p:spPr>
          <a:xfrm>
            <a:off x="5922934" y="3682089"/>
            <a:ext cx="34881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smtClean="0">
                <a:ln w="38100">
                  <a:solidFill>
                    <a:schemeClr val="tx1"/>
                  </a:solidFill>
                </a:ln>
                <a:solidFill>
                  <a:srgbClr val="00B0F0"/>
                </a:solidFill>
                <a:effectLst/>
                <a:uFillTx/>
                <a:latin typeface="+mj-lt"/>
                <a:ea typeface="+mj-ea"/>
                <a:cs typeface="+mj-cs"/>
                <a:sym typeface="Arial"/>
              </a:rPr>
              <a:t>5</a:t>
            </a:r>
            <a:endParaRPr kumimoji="0" lang="en-US" sz="3600" b="1" i="0" u="none" strike="noStrike" cap="none" spc="0" normalizeH="0" baseline="0" dirty="0">
              <a:ln w="38100">
                <a:solidFill>
                  <a:schemeClr val="tx1"/>
                </a:solidFill>
              </a:ln>
              <a:solidFill>
                <a:srgbClr val="00B0F0"/>
              </a:solidFill>
              <a:effectLst/>
              <a:uFillTx/>
              <a:latin typeface="+mj-lt"/>
              <a:ea typeface="+mj-ea"/>
              <a:cs typeface="+mj-cs"/>
              <a:sym typeface="Arial"/>
            </a:endParaRPr>
          </a:p>
        </p:txBody>
      </p:sp>
      <p:sp>
        <p:nvSpPr>
          <p:cNvPr id="13" name="TextBox 12"/>
          <p:cNvSpPr txBox="1"/>
          <p:nvPr/>
        </p:nvSpPr>
        <p:spPr>
          <a:xfrm>
            <a:off x="5922934" y="2696631"/>
            <a:ext cx="34881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smtClean="0">
                <a:ln w="38100">
                  <a:solidFill>
                    <a:schemeClr val="tx1"/>
                  </a:solidFill>
                </a:ln>
                <a:solidFill>
                  <a:srgbClr val="00B0F0"/>
                </a:solidFill>
                <a:effectLst/>
                <a:uFillTx/>
                <a:latin typeface="+mj-lt"/>
                <a:ea typeface="+mj-ea"/>
                <a:cs typeface="+mj-cs"/>
                <a:sym typeface="Arial"/>
              </a:rPr>
              <a:t>7</a:t>
            </a:r>
            <a:endParaRPr kumimoji="0" lang="en-US" sz="3600" b="1" i="0" u="none" strike="noStrike" cap="none" spc="0" normalizeH="0" baseline="0" dirty="0">
              <a:ln w="38100">
                <a:solidFill>
                  <a:schemeClr val="tx1"/>
                </a:solidFill>
              </a:ln>
              <a:solidFill>
                <a:srgbClr val="00B0F0"/>
              </a:solidFill>
              <a:effectLst/>
              <a:uFillTx/>
              <a:latin typeface="+mj-lt"/>
              <a:ea typeface="+mj-ea"/>
              <a:cs typeface="+mj-cs"/>
              <a:sym typeface="Arial"/>
            </a:endParaRPr>
          </a:p>
        </p:txBody>
      </p:sp>
      <p:sp>
        <p:nvSpPr>
          <p:cNvPr id="18" name="TextBox 17"/>
          <p:cNvSpPr txBox="1"/>
          <p:nvPr/>
        </p:nvSpPr>
        <p:spPr>
          <a:xfrm>
            <a:off x="150313" y="177799"/>
            <a:ext cx="863313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600" i="0" u="none" strike="noStrike" cap="none" spc="0" normalizeH="0" baseline="0" dirty="0" smtClean="0">
                <a:ln>
                  <a:noFill/>
                </a:ln>
                <a:solidFill>
                  <a:srgbClr val="000000"/>
                </a:solidFill>
                <a:effectLst/>
                <a:uFillTx/>
                <a:latin typeface="+mj-lt"/>
                <a:ea typeface="+mj-ea"/>
                <a:cs typeface="+mj-cs"/>
                <a:sym typeface="Arial"/>
              </a:rPr>
              <a:t>Contracts Tame Anarchy</a:t>
            </a:r>
            <a:r>
              <a:rPr kumimoji="0" lang="en-US" sz="3600" i="0" u="none" strike="noStrike" cap="none" spc="0" normalizeH="0" dirty="0" smtClean="0">
                <a:ln>
                  <a:noFill/>
                </a:ln>
                <a:solidFill>
                  <a:srgbClr val="000000"/>
                </a:solidFill>
                <a:effectLst/>
                <a:uFillTx/>
                <a:latin typeface="+mj-lt"/>
                <a:ea typeface="+mj-ea"/>
                <a:cs typeface="+mj-cs"/>
                <a:sym typeface="Arial"/>
              </a:rPr>
              <a:t>...via </a:t>
            </a:r>
            <a:r>
              <a:rPr kumimoji="0" lang="en-US" sz="3600" i="1" u="none" strike="noStrike" cap="none" spc="0" normalizeH="0" dirty="0" smtClean="0">
                <a:ln>
                  <a:noFill/>
                </a:ln>
                <a:solidFill>
                  <a:srgbClr val="000000"/>
                </a:solidFill>
                <a:effectLst/>
                <a:uFillTx/>
                <a:latin typeface="+mj-lt"/>
                <a:ea typeface="+mj-ea"/>
                <a:cs typeface="+mj-cs"/>
                <a:sym typeface="Arial"/>
              </a:rPr>
              <a:t>Subtraction</a:t>
            </a:r>
            <a:endParaRPr kumimoji="0" lang="en-US" sz="3600" i="1" u="none" strike="noStrike" cap="none" spc="0" normalizeH="0" baseline="0" dirty="0">
              <a:ln>
                <a:noFill/>
              </a:ln>
              <a:solidFill>
                <a:srgbClr val="000000"/>
              </a:solidFill>
              <a:effectLst/>
              <a:uFillTx/>
              <a:latin typeface="+mj-lt"/>
              <a:ea typeface="+mj-ea"/>
              <a:cs typeface="+mj-cs"/>
              <a:sym typeface="Arial"/>
            </a:endParaRPr>
          </a:p>
        </p:txBody>
      </p:sp>
      <p:pic>
        <p:nvPicPr>
          <p:cNvPr id="14" name="image3.png" descr="bloq-logo.png"/>
          <p:cNvPicPr>
            <a:picLocks noChangeAspect="1"/>
          </p:cNvPicPr>
          <p:nvPr/>
        </p:nvPicPr>
        <p:blipFill>
          <a:blip r:embed="rId3">
            <a:extLst/>
          </a:blip>
          <a:stretch>
            <a:fillRect/>
          </a:stretch>
        </p:blipFill>
        <p:spPr>
          <a:xfrm>
            <a:off x="8290511" y="132790"/>
            <a:ext cx="684932" cy="330381"/>
          </a:xfrm>
          <a:prstGeom prst="rect">
            <a:avLst/>
          </a:prstGeom>
          <a:ln w="12700">
            <a:miter lim="400000"/>
          </a:ln>
        </p:spPr>
      </p:pic>
      <p:pic>
        <p:nvPicPr>
          <p:cNvPr id="15" name="image4.png"/>
          <p:cNvPicPr>
            <a:picLocks noChangeAspect="1"/>
          </p:cNvPicPr>
          <p:nvPr/>
        </p:nvPicPr>
        <p:blipFill>
          <a:blip r:embed="rId4">
            <a:extLst/>
          </a:blip>
          <a:stretch>
            <a:fillRect/>
          </a:stretch>
        </p:blipFill>
        <p:spPr>
          <a:xfrm>
            <a:off x="8507899" y="5016987"/>
            <a:ext cx="467545" cy="63257"/>
          </a:xfrm>
          <a:prstGeom prst="rect">
            <a:avLst/>
          </a:prstGeom>
          <a:ln w="12700">
            <a:miter lim="400000"/>
          </a:ln>
        </p:spPr>
      </p:pic>
    </p:spTree>
    <p:extLst>
      <p:ext uri="{BB962C8B-B14F-4D97-AF65-F5344CB8AC3E}">
        <p14:creationId xmlns:p14="http://schemas.microsoft.com/office/powerpoint/2010/main" val="3842084096"/>
      </p:ext>
    </p:extLst>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643198117"/>
              </p:ext>
            </p:extLst>
          </p:nvPr>
        </p:nvGraphicFramePr>
        <p:xfrm>
          <a:off x="1480419" y="1408461"/>
          <a:ext cx="6096000" cy="2940051"/>
        </p:xfrm>
        <a:graphic>
          <a:graphicData uri="http://schemas.openxmlformats.org/drawingml/2006/table">
            <a:tbl>
              <a:tblPr firstRow="1" bandRow="1">
                <a:tableStyleId>{5940675A-B579-460E-94D1-54222C63F5DA}</a:tableStyleId>
              </a:tblPr>
              <a:tblGrid>
                <a:gridCol w="2032000"/>
                <a:gridCol w="2032000"/>
                <a:gridCol w="2032000"/>
              </a:tblGrid>
              <a:tr h="980017">
                <a:tc>
                  <a:txBody>
                    <a:bodyPr/>
                    <a:lstStyle/>
                    <a:p>
                      <a:endParaRPr lang="en-US" sz="2800" dirty="0"/>
                    </a:p>
                  </a:txBody>
                  <a:tcPr/>
                </a:tc>
                <a:tc>
                  <a:txBody>
                    <a:bodyPr/>
                    <a:lstStyle/>
                    <a:p>
                      <a:pPr algn="ctr"/>
                      <a:r>
                        <a:rPr lang="en-US" sz="2800" b="1" dirty="0" smtClean="0">
                          <a:ln>
                            <a:solidFill>
                              <a:schemeClr val="tx1"/>
                            </a:solidFill>
                          </a:ln>
                          <a:solidFill>
                            <a:srgbClr val="FD1C17"/>
                          </a:solidFill>
                        </a:rPr>
                        <a:t>Cooperate</a:t>
                      </a:r>
                      <a:endParaRPr lang="en-US" sz="2800" b="1" dirty="0">
                        <a:ln>
                          <a:solidFill>
                            <a:schemeClr val="tx1"/>
                          </a:solidFill>
                        </a:ln>
                        <a:solidFill>
                          <a:srgbClr val="FD1C17"/>
                        </a:solidFill>
                      </a:endParaRPr>
                    </a:p>
                  </a:txBody>
                  <a:tcPr/>
                </a:tc>
                <a:tc>
                  <a:txBody>
                    <a:bodyPr/>
                    <a:lstStyle/>
                    <a:p>
                      <a:pPr algn="ctr"/>
                      <a:r>
                        <a:rPr lang="en-US" sz="2800" b="1" dirty="0" smtClean="0">
                          <a:ln>
                            <a:solidFill>
                              <a:schemeClr val="tx1"/>
                            </a:solidFill>
                          </a:ln>
                          <a:solidFill>
                            <a:srgbClr val="FD1C17"/>
                          </a:solidFill>
                        </a:rPr>
                        <a:t>Defect</a:t>
                      </a:r>
                      <a:endParaRPr lang="en-US" sz="2800" b="1" dirty="0">
                        <a:ln>
                          <a:solidFill>
                            <a:schemeClr val="tx1"/>
                          </a:solidFill>
                        </a:ln>
                        <a:solidFill>
                          <a:srgbClr val="FD1C17"/>
                        </a:solidFill>
                      </a:endParaRPr>
                    </a:p>
                  </a:txBody>
                  <a:tcPr/>
                </a:tc>
              </a:tr>
              <a:tr h="980017">
                <a:tc>
                  <a:txBody>
                    <a:bodyPr/>
                    <a:lstStyle/>
                    <a:p>
                      <a:r>
                        <a:rPr lang="en-US" sz="2800" b="1" dirty="0" smtClean="0">
                          <a:ln>
                            <a:solidFill>
                              <a:schemeClr val="tx1"/>
                            </a:solidFill>
                          </a:ln>
                          <a:solidFill>
                            <a:srgbClr val="00B0F0"/>
                          </a:solidFill>
                        </a:rPr>
                        <a:t>Cooperate</a:t>
                      </a:r>
                      <a:endParaRPr lang="en-US" sz="2800" b="1" dirty="0">
                        <a:ln>
                          <a:solidFill>
                            <a:schemeClr val="tx1"/>
                          </a:solidFill>
                        </a:ln>
                        <a:solidFill>
                          <a:srgbClr val="00B0F0"/>
                        </a:solidFill>
                      </a:endParaRPr>
                    </a:p>
                  </a:txBody>
                  <a:tcPr anchor="ctr"/>
                </a:tc>
                <a:tc>
                  <a:txBody>
                    <a:bodyPr/>
                    <a:lstStyle/>
                    <a:p>
                      <a:pPr algn="ctr"/>
                      <a:endParaRPr lang="en-US" sz="2800" dirty="0"/>
                    </a:p>
                  </a:txBody>
                  <a:tcPr/>
                </a:tc>
                <a:tc>
                  <a:txBody>
                    <a:bodyPr/>
                    <a:lstStyle/>
                    <a:p>
                      <a:pPr algn="ctr"/>
                      <a:endParaRPr lang="en-US" sz="2800" dirty="0"/>
                    </a:p>
                  </a:txBody>
                  <a:tcPr/>
                </a:tc>
              </a:tr>
              <a:tr h="980017">
                <a:tc>
                  <a:txBody>
                    <a:bodyPr/>
                    <a:lstStyle/>
                    <a:p>
                      <a:r>
                        <a:rPr lang="en-US" sz="2800" b="1" dirty="0" smtClean="0">
                          <a:ln>
                            <a:solidFill>
                              <a:schemeClr val="tx1"/>
                            </a:solidFill>
                          </a:ln>
                          <a:solidFill>
                            <a:srgbClr val="00B0F0"/>
                          </a:solidFill>
                        </a:rPr>
                        <a:t>Defect</a:t>
                      </a:r>
                      <a:endParaRPr lang="en-US" sz="2800" b="1" dirty="0">
                        <a:ln>
                          <a:solidFill>
                            <a:schemeClr val="tx1"/>
                          </a:solidFill>
                        </a:ln>
                        <a:solidFill>
                          <a:srgbClr val="00B0F0"/>
                        </a:solidFill>
                      </a:endParaRPr>
                    </a:p>
                  </a:txBody>
                  <a:tcPr anchor="ctr"/>
                </a:tc>
                <a:tc>
                  <a:txBody>
                    <a:bodyPr/>
                    <a:lstStyle/>
                    <a:p>
                      <a:pPr algn="ctr"/>
                      <a:endParaRPr lang="en-US" sz="2800" dirty="0"/>
                    </a:p>
                  </a:txBody>
                  <a:tcPr/>
                </a:tc>
                <a:tc>
                  <a:txBody>
                    <a:bodyPr/>
                    <a:lstStyle/>
                    <a:p>
                      <a:pPr algn="ctr"/>
                      <a:endParaRPr lang="en-US" sz="2800" dirty="0"/>
                    </a:p>
                  </a:txBody>
                  <a:tcPr/>
                </a:tc>
              </a:tr>
            </a:tbl>
          </a:graphicData>
        </a:graphic>
      </p:graphicFrame>
      <p:sp>
        <p:nvSpPr>
          <p:cNvPr id="5" name="TextBox 4"/>
          <p:cNvSpPr txBox="1"/>
          <p:nvPr/>
        </p:nvSpPr>
        <p:spPr>
          <a:xfrm>
            <a:off x="4612683" y="2331093"/>
            <a:ext cx="34881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smtClean="0">
                <a:ln w="38100">
                  <a:solidFill>
                    <a:schemeClr val="tx1"/>
                  </a:solidFill>
                </a:ln>
                <a:solidFill>
                  <a:srgbClr val="FD1C17"/>
                </a:solidFill>
                <a:effectLst/>
                <a:uFillTx/>
                <a:latin typeface="+mj-lt"/>
                <a:ea typeface="+mj-ea"/>
                <a:cs typeface="+mj-cs"/>
                <a:sym typeface="Arial"/>
              </a:rPr>
              <a:t>1</a:t>
            </a:r>
            <a:endParaRPr kumimoji="0" lang="en-US" sz="3600" b="1" i="0" u="none" strike="noStrike" cap="none" spc="0" normalizeH="0" baseline="0" dirty="0">
              <a:ln w="38100">
                <a:solidFill>
                  <a:schemeClr val="tx1"/>
                </a:solidFill>
              </a:ln>
              <a:solidFill>
                <a:srgbClr val="FD1C17"/>
              </a:solidFill>
              <a:effectLst/>
              <a:uFillTx/>
              <a:latin typeface="+mj-lt"/>
              <a:ea typeface="+mj-ea"/>
              <a:cs typeface="+mj-cs"/>
              <a:sym typeface="Arial"/>
            </a:endParaRPr>
          </a:p>
        </p:txBody>
      </p:sp>
      <p:sp>
        <p:nvSpPr>
          <p:cNvPr id="6" name="TextBox 5"/>
          <p:cNvSpPr txBox="1"/>
          <p:nvPr/>
        </p:nvSpPr>
        <p:spPr>
          <a:xfrm>
            <a:off x="6813177" y="2344304"/>
            <a:ext cx="34881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smtClean="0">
                <a:ln w="38100">
                  <a:solidFill>
                    <a:schemeClr val="tx1"/>
                  </a:solidFill>
                </a:ln>
                <a:solidFill>
                  <a:srgbClr val="FD1C17"/>
                </a:solidFill>
                <a:effectLst/>
                <a:uFillTx/>
                <a:latin typeface="+mj-lt"/>
                <a:ea typeface="+mj-ea"/>
                <a:cs typeface="+mj-cs"/>
                <a:sym typeface="Arial"/>
              </a:rPr>
              <a:t>0</a:t>
            </a:r>
            <a:endParaRPr kumimoji="0" lang="en-US" sz="3600" b="1" i="0" u="none" strike="noStrike" cap="none" spc="0" normalizeH="0" baseline="0" dirty="0">
              <a:ln w="38100">
                <a:solidFill>
                  <a:schemeClr val="tx1"/>
                </a:solidFill>
              </a:ln>
              <a:solidFill>
                <a:srgbClr val="FD1C17"/>
              </a:solidFill>
              <a:effectLst/>
              <a:uFillTx/>
              <a:latin typeface="+mj-lt"/>
              <a:ea typeface="+mj-ea"/>
              <a:cs typeface="+mj-cs"/>
              <a:sym typeface="Arial"/>
            </a:endParaRPr>
          </a:p>
        </p:txBody>
      </p:sp>
      <p:sp>
        <p:nvSpPr>
          <p:cNvPr id="7" name="TextBox 6"/>
          <p:cNvSpPr txBox="1"/>
          <p:nvPr/>
        </p:nvSpPr>
        <p:spPr>
          <a:xfrm>
            <a:off x="6813177" y="3390168"/>
            <a:ext cx="34881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smtClean="0">
                <a:ln w="38100">
                  <a:solidFill>
                    <a:schemeClr val="tx1"/>
                  </a:solidFill>
                </a:ln>
                <a:solidFill>
                  <a:srgbClr val="FD1C17"/>
                </a:solidFill>
                <a:effectLst/>
                <a:uFillTx/>
                <a:latin typeface="+mj-lt"/>
                <a:ea typeface="+mj-ea"/>
                <a:cs typeface="+mj-cs"/>
                <a:sym typeface="Arial"/>
              </a:rPr>
              <a:t>5</a:t>
            </a:r>
            <a:endParaRPr kumimoji="0" lang="en-US" sz="3600" b="1" i="0" u="none" strike="noStrike" cap="none" spc="0" normalizeH="0" baseline="0" dirty="0">
              <a:ln w="38100">
                <a:solidFill>
                  <a:schemeClr val="tx1"/>
                </a:solidFill>
              </a:ln>
              <a:solidFill>
                <a:srgbClr val="FD1C17"/>
              </a:solidFill>
              <a:effectLst/>
              <a:uFillTx/>
              <a:latin typeface="+mj-lt"/>
              <a:ea typeface="+mj-ea"/>
              <a:cs typeface="+mj-cs"/>
              <a:sym typeface="Arial"/>
            </a:endParaRPr>
          </a:p>
        </p:txBody>
      </p:sp>
      <p:sp>
        <p:nvSpPr>
          <p:cNvPr id="8" name="TextBox 7"/>
          <p:cNvSpPr txBox="1"/>
          <p:nvPr/>
        </p:nvSpPr>
        <p:spPr>
          <a:xfrm>
            <a:off x="4612683" y="3358925"/>
            <a:ext cx="34881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smtClean="0">
                <a:ln w="38100">
                  <a:solidFill>
                    <a:schemeClr val="tx1"/>
                  </a:solidFill>
                </a:ln>
                <a:solidFill>
                  <a:srgbClr val="FD1C17"/>
                </a:solidFill>
                <a:effectLst/>
                <a:uFillTx/>
                <a:latin typeface="+mj-lt"/>
                <a:ea typeface="+mj-ea"/>
                <a:cs typeface="+mj-cs"/>
                <a:sym typeface="Arial"/>
              </a:rPr>
              <a:t>7</a:t>
            </a:r>
            <a:endParaRPr kumimoji="0" lang="en-US" sz="3600" b="1" i="0" u="none" strike="noStrike" cap="none" spc="0" normalizeH="0" baseline="0" dirty="0">
              <a:ln w="38100">
                <a:solidFill>
                  <a:schemeClr val="tx1"/>
                </a:solidFill>
              </a:ln>
              <a:solidFill>
                <a:srgbClr val="FD1C17"/>
              </a:solidFill>
              <a:effectLst/>
              <a:uFillTx/>
              <a:latin typeface="+mj-lt"/>
              <a:ea typeface="+mj-ea"/>
              <a:cs typeface="+mj-cs"/>
              <a:sym typeface="Arial"/>
            </a:endParaRPr>
          </a:p>
        </p:txBody>
      </p:sp>
      <p:sp>
        <p:nvSpPr>
          <p:cNvPr id="10" name="TextBox 9"/>
          <p:cNvSpPr txBox="1"/>
          <p:nvPr/>
        </p:nvSpPr>
        <p:spPr>
          <a:xfrm>
            <a:off x="3930277" y="2696632"/>
            <a:ext cx="34881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smtClean="0">
                <a:ln w="38100">
                  <a:solidFill>
                    <a:schemeClr val="tx1"/>
                  </a:solidFill>
                </a:ln>
                <a:solidFill>
                  <a:srgbClr val="00B0F0"/>
                </a:solidFill>
                <a:effectLst/>
                <a:uFillTx/>
                <a:latin typeface="+mj-lt"/>
                <a:ea typeface="+mj-ea"/>
                <a:cs typeface="+mj-cs"/>
                <a:sym typeface="Arial"/>
              </a:rPr>
              <a:t>1</a:t>
            </a:r>
            <a:endParaRPr kumimoji="0" lang="en-US" sz="3600" b="1" i="0" u="none" strike="noStrike" cap="none" spc="0" normalizeH="0" baseline="0" dirty="0">
              <a:ln w="38100">
                <a:solidFill>
                  <a:schemeClr val="tx1"/>
                </a:solidFill>
              </a:ln>
              <a:solidFill>
                <a:srgbClr val="00B0F0"/>
              </a:solidFill>
              <a:effectLst/>
              <a:uFillTx/>
              <a:latin typeface="+mj-lt"/>
              <a:ea typeface="+mj-ea"/>
              <a:cs typeface="+mj-cs"/>
              <a:sym typeface="Arial"/>
            </a:endParaRPr>
          </a:p>
        </p:txBody>
      </p:sp>
      <p:sp>
        <p:nvSpPr>
          <p:cNvPr id="11" name="TextBox 10"/>
          <p:cNvSpPr txBox="1"/>
          <p:nvPr/>
        </p:nvSpPr>
        <p:spPr>
          <a:xfrm>
            <a:off x="3930277" y="3682089"/>
            <a:ext cx="34881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smtClean="0">
                <a:ln w="38100">
                  <a:solidFill>
                    <a:schemeClr val="tx1"/>
                  </a:solidFill>
                </a:ln>
                <a:solidFill>
                  <a:srgbClr val="00B0F0"/>
                </a:solidFill>
                <a:effectLst/>
                <a:uFillTx/>
                <a:latin typeface="+mj-lt"/>
                <a:ea typeface="+mj-ea"/>
                <a:cs typeface="+mj-cs"/>
                <a:sym typeface="Arial"/>
              </a:rPr>
              <a:t>0</a:t>
            </a:r>
            <a:endParaRPr kumimoji="0" lang="en-US" sz="3600" b="1" i="0" u="none" strike="noStrike" cap="none" spc="0" normalizeH="0" baseline="0" dirty="0">
              <a:ln w="38100">
                <a:solidFill>
                  <a:schemeClr val="tx1"/>
                </a:solidFill>
              </a:ln>
              <a:solidFill>
                <a:srgbClr val="00B0F0"/>
              </a:solidFill>
              <a:effectLst/>
              <a:uFillTx/>
              <a:latin typeface="+mj-lt"/>
              <a:ea typeface="+mj-ea"/>
              <a:cs typeface="+mj-cs"/>
              <a:sym typeface="Arial"/>
            </a:endParaRPr>
          </a:p>
        </p:txBody>
      </p:sp>
      <p:sp>
        <p:nvSpPr>
          <p:cNvPr id="12" name="TextBox 11"/>
          <p:cNvSpPr txBox="1"/>
          <p:nvPr/>
        </p:nvSpPr>
        <p:spPr>
          <a:xfrm>
            <a:off x="5922934" y="3682089"/>
            <a:ext cx="34881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smtClean="0">
                <a:ln w="38100">
                  <a:solidFill>
                    <a:schemeClr val="tx1"/>
                  </a:solidFill>
                </a:ln>
                <a:solidFill>
                  <a:srgbClr val="00B0F0"/>
                </a:solidFill>
                <a:effectLst/>
                <a:uFillTx/>
                <a:latin typeface="+mj-lt"/>
                <a:ea typeface="+mj-ea"/>
                <a:cs typeface="+mj-cs"/>
                <a:sym typeface="Arial"/>
              </a:rPr>
              <a:t>5</a:t>
            </a:r>
            <a:endParaRPr kumimoji="0" lang="en-US" sz="3600" b="1" i="0" u="none" strike="noStrike" cap="none" spc="0" normalizeH="0" baseline="0" dirty="0">
              <a:ln w="38100">
                <a:solidFill>
                  <a:schemeClr val="tx1"/>
                </a:solidFill>
              </a:ln>
              <a:solidFill>
                <a:srgbClr val="00B0F0"/>
              </a:solidFill>
              <a:effectLst/>
              <a:uFillTx/>
              <a:latin typeface="+mj-lt"/>
              <a:ea typeface="+mj-ea"/>
              <a:cs typeface="+mj-cs"/>
              <a:sym typeface="Arial"/>
            </a:endParaRPr>
          </a:p>
        </p:txBody>
      </p:sp>
      <p:sp>
        <p:nvSpPr>
          <p:cNvPr id="13" name="TextBox 12"/>
          <p:cNvSpPr txBox="1"/>
          <p:nvPr/>
        </p:nvSpPr>
        <p:spPr>
          <a:xfrm>
            <a:off x="5922934" y="2696631"/>
            <a:ext cx="34881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smtClean="0">
                <a:ln w="38100">
                  <a:solidFill>
                    <a:schemeClr val="tx1"/>
                  </a:solidFill>
                </a:ln>
                <a:solidFill>
                  <a:srgbClr val="00B0F0"/>
                </a:solidFill>
                <a:effectLst/>
                <a:uFillTx/>
                <a:latin typeface="+mj-lt"/>
                <a:ea typeface="+mj-ea"/>
                <a:cs typeface="+mj-cs"/>
                <a:sym typeface="Arial"/>
              </a:rPr>
              <a:t>7</a:t>
            </a:r>
            <a:endParaRPr kumimoji="0" lang="en-US" sz="3600" b="1" i="0" u="none" strike="noStrike" cap="none" spc="0" normalizeH="0" baseline="0" dirty="0">
              <a:ln w="38100">
                <a:solidFill>
                  <a:schemeClr val="tx1"/>
                </a:solidFill>
              </a:ln>
              <a:solidFill>
                <a:srgbClr val="00B0F0"/>
              </a:solidFill>
              <a:effectLst/>
              <a:uFillTx/>
              <a:latin typeface="+mj-lt"/>
              <a:ea typeface="+mj-ea"/>
              <a:cs typeface="+mj-cs"/>
              <a:sym typeface="Arial"/>
            </a:endParaRPr>
          </a:p>
        </p:txBody>
      </p:sp>
      <p:sp>
        <p:nvSpPr>
          <p:cNvPr id="18" name="TextBox 17"/>
          <p:cNvSpPr txBox="1"/>
          <p:nvPr/>
        </p:nvSpPr>
        <p:spPr>
          <a:xfrm>
            <a:off x="150313" y="177799"/>
            <a:ext cx="8915259"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600" i="0" u="none" strike="noStrike" cap="none" spc="0" normalizeH="0" baseline="0" dirty="0" smtClean="0">
                <a:ln>
                  <a:noFill/>
                </a:ln>
                <a:solidFill>
                  <a:srgbClr val="000000"/>
                </a:solidFill>
                <a:effectLst/>
                <a:uFillTx/>
                <a:latin typeface="+mj-lt"/>
                <a:ea typeface="+mj-ea"/>
                <a:cs typeface="+mj-cs"/>
                <a:sym typeface="Arial"/>
              </a:rPr>
              <a:t>Usual Prisoner’s Dilemma</a:t>
            </a:r>
            <a:r>
              <a:rPr kumimoji="0" lang="en-US" sz="3600" i="0" u="none" strike="noStrike" cap="none" spc="0" normalizeH="0" dirty="0" smtClean="0">
                <a:ln>
                  <a:noFill/>
                </a:ln>
                <a:solidFill>
                  <a:srgbClr val="000000"/>
                </a:solidFill>
                <a:effectLst/>
                <a:uFillTx/>
                <a:latin typeface="+mj-lt"/>
                <a:ea typeface="+mj-ea"/>
                <a:cs typeface="+mj-cs"/>
                <a:sym typeface="Arial"/>
              </a:rPr>
              <a:t> (sans Contracts)</a:t>
            </a:r>
            <a:endParaRPr kumimoji="0" lang="en-US" sz="3600" i="1" u="none" strike="noStrike" cap="none" spc="0" normalizeH="0" baseline="0" dirty="0">
              <a:ln>
                <a:noFill/>
              </a:ln>
              <a:solidFill>
                <a:srgbClr val="000000"/>
              </a:solidFill>
              <a:effectLst/>
              <a:uFillTx/>
              <a:latin typeface="+mj-lt"/>
              <a:ea typeface="+mj-ea"/>
              <a:cs typeface="+mj-cs"/>
              <a:sym typeface="Arial"/>
            </a:endParaRPr>
          </a:p>
        </p:txBody>
      </p:sp>
      <p:sp>
        <p:nvSpPr>
          <p:cNvPr id="3" name="Up Arrow 2"/>
          <p:cNvSpPr/>
          <p:nvPr/>
        </p:nvSpPr>
        <p:spPr>
          <a:xfrm rot="10800000">
            <a:off x="3930275" y="3303644"/>
            <a:ext cx="348811" cy="487532"/>
          </a:xfrm>
          <a:prstGeom prst="upArrow">
            <a:avLst/>
          </a:prstGeom>
          <a:solidFill>
            <a:srgbClr val="FFFFFF"/>
          </a:solidFill>
          <a:ln w="254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7" name="Up Arrow 16"/>
          <p:cNvSpPr/>
          <p:nvPr/>
        </p:nvSpPr>
        <p:spPr>
          <a:xfrm rot="5400000">
            <a:off x="5312111" y="2452864"/>
            <a:ext cx="348811" cy="487532"/>
          </a:xfrm>
          <a:prstGeom prst="upArrow">
            <a:avLst/>
          </a:prstGeom>
          <a:solidFill>
            <a:srgbClr val="FFFFFF"/>
          </a:solidFill>
          <a:ln w="25400" cap="flat">
            <a:solidFill>
              <a:srgbClr val="FD1C17"/>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9" name="Up Arrow 18"/>
          <p:cNvSpPr/>
          <p:nvPr/>
        </p:nvSpPr>
        <p:spPr>
          <a:xfrm rot="5400000">
            <a:off x="5312112" y="3416207"/>
            <a:ext cx="348811" cy="487532"/>
          </a:xfrm>
          <a:prstGeom prst="upArrow">
            <a:avLst/>
          </a:prstGeom>
          <a:solidFill>
            <a:srgbClr val="FFFFFF"/>
          </a:solidFill>
          <a:ln w="25400" cap="flat">
            <a:solidFill>
              <a:srgbClr val="FD1C17"/>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0" name="Cross 19"/>
          <p:cNvSpPr/>
          <p:nvPr/>
        </p:nvSpPr>
        <p:spPr>
          <a:xfrm rot="18919883">
            <a:off x="4299333" y="2170729"/>
            <a:ext cx="953801" cy="967058"/>
          </a:xfrm>
          <a:prstGeom prst="plus">
            <a:avLst>
              <a:gd name="adj" fmla="val 43858"/>
            </a:avLst>
          </a:prstGeom>
          <a:solidFill>
            <a:srgbClr val="FFFFFF"/>
          </a:solidFill>
          <a:ln w="25400" cap="flat">
            <a:solidFill>
              <a:srgbClr val="FF0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1" name="Cross 20"/>
          <p:cNvSpPr/>
          <p:nvPr/>
        </p:nvSpPr>
        <p:spPr>
          <a:xfrm rot="18919883">
            <a:off x="4299334" y="3173036"/>
            <a:ext cx="953801" cy="967058"/>
          </a:xfrm>
          <a:prstGeom prst="plus">
            <a:avLst>
              <a:gd name="adj" fmla="val 43858"/>
            </a:avLst>
          </a:prstGeom>
          <a:solidFill>
            <a:srgbClr val="FFFFFF"/>
          </a:solidFill>
          <a:ln w="25400" cap="flat">
            <a:solidFill>
              <a:srgbClr val="FF0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2" name="Cross 21"/>
          <p:cNvSpPr/>
          <p:nvPr/>
        </p:nvSpPr>
        <p:spPr>
          <a:xfrm rot="18919883">
            <a:off x="3627781" y="2557369"/>
            <a:ext cx="953801" cy="967058"/>
          </a:xfrm>
          <a:prstGeom prst="plus">
            <a:avLst>
              <a:gd name="adj" fmla="val 43858"/>
            </a:avLst>
          </a:prstGeom>
          <a:solidFill>
            <a:srgbClr val="FFFFFF"/>
          </a:solidFill>
          <a:ln w="25400" cap="flat">
            <a:solidFill>
              <a:srgbClr val="0070C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3" name="Cross 22"/>
          <p:cNvSpPr/>
          <p:nvPr/>
        </p:nvSpPr>
        <p:spPr>
          <a:xfrm rot="18919883">
            <a:off x="5620438" y="2550661"/>
            <a:ext cx="953801" cy="967058"/>
          </a:xfrm>
          <a:prstGeom prst="plus">
            <a:avLst>
              <a:gd name="adj" fmla="val 43858"/>
            </a:avLst>
          </a:prstGeom>
          <a:solidFill>
            <a:srgbClr val="FFFFFF"/>
          </a:solidFill>
          <a:ln w="25400" cap="flat">
            <a:solidFill>
              <a:srgbClr val="0070C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4" name="Up Arrow 23"/>
          <p:cNvSpPr/>
          <p:nvPr/>
        </p:nvSpPr>
        <p:spPr>
          <a:xfrm rot="10800000">
            <a:off x="5922934" y="3303644"/>
            <a:ext cx="348811" cy="487532"/>
          </a:xfrm>
          <a:prstGeom prst="upArrow">
            <a:avLst/>
          </a:prstGeom>
          <a:solidFill>
            <a:srgbClr val="FFFFFF"/>
          </a:solidFill>
          <a:ln w="254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4" name="Rounded Rectangle 3"/>
          <p:cNvSpPr/>
          <p:nvPr/>
        </p:nvSpPr>
        <p:spPr>
          <a:xfrm>
            <a:off x="5448416" y="3278244"/>
            <a:ext cx="2336684" cy="1217556"/>
          </a:xfrm>
          <a:prstGeom prst="roundRect">
            <a:avLst/>
          </a:prstGeom>
          <a:noFill/>
          <a:ln w="19050" cap="flat">
            <a:solidFill>
              <a:srgbClr val="FFC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5" name="TextBox 24"/>
          <p:cNvSpPr txBox="1"/>
          <p:nvPr/>
        </p:nvSpPr>
        <p:spPr>
          <a:xfrm>
            <a:off x="5527887" y="864361"/>
            <a:ext cx="404794" cy="369330"/>
          </a:xfrm>
          <a:prstGeom prst="rect">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dirty="0" smtClean="0">
                <a:ln>
                  <a:noFill/>
                </a:ln>
                <a:solidFill>
                  <a:srgbClr val="000000"/>
                </a:solidFill>
                <a:effectLst/>
                <a:uFillTx/>
                <a:latin typeface="+mj-lt"/>
                <a:ea typeface="+mj-ea"/>
                <a:cs typeface="+mj-cs"/>
                <a:sym typeface="Arial"/>
              </a:rPr>
              <a:t>: (</a:t>
            </a: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pic>
        <p:nvPicPr>
          <p:cNvPr id="26" name="image3.png" descr="bloq-logo.png"/>
          <p:cNvPicPr>
            <a:picLocks noChangeAspect="1"/>
          </p:cNvPicPr>
          <p:nvPr/>
        </p:nvPicPr>
        <p:blipFill>
          <a:blip r:embed="rId3">
            <a:extLst/>
          </a:blip>
          <a:stretch>
            <a:fillRect/>
          </a:stretch>
        </p:blipFill>
        <p:spPr>
          <a:xfrm>
            <a:off x="8290511" y="132790"/>
            <a:ext cx="684932" cy="330381"/>
          </a:xfrm>
          <a:prstGeom prst="rect">
            <a:avLst/>
          </a:prstGeom>
          <a:ln w="12700">
            <a:miter lim="400000"/>
          </a:ln>
        </p:spPr>
      </p:pic>
      <p:pic>
        <p:nvPicPr>
          <p:cNvPr id="27" name="image4.png"/>
          <p:cNvPicPr>
            <a:picLocks noChangeAspect="1"/>
          </p:cNvPicPr>
          <p:nvPr/>
        </p:nvPicPr>
        <p:blipFill>
          <a:blip r:embed="rId4">
            <a:extLst/>
          </a:blip>
          <a:stretch>
            <a:fillRect/>
          </a:stretch>
        </p:blipFill>
        <p:spPr>
          <a:xfrm>
            <a:off x="8507899" y="5016987"/>
            <a:ext cx="467545" cy="63257"/>
          </a:xfrm>
          <a:prstGeom prst="rect">
            <a:avLst/>
          </a:prstGeom>
          <a:ln w="12700">
            <a:miter lim="400000"/>
          </a:ln>
        </p:spPr>
      </p:pic>
    </p:spTree>
    <p:extLst>
      <p:ext uri="{BB962C8B-B14F-4D97-AF65-F5344CB8AC3E}">
        <p14:creationId xmlns:p14="http://schemas.microsoft.com/office/powerpoint/2010/main" val="3059213102"/>
      </p:ext>
    </p:extLst>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83478628"/>
              </p:ext>
            </p:extLst>
          </p:nvPr>
        </p:nvGraphicFramePr>
        <p:xfrm>
          <a:off x="1480419" y="1408461"/>
          <a:ext cx="6096000" cy="2940051"/>
        </p:xfrm>
        <a:graphic>
          <a:graphicData uri="http://schemas.openxmlformats.org/drawingml/2006/table">
            <a:tbl>
              <a:tblPr firstRow="1" bandRow="1">
                <a:tableStyleId>{5940675A-B579-460E-94D1-54222C63F5DA}</a:tableStyleId>
              </a:tblPr>
              <a:tblGrid>
                <a:gridCol w="2032000"/>
                <a:gridCol w="2032000"/>
                <a:gridCol w="2032000"/>
              </a:tblGrid>
              <a:tr h="980017">
                <a:tc>
                  <a:txBody>
                    <a:bodyPr/>
                    <a:lstStyle/>
                    <a:p>
                      <a:endParaRPr lang="en-US" sz="2800" dirty="0"/>
                    </a:p>
                  </a:txBody>
                  <a:tcPr/>
                </a:tc>
                <a:tc>
                  <a:txBody>
                    <a:bodyPr/>
                    <a:lstStyle/>
                    <a:p>
                      <a:pPr algn="ctr"/>
                      <a:r>
                        <a:rPr lang="en-US" sz="2800" b="1" dirty="0" smtClean="0">
                          <a:ln>
                            <a:solidFill>
                              <a:schemeClr val="tx1"/>
                            </a:solidFill>
                          </a:ln>
                          <a:solidFill>
                            <a:srgbClr val="FD1C17"/>
                          </a:solidFill>
                        </a:rPr>
                        <a:t>Cooperate</a:t>
                      </a:r>
                      <a:endParaRPr lang="en-US" sz="2800" b="1" dirty="0">
                        <a:ln>
                          <a:solidFill>
                            <a:schemeClr val="tx1"/>
                          </a:solidFill>
                        </a:ln>
                        <a:solidFill>
                          <a:srgbClr val="FD1C17"/>
                        </a:solidFill>
                      </a:endParaRPr>
                    </a:p>
                  </a:txBody>
                  <a:tcPr/>
                </a:tc>
                <a:tc>
                  <a:txBody>
                    <a:bodyPr/>
                    <a:lstStyle/>
                    <a:p>
                      <a:pPr algn="ctr"/>
                      <a:r>
                        <a:rPr lang="en-US" sz="2800" b="1" dirty="0" smtClean="0">
                          <a:ln>
                            <a:solidFill>
                              <a:schemeClr val="tx1"/>
                            </a:solidFill>
                          </a:ln>
                          <a:solidFill>
                            <a:srgbClr val="FD1C17"/>
                          </a:solidFill>
                        </a:rPr>
                        <a:t>Defect</a:t>
                      </a:r>
                      <a:endParaRPr lang="en-US" sz="2800" b="1" dirty="0">
                        <a:ln>
                          <a:solidFill>
                            <a:schemeClr val="tx1"/>
                          </a:solidFill>
                        </a:ln>
                        <a:solidFill>
                          <a:srgbClr val="FD1C17"/>
                        </a:solidFill>
                      </a:endParaRPr>
                    </a:p>
                  </a:txBody>
                  <a:tcPr/>
                </a:tc>
              </a:tr>
              <a:tr h="980017">
                <a:tc>
                  <a:txBody>
                    <a:bodyPr/>
                    <a:lstStyle/>
                    <a:p>
                      <a:r>
                        <a:rPr lang="en-US" sz="2800" b="1" dirty="0" smtClean="0">
                          <a:ln>
                            <a:solidFill>
                              <a:schemeClr val="tx1"/>
                            </a:solidFill>
                          </a:ln>
                          <a:solidFill>
                            <a:srgbClr val="00B0F0"/>
                          </a:solidFill>
                        </a:rPr>
                        <a:t>Cooperate</a:t>
                      </a:r>
                      <a:endParaRPr lang="en-US" sz="2800" b="1" dirty="0">
                        <a:ln>
                          <a:solidFill>
                            <a:schemeClr val="tx1"/>
                          </a:solidFill>
                        </a:ln>
                        <a:solidFill>
                          <a:srgbClr val="00B0F0"/>
                        </a:solidFill>
                      </a:endParaRPr>
                    </a:p>
                  </a:txBody>
                  <a:tcPr anchor="ctr"/>
                </a:tc>
                <a:tc>
                  <a:txBody>
                    <a:bodyPr/>
                    <a:lstStyle/>
                    <a:p>
                      <a:pPr algn="ctr"/>
                      <a:endParaRPr lang="en-US" sz="2800" dirty="0"/>
                    </a:p>
                  </a:txBody>
                  <a:tcPr/>
                </a:tc>
                <a:tc>
                  <a:txBody>
                    <a:bodyPr/>
                    <a:lstStyle/>
                    <a:p>
                      <a:pPr algn="ctr"/>
                      <a:endParaRPr lang="en-US" sz="2800" dirty="0"/>
                    </a:p>
                  </a:txBody>
                  <a:tcPr/>
                </a:tc>
              </a:tr>
              <a:tr h="980017">
                <a:tc>
                  <a:txBody>
                    <a:bodyPr/>
                    <a:lstStyle/>
                    <a:p>
                      <a:r>
                        <a:rPr lang="en-US" sz="2800" b="1" dirty="0" smtClean="0">
                          <a:ln>
                            <a:solidFill>
                              <a:schemeClr val="tx1"/>
                            </a:solidFill>
                          </a:ln>
                          <a:solidFill>
                            <a:srgbClr val="00B0F0"/>
                          </a:solidFill>
                        </a:rPr>
                        <a:t>Defect</a:t>
                      </a:r>
                      <a:endParaRPr lang="en-US" sz="2800" b="1" dirty="0">
                        <a:ln>
                          <a:solidFill>
                            <a:schemeClr val="tx1"/>
                          </a:solidFill>
                        </a:ln>
                        <a:solidFill>
                          <a:srgbClr val="00B0F0"/>
                        </a:solidFill>
                      </a:endParaRPr>
                    </a:p>
                  </a:txBody>
                  <a:tcPr anchor="ctr"/>
                </a:tc>
                <a:tc>
                  <a:txBody>
                    <a:bodyPr/>
                    <a:lstStyle/>
                    <a:p>
                      <a:pPr algn="ctr"/>
                      <a:endParaRPr lang="en-US" sz="2800" dirty="0"/>
                    </a:p>
                  </a:txBody>
                  <a:tcPr/>
                </a:tc>
                <a:tc>
                  <a:txBody>
                    <a:bodyPr/>
                    <a:lstStyle/>
                    <a:p>
                      <a:pPr algn="ctr"/>
                      <a:endParaRPr lang="en-US" sz="2800" dirty="0"/>
                    </a:p>
                  </a:txBody>
                  <a:tcPr/>
                </a:tc>
              </a:tr>
            </a:tbl>
          </a:graphicData>
        </a:graphic>
      </p:graphicFrame>
      <p:sp>
        <p:nvSpPr>
          <p:cNvPr id="5" name="TextBox 4"/>
          <p:cNvSpPr txBox="1"/>
          <p:nvPr/>
        </p:nvSpPr>
        <p:spPr>
          <a:xfrm>
            <a:off x="4612683" y="2331093"/>
            <a:ext cx="34881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smtClean="0">
                <a:ln w="38100">
                  <a:solidFill>
                    <a:schemeClr val="tx1"/>
                  </a:solidFill>
                </a:ln>
                <a:solidFill>
                  <a:srgbClr val="FD1C17"/>
                </a:solidFill>
                <a:effectLst/>
                <a:uFillTx/>
                <a:latin typeface="+mj-lt"/>
                <a:ea typeface="+mj-ea"/>
                <a:cs typeface="+mj-cs"/>
                <a:sym typeface="Arial"/>
              </a:rPr>
              <a:t>1</a:t>
            </a:r>
            <a:endParaRPr kumimoji="0" lang="en-US" sz="3600" b="1" i="0" u="none" strike="noStrike" cap="none" spc="0" normalizeH="0" baseline="0" dirty="0">
              <a:ln w="38100">
                <a:solidFill>
                  <a:schemeClr val="tx1"/>
                </a:solidFill>
              </a:ln>
              <a:solidFill>
                <a:srgbClr val="FD1C17"/>
              </a:solidFill>
              <a:effectLst/>
              <a:uFillTx/>
              <a:latin typeface="+mj-lt"/>
              <a:ea typeface="+mj-ea"/>
              <a:cs typeface="+mj-cs"/>
              <a:sym typeface="Arial"/>
            </a:endParaRPr>
          </a:p>
        </p:txBody>
      </p:sp>
      <p:sp>
        <p:nvSpPr>
          <p:cNvPr id="6" name="TextBox 5"/>
          <p:cNvSpPr txBox="1"/>
          <p:nvPr/>
        </p:nvSpPr>
        <p:spPr>
          <a:xfrm>
            <a:off x="6813177" y="2344304"/>
            <a:ext cx="34881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smtClean="0">
                <a:ln w="38100">
                  <a:solidFill>
                    <a:schemeClr val="tx1"/>
                  </a:solidFill>
                </a:ln>
                <a:solidFill>
                  <a:srgbClr val="FD1C17"/>
                </a:solidFill>
                <a:effectLst/>
                <a:uFillTx/>
                <a:latin typeface="+mj-lt"/>
                <a:ea typeface="+mj-ea"/>
                <a:cs typeface="+mj-cs"/>
                <a:sym typeface="Arial"/>
              </a:rPr>
              <a:t>0</a:t>
            </a:r>
            <a:endParaRPr kumimoji="0" lang="en-US" sz="3600" b="1" i="0" u="none" strike="noStrike" cap="none" spc="0" normalizeH="0" baseline="0" dirty="0">
              <a:ln w="38100">
                <a:solidFill>
                  <a:schemeClr val="tx1"/>
                </a:solidFill>
              </a:ln>
              <a:solidFill>
                <a:srgbClr val="FD1C17"/>
              </a:solidFill>
              <a:effectLst/>
              <a:uFillTx/>
              <a:latin typeface="+mj-lt"/>
              <a:ea typeface="+mj-ea"/>
              <a:cs typeface="+mj-cs"/>
              <a:sym typeface="Arial"/>
            </a:endParaRPr>
          </a:p>
        </p:txBody>
      </p:sp>
      <p:sp>
        <p:nvSpPr>
          <p:cNvPr id="7" name="TextBox 6"/>
          <p:cNvSpPr txBox="1"/>
          <p:nvPr/>
        </p:nvSpPr>
        <p:spPr>
          <a:xfrm>
            <a:off x="6813177" y="3390168"/>
            <a:ext cx="34881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smtClean="0">
                <a:ln w="38100">
                  <a:solidFill>
                    <a:schemeClr val="tx1"/>
                  </a:solidFill>
                </a:ln>
                <a:solidFill>
                  <a:srgbClr val="FD1C17"/>
                </a:solidFill>
                <a:effectLst/>
                <a:uFillTx/>
                <a:latin typeface="+mj-lt"/>
                <a:ea typeface="+mj-ea"/>
                <a:cs typeface="+mj-cs"/>
                <a:sym typeface="Arial"/>
              </a:rPr>
              <a:t>5</a:t>
            </a:r>
            <a:endParaRPr kumimoji="0" lang="en-US" sz="3600" b="1" i="0" u="none" strike="noStrike" cap="none" spc="0" normalizeH="0" baseline="0" dirty="0">
              <a:ln w="38100">
                <a:solidFill>
                  <a:schemeClr val="tx1"/>
                </a:solidFill>
              </a:ln>
              <a:solidFill>
                <a:srgbClr val="FD1C17"/>
              </a:solidFill>
              <a:effectLst/>
              <a:uFillTx/>
              <a:latin typeface="+mj-lt"/>
              <a:ea typeface="+mj-ea"/>
              <a:cs typeface="+mj-cs"/>
              <a:sym typeface="Arial"/>
            </a:endParaRPr>
          </a:p>
        </p:txBody>
      </p:sp>
      <p:sp>
        <p:nvSpPr>
          <p:cNvPr id="8" name="TextBox 7"/>
          <p:cNvSpPr txBox="1"/>
          <p:nvPr/>
        </p:nvSpPr>
        <p:spPr>
          <a:xfrm>
            <a:off x="4612683" y="3358925"/>
            <a:ext cx="34881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smtClean="0">
                <a:ln w="38100">
                  <a:solidFill>
                    <a:schemeClr val="tx1"/>
                  </a:solidFill>
                </a:ln>
                <a:solidFill>
                  <a:srgbClr val="FD1C17"/>
                </a:solidFill>
                <a:effectLst/>
                <a:uFillTx/>
                <a:latin typeface="+mj-lt"/>
                <a:ea typeface="+mj-ea"/>
                <a:cs typeface="+mj-cs"/>
                <a:sym typeface="Arial"/>
              </a:rPr>
              <a:t>7</a:t>
            </a:r>
            <a:endParaRPr kumimoji="0" lang="en-US" sz="3600" b="1" i="0" u="none" strike="noStrike" cap="none" spc="0" normalizeH="0" baseline="0" dirty="0">
              <a:ln w="38100">
                <a:solidFill>
                  <a:schemeClr val="tx1"/>
                </a:solidFill>
              </a:ln>
              <a:solidFill>
                <a:srgbClr val="FD1C17"/>
              </a:solidFill>
              <a:effectLst/>
              <a:uFillTx/>
              <a:latin typeface="+mj-lt"/>
              <a:ea typeface="+mj-ea"/>
              <a:cs typeface="+mj-cs"/>
              <a:sym typeface="Arial"/>
            </a:endParaRPr>
          </a:p>
        </p:txBody>
      </p:sp>
      <p:sp>
        <p:nvSpPr>
          <p:cNvPr id="10" name="TextBox 9"/>
          <p:cNvSpPr txBox="1"/>
          <p:nvPr/>
        </p:nvSpPr>
        <p:spPr>
          <a:xfrm>
            <a:off x="3930277" y="2696632"/>
            <a:ext cx="34881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smtClean="0">
                <a:ln w="38100">
                  <a:solidFill>
                    <a:schemeClr val="tx1"/>
                  </a:solidFill>
                </a:ln>
                <a:solidFill>
                  <a:srgbClr val="00B0F0"/>
                </a:solidFill>
                <a:effectLst/>
                <a:uFillTx/>
                <a:latin typeface="+mj-lt"/>
                <a:ea typeface="+mj-ea"/>
                <a:cs typeface="+mj-cs"/>
                <a:sym typeface="Arial"/>
              </a:rPr>
              <a:t>1</a:t>
            </a:r>
            <a:endParaRPr kumimoji="0" lang="en-US" sz="3600" b="1" i="0" u="none" strike="noStrike" cap="none" spc="0" normalizeH="0" baseline="0" dirty="0">
              <a:ln w="38100">
                <a:solidFill>
                  <a:schemeClr val="tx1"/>
                </a:solidFill>
              </a:ln>
              <a:solidFill>
                <a:srgbClr val="00B0F0"/>
              </a:solidFill>
              <a:effectLst/>
              <a:uFillTx/>
              <a:latin typeface="+mj-lt"/>
              <a:ea typeface="+mj-ea"/>
              <a:cs typeface="+mj-cs"/>
              <a:sym typeface="Arial"/>
            </a:endParaRPr>
          </a:p>
        </p:txBody>
      </p:sp>
      <p:sp>
        <p:nvSpPr>
          <p:cNvPr id="11" name="TextBox 10"/>
          <p:cNvSpPr txBox="1"/>
          <p:nvPr/>
        </p:nvSpPr>
        <p:spPr>
          <a:xfrm>
            <a:off x="3930277" y="3682089"/>
            <a:ext cx="34881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smtClean="0">
                <a:ln w="38100">
                  <a:solidFill>
                    <a:schemeClr val="tx1"/>
                  </a:solidFill>
                </a:ln>
                <a:solidFill>
                  <a:srgbClr val="00B0F0"/>
                </a:solidFill>
                <a:effectLst/>
                <a:uFillTx/>
                <a:latin typeface="+mj-lt"/>
                <a:ea typeface="+mj-ea"/>
                <a:cs typeface="+mj-cs"/>
                <a:sym typeface="Arial"/>
              </a:rPr>
              <a:t>0</a:t>
            </a:r>
            <a:endParaRPr kumimoji="0" lang="en-US" sz="3600" b="1" i="0" u="none" strike="noStrike" cap="none" spc="0" normalizeH="0" baseline="0" dirty="0">
              <a:ln w="38100">
                <a:solidFill>
                  <a:schemeClr val="tx1"/>
                </a:solidFill>
              </a:ln>
              <a:solidFill>
                <a:srgbClr val="00B0F0"/>
              </a:solidFill>
              <a:effectLst/>
              <a:uFillTx/>
              <a:latin typeface="+mj-lt"/>
              <a:ea typeface="+mj-ea"/>
              <a:cs typeface="+mj-cs"/>
              <a:sym typeface="Arial"/>
            </a:endParaRPr>
          </a:p>
        </p:txBody>
      </p:sp>
      <p:sp>
        <p:nvSpPr>
          <p:cNvPr id="12" name="TextBox 11"/>
          <p:cNvSpPr txBox="1"/>
          <p:nvPr/>
        </p:nvSpPr>
        <p:spPr>
          <a:xfrm>
            <a:off x="5922934" y="3682089"/>
            <a:ext cx="34881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smtClean="0">
                <a:ln w="38100">
                  <a:solidFill>
                    <a:schemeClr val="tx1"/>
                  </a:solidFill>
                </a:ln>
                <a:solidFill>
                  <a:srgbClr val="00B0F0"/>
                </a:solidFill>
                <a:effectLst/>
                <a:uFillTx/>
                <a:latin typeface="+mj-lt"/>
                <a:ea typeface="+mj-ea"/>
                <a:cs typeface="+mj-cs"/>
                <a:sym typeface="Arial"/>
              </a:rPr>
              <a:t>5</a:t>
            </a:r>
            <a:endParaRPr kumimoji="0" lang="en-US" sz="3600" b="1" i="0" u="none" strike="noStrike" cap="none" spc="0" normalizeH="0" baseline="0" dirty="0">
              <a:ln w="38100">
                <a:solidFill>
                  <a:schemeClr val="tx1"/>
                </a:solidFill>
              </a:ln>
              <a:solidFill>
                <a:srgbClr val="00B0F0"/>
              </a:solidFill>
              <a:effectLst/>
              <a:uFillTx/>
              <a:latin typeface="+mj-lt"/>
              <a:ea typeface="+mj-ea"/>
              <a:cs typeface="+mj-cs"/>
              <a:sym typeface="Arial"/>
            </a:endParaRPr>
          </a:p>
        </p:txBody>
      </p:sp>
      <p:sp>
        <p:nvSpPr>
          <p:cNvPr id="13" name="TextBox 12"/>
          <p:cNvSpPr txBox="1"/>
          <p:nvPr/>
        </p:nvSpPr>
        <p:spPr>
          <a:xfrm>
            <a:off x="5922934" y="2696631"/>
            <a:ext cx="34881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smtClean="0">
                <a:ln w="38100">
                  <a:solidFill>
                    <a:schemeClr val="tx1"/>
                  </a:solidFill>
                </a:ln>
                <a:solidFill>
                  <a:srgbClr val="00B0F0"/>
                </a:solidFill>
                <a:effectLst/>
                <a:uFillTx/>
                <a:latin typeface="+mj-lt"/>
                <a:ea typeface="+mj-ea"/>
                <a:cs typeface="+mj-cs"/>
                <a:sym typeface="Arial"/>
              </a:rPr>
              <a:t>7</a:t>
            </a:r>
            <a:endParaRPr kumimoji="0" lang="en-US" sz="3600" b="1" i="0" u="none" strike="noStrike" cap="none" spc="0" normalizeH="0" baseline="0" dirty="0">
              <a:ln w="38100">
                <a:solidFill>
                  <a:schemeClr val="tx1"/>
                </a:solidFill>
              </a:ln>
              <a:solidFill>
                <a:srgbClr val="00B0F0"/>
              </a:solidFill>
              <a:effectLst/>
              <a:uFillTx/>
              <a:latin typeface="+mj-lt"/>
              <a:ea typeface="+mj-ea"/>
              <a:cs typeface="+mj-cs"/>
              <a:sym typeface="Arial"/>
            </a:endParaRPr>
          </a:p>
        </p:txBody>
      </p:sp>
      <p:sp>
        <p:nvSpPr>
          <p:cNvPr id="18" name="TextBox 17"/>
          <p:cNvSpPr txBox="1"/>
          <p:nvPr/>
        </p:nvSpPr>
        <p:spPr>
          <a:xfrm>
            <a:off x="150313" y="177799"/>
            <a:ext cx="863313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600" i="0" u="none" strike="noStrike" cap="none" spc="0" normalizeH="0" baseline="0" dirty="0" smtClean="0">
                <a:ln>
                  <a:noFill/>
                </a:ln>
                <a:solidFill>
                  <a:srgbClr val="000000"/>
                </a:solidFill>
                <a:effectLst/>
                <a:uFillTx/>
                <a:latin typeface="+mj-lt"/>
                <a:ea typeface="+mj-ea"/>
                <a:cs typeface="+mj-cs"/>
                <a:sym typeface="Arial"/>
              </a:rPr>
              <a:t>Contracts Tame Anarchy</a:t>
            </a:r>
            <a:r>
              <a:rPr kumimoji="0" lang="en-US" sz="3600" i="0" u="none" strike="noStrike" cap="none" spc="0" normalizeH="0" dirty="0" smtClean="0">
                <a:ln>
                  <a:noFill/>
                </a:ln>
                <a:solidFill>
                  <a:srgbClr val="000000"/>
                </a:solidFill>
                <a:effectLst/>
                <a:uFillTx/>
                <a:latin typeface="+mj-lt"/>
                <a:ea typeface="+mj-ea"/>
                <a:cs typeface="+mj-cs"/>
                <a:sym typeface="Arial"/>
              </a:rPr>
              <a:t>...via </a:t>
            </a:r>
            <a:r>
              <a:rPr kumimoji="0" lang="en-US" sz="3600" i="1" u="none" strike="noStrike" cap="none" spc="0" normalizeH="0" dirty="0" smtClean="0">
                <a:ln>
                  <a:noFill/>
                </a:ln>
                <a:solidFill>
                  <a:srgbClr val="000000"/>
                </a:solidFill>
                <a:effectLst/>
                <a:uFillTx/>
                <a:latin typeface="+mj-lt"/>
                <a:ea typeface="+mj-ea"/>
                <a:cs typeface="+mj-cs"/>
                <a:sym typeface="Arial"/>
              </a:rPr>
              <a:t>Subtraction</a:t>
            </a:r>
            <a:endParaRPr kumimoji="0" lang="en-US" sz="3600" i="1" u="none" strike="noStrike" cap="none" spc="0" normalizeH="0" baseline="0" dirty="0">
              <a:ln>
                <a:noFill/>
              </a:ln>
              <a:solidFill>
                <a:srgbClr val="000000"/>
              </a:solidFill>
              <a:effectLst/>
              <a:uFillTx/>
              <a:latin typeface="+mj-lt"/>
              <a:ea typeface="+mj-ea"/>
              <a:cs typeface="+mj-cs"/>
              <a:sym typeface="Arial"/>
            </a:endParaRPr>
          </a:p>
        </p:txBody>
      </p:sp>
      <p:sp>
        <p:nvSpPr>
          <p:cNvPr id="3" name="Up Arrow 2"/>
          <p:cNvSpPr/>
          <p:nvPr/>
        </p:nvSpPr>
        <p:spPr>
          <a:xfrm rot="10800000">
            <a:off x="3930275" y="3303644"/>
            <a:ext cx="348811" cy="487532"/>
          </a:xfrm>
          <a:prstGeom prst="upArrow">
            <a:avLst/>
          </a:prstGeom>
          <a:solidFill>
            <a:srgbClr val="FFFFFF"/>
          </a:solidFill>
          <a:ln w="254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7" name="Up Arrow 16"/>
          <p:cNvSpPr/>
          <p:nvPr/>
        </p:nvSpPr>
        <p:spPr>
          <a:xfrm rot="5400000">
            <a:off x="5312111" y="2452864"/>
            <a:ext cx="348811" cy="487532"/>
          </a:xfrm>
          <a:prstGeom prst="upArrow">
            <a:avLst/>
          </a:prstGeom>
          <a:solidFill>
            <a:srgbClr val="FFFFFF"/>
          </a:solidFill>
          <a:ln w="25400" cap="flat">
            <a:solidFill>
              <a:srgbClr val="FD1C17"/>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9" name="Up Arrow 18"/>
          <p:cNvSpPr/>
          <p:nvPr/>
        </p:nvSpPr>
        <p:spPr>
          <a:xfrm rot="5400000">
            <a:off x="5312112" y="3416207"/>
            <a:ext cx="348811" cy="487532"/>
          </a:xfrm>
          <a:prstGeom prst="upArrow">
            <a:avLst/>
          </a:prstGeom>
          <a:solidFill>
            <a:srgbClr val="FFFFFF"/>
          </a:solidFill>
          <a:ln w="25400" cap="flat">
            <a:solidFill>
              <a:srgbClr val="FD1C17"/>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0" name="Cross 19"/>
          <p:cNvSpPr/>
          <p:nvPr/>
        </p:nvSpPr>
        <p:spPr>
          <a:xfrm rot="18919883">
            <a:off x="4299333" y="2170729"/>
            <a:ext cx="953801" cy="967058"/>
          </a:xfrm>
          <a:prstGeom prst="plus">
            <a:avLst>
              <a:gd name="adj" fmla="val 43858"/>
            </a:avLst>
          </a:prstGeom>
          <a:solidFill>
            <a:srgbClr val="FFFFFF"/>
          </a:solidFill>
          <a:ln w="25400" cap="flat">
            <a:solidFill>
              <a:srgbClr val="FF0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1" name="Cross 20"/>
          <p:cNvSpPr/>
          <p:nvPr/>
        </p:nvSpPr>
        <p:spPr>
          <a:xfrm rot="18919883">
            <a:off x="4299334" y="3173036"/>
            <a:ext cx="953801" cy="967058"/>
          </a:xfrm>
          <a:prstGeom prst="plus">
            <a:avLst>
              <a:gd name="adj" fmla="val 43858"/>
            </a:avLst>
          </a:prstGeom>
          <a:solidFill>
            <a:srgbClr val="FFFFFF"/>
          </a:solidFill>
          <a:ln w="25400" cap="flat">
            <a:solidFill>
              <a:srgbClr val="FF0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2" name="Cross 21"/>
          <p:cNvSpPr/>
          <p:nvPr/>
        </p:nvSpPr>
        <p:spPr>
          <a:xfrm rot="18919883">
            <a:off x="3627781" y="2557369"/>
            <a:ext cx="953801" cy="967058"/>
          </a:xfrm>
          <a:prstGeom prst="plus">
            <a:avLst>
              <a:gd name="adj" fmla="val 43858"/>
            </a:avLst>
          </a:prstGeom>
          <a:solidFill>
            <a:srgbClr val="FFFFFF"/>
          </a:solidFill>
          <a:ln w="25400" cap="flat">
            <a:solidFill>
              <a:srgbClr val="0070C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3" name="Cross 22"/>
          <p:cNvSpPr/>
          <p:nvPr/>
        </p:nvSpPr>
        <p:spPr>
          <a:xfrm rot="18919883">
            <a:off x="5620438" y="2550661"/>
            <a:ext cx="953801" cy="967058"/>
          </a:xfrm>
          <a:prstGeom prst="plus">
            <a:avLst>
              <a:gd name="adj" fmla="val 43858"/>
            </a:avLst>
          </a:prstGeom>
          <a:solidFill>
            <a:srgbClr val="FFFFFF"/>
          </a:solidFill>
          <a:ln w="25400" cap="flat">
            <a:solidFill>
              <a:srgbClr val="0070C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4" name="Up Arrow 23"/>
          <p:cNvSpPr/>
          <p:nvPr/>
        </p:nvSpPr>
        <p:spPr>
          <a:xfrm rot="10800000">
            <a:off x="5922934" y="3303644"/>
            <a:ext cx="348811" cy="487532"/>
          </a:xfrm>
          <a:prstGeom prst="upArrow">
            <a:avLst/>
          </a:prstGeom>
          <a:solidFill>
            <a:srgbClr val="FFFFFF"/>
          </a:solidFill>
          <a:ln w="254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4" name="Rounded Rectangle 3"/>
          <p:cNvSpPr/>
          <p:nvPr/>
        </p:nvSpPr>
        <p:spPr>
          <a:xfrm>
            <a:off x="5448416" y="3278244"/>
            <a:ext cx="2336684" cy="1217556"/>
          </a:xfrm>
          <a:prstGeom prst="roundRect">
            <a:avLst/>
          </a:prstGeom>
          <a:noFill/>
          <a:ln w="19050" cap="flat">
            <a:solidFill>
              <a:srgbClr val="FFC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9" name="Oval 8"/>
          <p:cNvSpPr/>
          <p:nvPr/>
        </p:nvSpPr>
        <p:spPr>
          <a:xfrm>
            <a:off x="386533" y="1742487"/>
            <a:ext cx="764087" cy="779737"/>
          </a:xfrm>
          <a:prstGeom prst="ellipse">
            <a:avLst/>
          </a:prstGeom>
          <a:solidFill>
            <a:srgbClr val="FFFFFF"/>
          </a:solidFill>
          <a:ln w="254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4" name="Rounded Rectangle 13"/>
          <p:cNvSpPr/>
          <p:nvPr/>
        </p:nvSpPr>
        <p:spPr>
          <a:xfrm>
            <a:off x="348954" y="2561863"/>
            <a:ext cx="839244" cy="1150737"/>
          </a:xfrm>
          <a:prstGeom prst="roundRect">
            <a:avLst/>
          </a:prstGeom>
          <a:solidFill>
            <a:srgbClr val="FFFFFF"/>
          </a:solidFill>
          <a:ln w="254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5" name="Oval Callout 14"/>
          <p:cNvSpPr/>
          <p:nvPr/>
        </p:nvSpPr>
        <p:spPr>
          <a:xfrm>
            <a:off x="1188198" y="598802"/>
            <a:ext cx="2278380" cy="1687887"/>
          </a:xfrm>
          <a:prstGeom prst="wedgeEllipseCallout">
            <a:avLst>
              <a:gd name="adj1" fmla="val -61855"/>
              <a:gd name="adj2" fmla="val 50640"/>
            </a:avLst>
          </a:prstGeom>
          <a:solidFill>
            <a:srgbClr val="FFFFFF"/>
          </a:solidFill>
          <a:ln w="38100" cap="flat">
            <a:solidFill>
              <a:srgbClr val="FF6699"/>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Arial"/>
              </a:rPr>
              <a:t>I </a:t>
            </a:r>
            <a:r>
              <a:rPr kumimoji="0" lang="en-US" sz="1800" b="1" i="0" strike="noStrike" cap="none" spc="0" normalizeH="0" baseline="0" dirty="0" smtClean="0">
                <a:ln>
                  <a:noFill/>
                </a:ln>
                <a:solidFill>
                  <a:srgbClr val="000000"/>
                </a:solidFill>
                <a:effectLst/>
                <a:uFillTx/>
                <a:latin typeface="+mj-lt"/>
                <a:ea typeface="+mj-ea"/>
                <a:cs typeface="+mj-cs"/>
                <a:sym typeface="Arial"/>
              </a:rPr>
              <a:t>will </a:t>
            </a:r>
            <a:r>
              <a:rPr kumimoji="0" lang="en-US" sz="1800" b="1" i="0" u="sng" strike="noStrike" cap="none" spc="0" normalizeH="0" baseline="0" dirty="0" smtClean="0">
                <a:ln>
                  <a:noFill/>
                </a:ln>
                <a:solidFill>
                  <a:srgbClr val="000000"/>
                </a:solidFill>
                <a:effectLst/>
                <a:uFillTx/>
                <a:latin typeface="+mj-lt"/>
                <a:ea typeface="+mj-ea"/>
                <a:cs typeface="+mj-cs"/>
                <a:sym typeface="Arial"/>
              </a:rPr>
              <a:t>NOT </a:t>
            </a:r>
            <a:r>
              <a:rPr kumimoji="0" lang="en-US" sz="1800" b="1" i="0" u="none" strike="noStrike" cap="none" spc="0" normalizeH="0" baseline="0" dirty="0" smtClean="0">
                <a:ln>
                  <a:noFill/>
                </a:ln>
                <a:solidFill>
                  <a:srgbClr val="000000"/>
                </a:solidFill>
                <a:effectLst/>
                <a:uFillTx/>
                <a:latin typeface="+mj-lt"/>
                <a:ea typeface="+mj-ea"/>
                <a:cs typeface="+mj-cs"/>
                <a:sym typeface="Arial"/>
              </a:rPr>
              <a:t>“Defect” if you agree </a:t>
            </a:r>
            <a:r>
              <a:rPr kumimoji="0" lang="en-US" sz="1800" b="1" u="sng" strike="noStrike" cap="none" spc="0" normalizeH="0" baseline="0" dirty="0" smtClean="0">
                <a:ln>
                  <a:noFill/>
                </a:ln>
                <a:solidFill>
                  <a:srgbClr val="000000"/>
                </a:solidFill>
                <a:effectLst/>
                <a:uFillTx/>
                <a:latin typeface="+mj-lt"/>
                <a:ea typeface="+mj-ea"/>
                <a:cs typeface="+mj-cs"/>
                <a:sym typeface="Arial"/>
              </a:rPr>
              <a:t>not</a:t>
            </a:r>
            <a:r>
              <a:rPr kumimoji="0" lang="en-US" sz="1800" b="1" i="0" u="none" strike="noStrike" cap="none" spc="0" normalizeH="0" baseline="0" dirty="0" smtClean="0">
                <a:ln>
                  <a:noFill/>
                </a:ln>
                <a:solidFill>
                  <a:srgbClr val="000000"/>
                </a:solidFill>
                <a:effectLst/>
                <a:uFillTx/>
                <a:latin typeface="+mj-lt"/>
                <a:ea typeface="+mj-ea"/>
                <a:cs typeface="+mj-cs"/>
                <a:sym typeface="Arial"/>
              </a:rPr>
              <a:t> to “Defect”.</a:t>
            </a:r>
            <a:endParaRPr kumimoji="0" lang="en-US" sz="1800" b="1" i="0" u="none" strike="noStrike" cap="none" spc="0" normalizeH="0" baseline="0" dirty="0">
              <a:ln>
                <a:noFill/>
              </a:ln>
              <a:solidFill>
                <a:srgbClr val="000000"/>
              </a:solidFill>
              <a:effectLst/>
              <a:uFillTx/>
              <a:latin typeface="+mj-lt"/>
              <a:ea typeface="+mj-ea"/>
              <a:cs typeface="+mj-cs"/>
              <a:sym typeface="Arial"/>
            </a:endParaRPr>
          </a:p>
        </p:txBody>
      </p:sp>
      <p:sp>
        <p:nvSpPr>
          <p:cNvPr id="16" name="Cloud Callout 15"/>
          <p:cNvSpPr/>
          <p:nvPr/>
        </p:nvSpPr>
        <p:spPr>
          <a:xfrm>
            <a:off x="515079" y="3371473"/>
            <a:ext cx="2726062" cy="1405530"/>
          </a:xfrm>
          <a:prstGeom prst="cloudCallout">
            <a:avLst>
              <a:gd name="adj1" fmla="val -41651"/>
              <a:gd name="adj2" fmla="val -128336"/>
            </a:avLst>
          </a:prstGeom>
          <a:solidFill>
            <a:srgbClr val="FFFFFF"/>
          </a:solidFill>
          <a:ln w="254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t>If only neither of us had this “defect” option...</a:t>
            </a: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25" name="TextBox 24"/>
          <p:cNvSpPr txBox="1"/>
          <p:nvPr/>
        </p:nvSpPr>
        <p:spPr>
          <a:xfrm>
            <a:off x="3676126" y="902266"/>
            <a:ext cx="2595619" cy="369330"/>
          </a:xfrm>
          <a:prstGeom prst="rect">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t>The “contract” is born...</a:t>
            </a: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pic>
        <p:nvPicPr>
          <p:cNvPr id="26" name="image3.png" descr="bloq-logo.png"/>
          <p:cNvPicPr>
            <a:picLocks noChangeAspect="1"/>
          </p:cNvPicPr>
          <p:nvPr/>
        </p:nvPicPr>
        <p:blipFill>
          <a:blip r:embed="rId3">
            <a:extLst/>
          </a:blip>
          <a:stretch>
            <a:fillRect/>
          </a:stretch>
        </p:blipFill>
        <p:spPr>
          <a:xfrm>
            <a:off x="8290511" y="132790"/>
            <a:ext cx="684932" cy="330381"/>
          </a:xfrm>
          <a:prstGeom prst="rect">
            <a:avLst/>
          </a:prstGeom>
          <a:ln w="12700">
            <a:miter lim="400000"/>
          </a:ln>
        </p:spPr>
      </p:pic>
      <p:pic>
        <p:nvPicPr>
          <p:cNvPr id="27" name="image4.png"/>
          <p:cNvPicPr>
            <a:picLocks noChangeAspect="1"/>
          </p:cNvPicPr>
          <p:nvPr/>
        </p:nvPicPr>
        <p:blipFill>
          <a:blip r:embed="rId4">
            <a:extLst/>
          </a:blip>
          <a:stretch>
            <a:fillRect/>
          </a:stretch>
        </p:blipFill>
        <p:spPr>
          <a:xfrm>
            <a:off x="8507899" y="5016987"/>
            <a:ext cx="467545" cy="63257"/>
          </a:xfrm>
          <a:prstGeom prst="rect">
            <a:avLst/>
          </a:prstGeom>
          <a:ln w="12700">
            <a:miter lim="400000"/>
          </a:ln>
        </p:spPr>
      </p:pic>
    </p:spTree>
    <p:extLst>
      <p:ext uri="{BB962C8B-B14F-4D97-AF65-F5344CB8AC3E}">
        <p14:creationId xmlns:p14="http://schemas.microsoft.com/office/powerpoint/2010/main" val="869257177"/>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rot="17014629">
            <a:off x="-528930" y="2797392"/>
            <a:ext cx="202875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Arial"/>
              </a:rPr>
              <a:t>Rewards per Block</a:t>
            </a: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2" name="Title 1"/>
          <p:cNvSpPr>
            <a:spLocks noGrp="1"/>
          </p:cNvSpPr>
          <p:nvPr>
            <p:ph type="title" idx="4294967295"/>
          </p:nvPr>
        </p:nvSpPr>
        <p:spPr>
          <a:xfrm>
            <a:off x="254000" y="156308"/>
            <a:ext cx="8229600" cy="649013"/>
          </a:xfrm>
        </p:spPr>
        <p:txBody>
          <a:bodyPr>
            <a:normAutofit fontScale="90000"/>
          </a:bodyPr>
          <a:lstStyle/>
          <a:p>
            <a:r>
              <a:rPr lang="en-US" dirty="0" smtClean="0"/>
              <a:t>In One Slide – Contract Externalities</a:t>
            </a:r>
            <a:endParaRPr lang="en-US" dirty="0"/>
          </a:p>
        </p:txBody>
      </p:sp>
      <p:sp>
        <p:nvSpPr>
          <p:cNvPr id="7" name="Rounded Rectangle 6"/>
          <p:cNvSpPr/>
          <p:nvPr/>
        </p:nvSpPr>
        <p:spPr>
          <a:xfrm>
            <a:off x="1117336" y="1166458"/>
            <a:ext cx="2782767" cy="715087"/>
          </a:xfrm>
          <a:prstGeom prst="roundRect">
            <a:avLst/>
          </a:prstGeom>
          <a:solidFill>
            <a:srgbClr val="FFFFFF"/>
          </a:solidFill>
          <a:ln w="25400" cap="flat">
            <a:solidFill>
              <a:srgbClr val="FFC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Arial"/>
              </a:rPr>
              <a:t>Bitcoin Miners </a:t>
            </a:r>
          </a:p>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Arial"/>
              </a:rPr>
              <a:t>{   Sha</a:t>
            </a:r>
            <a:r>
              <a:rPr lang="en-US" dirty="0" smtClean="0"/>
              <a:t>256(Sha256(*))   }</a:t>
            </a: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8" name="Rounded Rectangle 7"/>
          <p:cNvSpPr/>
          <p:nvPr/>
        </p:nvSpPr>
        <p:spPr>
          <a:xfrm>
            <a:off x="4556890" y="1164496"/>
            <a:ext cx="1559171" cy="715087"/>
          </a:xfrm>
          <a:prstGeom prst="roundRect">
            <a:avLst/>
          </a:prstGeom>
          <a:solidFill>
            <a:srgbClr val="FFFFFF"/>
          </a:solidFill>
          <a:ln w="25400" cap="flat">
            <a:solidFill>
              <a:srgbClr val="00B0F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Arial"/>
              </a:rPr>
              <a:t>Other Miners</a:t>
            </a:r>
          </a:p>
          <a:p>
            <a:pPr marL="0" marR="0" indent="0" algn="ctr" defTabSz="914400" rtl="0" fontAlgn="auto" latinLnBrk="0" hangingPunct="0">
              <a:lnSpc>
                <a:spcPct val="100000"/>
              </a:lnSpc>
              <a:spcBef>
                <a:spcPts val="0"/>
              </a:spcBef>
              <a:spcAft>
                <a:spcPts val="0"/>
              </a:spcAft>
              <a:buClrTx/>
              <a:buSzTx/>
              <a:buFontTx/>
              <a:buNone/>
              <a:tabLst/>
            </a:pPr>
            <a:r>
              <a:rPr lang="en-US" dirty="0" smtClean="0"/>
              <a:t>{   Sha3(*)   }</a:t>
            </a: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9" name="Down Arrow 8"/>
          <p:cNvSpPr/>
          <p:nvPr/>
        </p:nvSpPr>
        <p:spPr>
          <a:xfrm rot="10800000">
            <a:off x="1117336" y="1964443"/>
            <a:ext cx="593969" cy="1531815"/>
          </a:xfrm>
          <a:prstGeom prst="downArrow">
            <a:avLst/>
          </a:prstGeom>
          <a:solidFill>
            <a:srgbClr val="FFFFFF"/>
          </a:solidFill>
          <a:ln w="25400" cap="flat">
            <a:solidFill>
              <a:srgbClr val="FFC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0" name="Down Arrow 9"/>
          <p:cNvSpPr/>
          <p:nvPr/>
        </p:nvSpPr>
        <p:spPr>
          <a:xfrm rot="10800000">
            <a:off x="4720478" y="2074985"/>
            <a:ext cx="218830" cy="336061"/>
          </a:xfrm>
          <a:prstGeom prst="downArrow">
            <a:avLst/>
          </a:prstGeom>
          <a:solidFill>
            <a:srgbClr val="FFFFFF"/>
          </a:solidFill>
          <a:ln w="25400" cap="flat">
            <a:solidFill>
              <a:srgbClr val="00B0F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1" name="Down Arrow 10"/>
          <p:cNvSpPr/>
          <p:nvPr/>
        </p:nvSpPr>
        <p:spPr>
          <a:xfrm rot="10800000">
            <a:off x="2344586" y="2078892"/>
            <a:ext cx="199294" cy="328248"/>
          </a:xfrm>
          <a:prstGeom prst="downArrow">
            <a:avLst/>
          </a:prstGeom>
          <a:solidFill>
            <a:srgbClr val="FFFFFF"/>
          </a:solidFill>
          <a:ln w="25400" cap="flat">
            <a:solidFill>
              <a:srgbClr val="FFC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2" name="Down Arrow 11"/>
          <p:cNvSpPr/>
          <p:nvPr/>
        </p:nvSpPr>
        <p:spPr>
          <a:xfrm rot="10800000">
            <a:off x="2635708" y="2078892"/>
            <a:ext cx="199294" cy="328248"/>
          </a:xfrm>
          <a:prstGeom prst="downArrow">
            <a:avLst/>
          </a:prstGeom>
          <a:solidFill>
            <a:srgbClr val="FFFFFF"/>
          </a:solidFill>
          <a:ln w="25400" cap="flat">
            <a:solidFill>
              <a:srgbClr val="FFC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3" name="Down Arrow 12"/>
          <p:cNvSpPr/>
          <p:nvPr/>
        </p:nvSpPr>
        <p:spPr>
          <a:xfrm rot="10800000">
            <a:off x="7217493" y="2088709"/>
            <a:ext cx="218830" cy="336061"/>
          </a:xfrm>
          <a:prstGeom prst="downArrow">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4" name="Rounded Rectangle 13"/>
          <p:cNvSpPr/>
          <p:nvPr/>
        </p:nvSpPr>
        <p:spPr>
          <a:xfrm>
            <a:off x="6701676" y="1166459"/>
            <a:ext cx="1559171" cy="715087"/>
          </a:xfrm>
          <a:prstGeom prst="roundRect">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Arial"/>
              </a:rPr>
              <a:t>Other Miners</a:t>
            </a:r>
          </a:p>
          <a:p>
            <a:pPr marL="0" marR="0" indent="0" algn="ctr" defTabSz="914400" rtl="0" fontAlgn="auto" latinLnBrk="0" hangingPunct="0">
              <a:lnSpc>
                <a:spcPct val="100000"/>
              </a:lnSpc>
              <a:spcBef>
                <a:spcPts val="0"/>
              </a:spcBef>
              <a:spcAft>
                <a:spcPts val="0"/>
              </a:spcAft>
              <a:buClrTx/>
              <a:buSzTx/>
              <a:buFontTx/>
              <a:buNone/>
              <a:tabLst/>
            </a:pPr>
            <a:r>
              <a:rPr lang="en-US" dirty="0" smtClean="0"/>
              <a:t>{   MD5(*)   }</a:t>
            </a: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15" name="Down Arrow 14"/>
          <p:cNvSpPr/>
          <p:nvPr/>
        </p:nvSpPr>
        <p:spPr>
          <a:xfrm rot="10800000">
            <a:off x="6893156" y="2088709"/>
            <a:ext cx="218830" cy="336061"/>
          </a:xfrm>
          <a:prstGeom prst="downArrow">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8" name="TextBox 17"/>
          <p:cNvSpPr txBox="1"/>
          <p:nvPr/>
        </p:nvSpPr>
        <p:spPr>
          <a:xfrm>
            <a:off x="892238" y="2625044"/>
            <a:ext cx="106695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Arial"/>
              </a:rPr>
              <a:t>Coinbase</a:t>
            </a: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19" name="TextBox 18"/>
          <p:cNvSpPr txBox="1"/>
          <p:nvPr/>
        </p:nvSpPr>
        <p:spPr>
          <a:xfrm>
            <a:off x="2258372" y="2058351"/>
            <a:ext cx="122084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Arial"/>
              </a:rPr>
              <a:t>Sidechains</a:t>
            </a: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pic>
        <p:nvPicPr>
          <p:cNvPr id="22" name="Picture 4" descr="http://bankinnovation.net/wp-content/uploads/2013/11/bitcoin.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6443374" y="3162314"/>
            <a:ext cx="2217776" cy="1386110"/>
          </a:xfrm>
          <a:prstGeom prst="rect">
            <a:avLst/>
          </a:prstGeom>
          <a:noFill/>
          <a:extLst>
            <a:ext uri="{909E8E84-426E-40DD-AFC4-6F175D3DCCD1}">
              <a14:hiddenFill xmlns:a14="http://schemas.microsoft.com/office/drawing/2010/main">
                <a:solidFill>
                  <a:srgbClr val="FFFFFF"/>
                </a:solidFill>
              </a14:hiddenFill>
            </a:ext>
          </a:extLst>
        </p:spPr>
      </p:pic>
      <p:sp>
        <p:nvSpPr>
          <p:cNvPr id="23" name="Can 22"/>
          <p:cNvSpPr/>
          <p:nvPr/>
        </p:nvSpPr>
        <p:spPr>
          <a:xfrm>
            <a:off x="6934024" y="3535194"/>
            <a:ext cx="407753" cy="234290"/>
          </a:xfrm>
          <a:prstGeom prst="can">
            <a:avLst/>
          </a:prstGeom>
          <a:solidFill>
            <a:srgbClr val="FFFFFF"/>
          </a:solidFill>
          <a:ln w="25400" cap="flat">
            <a:solidFill>
              <a:srgbClr val="FFC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4" name="Can 23"/>
          <p:cNvSpPr/>
          <p:nvPr/>
        </p:nvSpPr>
        <p:spPr>
          <a:xfrm>
            <a:off x="7435011" y="3281197"/>
            <a:ext cx="407753" cy="234290"/>
          </a:xfrm>
          <a:prstGeom prst="can">
            <a:avLst/>
          </a:prstGeom>
          <a:solidFill>
            <a:srgbClr val="FFFFFF"/>
          </a:solidFill>
          <a:ln w="25400" cap="flat">
            <a:solidFill>
              <a:srgbClr val="FFC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5" name="Can 24"/>
          <p:cNvSpPr/>
          <p:nvPr/>
        </p:nvSpPr>
        <p:spPr>
          <a:xfrm>
            <a:off x="7761851" y="3652339"/>
            <a:ext cx="407753" cy="234290"/>
          </a:xfrm>
          <a:prstGeom prst="can">
            <a:avLst/>
          </a:prstGeom>
          <a:solidFill>
            <a:srgbClr val="FFFFFF"/>
          </a:solidFill>
          <a:ln w="25400" cap="flat">
            <a:solidFill>
              <a:srgbClr val="00B0F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6" name="Can 25"/>
          <p:cNvSpPr/>
          <p:nvPr/>
        </p:nvSpPr>
        <p:spPr>
          <a:xfrm>
            <a:off x="7683174" y="3993932"/>
            <a:ext cx="407753" cy="234290"/>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7" name="Can 26"/>
          <p:cNvSpPr/>
          <p:nvPr/>
        </p:nvSpPr>
        <p:spPr>
          <a:xfrm>
            <a:off x="7118499" y="4091710"/>
            <a:ext cx="407753" cy="234290"/>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8" name="TextBox 27"/>
          <p:cNvSpPr txBox="1"/>
          <p:nvPr/>
        </p:nvSpPr>
        <p:spPr>
          <a:xfrm>
            <a:off x="4556720" y="2055440"/>
            <a:ext cx="122084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Arial"/>
              </a:rPr>
              <a:t>Sidechains</a:t>
            </a: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29" name="TextBox 28"/>
          <p:cNvSpPr txBox="1"/>
          <p:nvPr/>
        </p:nvSpPr>
        <p:spPr>
          <a:xfrm>
            <a:off x="6701676" y="2088709"/>
            <a:ext cx="122084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Arial"/>
              </a:rPr>
              <a:t>Sidechains</a:t>
            </a: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30" name="Rounded Rectangle 29"/>
          <p:cNvSpPr/>
          <p:nvPr/>
        </p:nvSpPr>
        <p:spPr>
          <a:xfrm>
            <a:off x="6733912" y="3188566"/>
            <a:ext cx="1668580" cy="1302346"/>
          </a:xfrm>
          <a:prstGeom prst="roundRect">
            <a:avLst/>
          </a:prstGeom>
          <a:noFill/>
          <a:ln w="28575"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31" name="Cloud Callout 30"/>
          <p:cNvSpPr/>
          <p:nvPr/>
        </p:nvSpPr>
        <p:spPr>
          <a:xfrm>
            <a:off x="2317245" y="2605910"/>
            <a:ext cx="2958122" cy="1405530"/>
          </a:xfrm>
          <a:prstGeom prst="cloudCallout">
            <a:avLst>
              <a:gd name="adj1" fmla="val -14941"/>
              <a:gd name="adj2" fmla="val -93914"/>
            </a:avLst>
          </a:prstGeom>
          <a:solidFill>
            <a:srgbClr val="FFFFFF"/>
          </a:solidFill>
          <a:ln w="25400" cap="flat">
            <a:solidFill>
              <a:srgbClr val="FFC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Arial"/>
              </a:rPr>
              <a:t>If what </a:t>
            </a:r>
            <a:r>
              <a:rPr kumimoji="0" lang="en-US" sz="1800" b="1" i="0" u="none" strike="noStrike" cap="none" spc="0" normalizeH="0" baseline="0" dirty="0" smtClean="0">
                <a:ln>
                  <a:noFill/>
                </a:ln>
                <a:solidFill>
                  <a:srgbClr val="FF0000"/>
                </a:solidFill>
                <a:effectLst/>
                <a:uFillTx/>
                <a:latin typeface="+mj-lt"/>
                <a:ea typeface="+mj-ea"/>
                <a:cs typeface="+mj-cs"/>
                <a:sym typeface="Arial"/>
              </a:rPr>
              <a:t>they</a:t>
            </a:r>
            <a:r>
              <a:rPr kumimoji="0" lang="en-US" sz="1800" b="0" i="0" u="none" strike="noStrike" cap="none" spc="0" normalizeH="0" dirty="0" smtClean="0">
                <a:ln>
                  <a:noFill/>
                </a:ln>
                <a:solidFill>
                  <a:srgbClr val="000000"/>
                </a:solidFill>
                <a:effectLst/>
                <a:uFillTx/>
                <a:latin typeface="+mj-lt"/>
                <a:ea typeface="+mj-ea"/>
                <a:cs typeface="+mj-cs"/>
                <a:sym typeface="Arial"/>
              </a:rPr>
              <a:t> a</a:t>
            </a:r>
            <a:r>
              <a:rPr kumimoji="0" lang="en-US" sz="1800" b="0" i="0" u="none" strike="noStrike" cap="none" spc="0" normalizeH="0" baseline="0" dirty="0" smtClean="0">
                <a:ln>
                  <a:noFill/>
                </a:ln>
                <a:solidFill>
                  <a:srgbClr val="000000"/>
                </a:solidFill>
                <a:effectLst/>
                <a:uFillTx/>
                <a:latin typeface="+mj-lt"/>
                <a:ea typeface="+mj-ea"/>
                <a:cs typeface="+mj-cs"/>
                <a:sym typeface="Arial"/>
              </a:rPr>
              <a:t>re doing affects </a:t>
            </a:r>
            <a:r>
              <a:rPr kumimoji="0" lang="en-US" sz="1800" b="1" i="0" u="none" strike="noStrike" cap="none" spc="0" normalizeH="0" baseline="0" dirty="0" smtClean="0">
                <a:ln>
                  <a:noFill/>
                </a:ln>
                <a:solidFill>
                  <a:srgbClr val="00B050"/>
                </a:solidFill>
                <a:effectLst/>
                <a:uFillTx/>
                <a:latin typeface="+mj-lt"/>
                <a:ea typeface="+mj-ea"/>
                <a:cs typeface="+mj-cs"/>
                <a:sym typeface="Arial"/>
              </a:rPr>
              <a:t>me</a:t>
            </a:r>
            <a:r>
              <a:rPr kumimoji="0" lang="en-US" sz="1800" b="0" i="0" u="none" strike="noStrike" cap="none" spc="0" normalizeH="0" baseline="0" dirty="0" smtClean="0">
                <a:ln>
                  <a:noFill/>
                </a:ln>
                <a:solidFill>
                  <a:srgbClr val="000000"/>
                </a:solidFill>
                <a:effectLst/>
                <a:uFillTx/>
                <a:latin typeface="+mj-lt"/>
                <a:ea typeface="+mj-ea"/>
                <a:cs typeface="+mj-cs"/>
                <a:sym typeface="Arial"/>
              </a:rPr>
              <a:t>, I want a say in it!</a:t>
            </a: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cxnSp>
        <p:nvCxnSpPr>
          <p:cNvPr id="33" name="Straight Arrow Connector 32"/>
          <p:cNvCxnSpPr/>
          <p:nvPr/>
        </p:nvCxnSpPr>
        <p:spPr>
          <a:xfrm flipH="1">
            <a:off x="3796306" y="2407140"/>
            <a:ext cx="924172" cy="500183"/>
          </a:xfrm>
          <a:prstGeom prst="straightConnector1">
            <a:avLst/>
          </a:prstGeom>
          <a:noFill/>
          <a:ln w="25400" cap="flat">
            <a:solidFill>
              <a:srgbClr val="FF0000"/>
            </a:solidFill>
            <a:prstDash val="solid"/>
            <a:round/>
            <a:headEnd type="none" w="med" len="med"/>
            <a:tailEnd type="none" w="med" len="med"/>
          </a:ln>
          <a:effectLst/>
          <a:sp3d/>
        </p:spPr>
        <p:style>
          <a:lnRef idx="0">
            <a:scrgbClr r="0" g="0" b="0"/>
          </a:lnRef>
          <a:fillRef idx="0">
            <a:scrgbClr r="0" g="0" b="0"/>
          </a:fillRef>
          <a:effectRef idx="0">
            <a:scrgbClr r="0" g="0" b="0"/>
          </a:effectRef>
          <a:fontRef idx="none"/>
        </p:style>
      </p:cxnSp>
      <p:cxnSp>
        <p:nvCxnSpPr>
          <p:cNvPr id="37" name="Straight Arrow Connector 36"/>
          <p:cNvCxnSpPr/>
          <p:nvPr/>
        </p:nvCxnSpPr>
        <p:spPr>
          <a:xfrm>
            <a:off x="2508719" y="2458039"/>
            <a:ext cx="1016001" cy="449284"/>
          </a:xfrm>
          <a:prstGeom prst="straightConnector1">
            <a:avLst/>
          </a:prstGeom>
          <a:noFill/>
          <a:ln w="25400" cap="flat">
            <a:solidFill>
              <a:srgbClr val="FF0000"/>
            </a:solidFill>
            <a:prstDash val="solid"/>
            <a:round/>
            <a:headEnd type="none" w="med" len="med"/>
            <a:tailEnd type="none" w="med" len="med"/>
          </a:ln>
          <a:effectLst/>
          <a:sp3d/>
        </p:spPr>
        <p:style>
          <a:lnRef idx="0">
            <a:scrgbClr r="0" g="0" b="0"/>
          </a:lnRef>
          <a:fillRef idx="0">
            <a:scrgbClr r="0" g="0" b="0"/>
          </a:fillRef>
          <a:effectRef idx="0">
            <a:scrgbClr r="0" g="0" b="0"/>
          </a:effectRef>
          <a:fontRef idx="none"/>
        </p:style>
      </p:cxnSp>
      <p:cxnSp>
        <p:nvCxnSpPr>
          <p:cNvPr id="40" name="Straight Arrow Connector 39"/>
          <p:cNvCxnSpPr>
            <a:stCxn id="19" idx="2"/>
          </p:cNvCxnSpPr>
          <p:nvPr/>
        </p:nvCxnSpPr>
        <p:spPr>
          <a:xfrm>
            <a:off x="2868795" y="2427681"/>
            <a:ext cx="804418" cy="479642"/>
          </a:xfrm>
          <a:prstGeom prst="straightConnector1">
            <a:avLst/>
          </a:prstGeom>
          <a:noFill/>
          <a:ln w="25400" cap="flat">
            <a:solidFill>
              <a:srgbClr val="FF0000"/>
            </a:solidFill>
            <a:prstDash val="solid"/>
            <a:round/>
            <a:headEnd type="none" w="med" len="med"/>
            <a:tailEnd type="none" w="med" len="med"/>
          </a:ln>
          <a:effectLst/>
          <a:sp3d/>
        </p:spPr>
        <p:style>
          <a:lnRef idx="0">
            <a:scrgbClr r="0" g="0" b="0"/>
          </a:lnRef>
          <a:fillRef idx="0">
            <a:scrgbClr r="0" g="0" b="0"/>
          </a:fillRef>
          <a:effectRef idx="0">
            <a:scrgbClr r="0" g="0" b="0"/>
          </a:effectRef>
          <a:fontRef idx="none"/>
        </p:style>
      </p:cxnSp>
      <p:cxnSp>
        <p:nvCxnSpPr>
          <p:cNvPr id="43" name="Straight Arrow Connector 42"/>
          <p:cNvCxnSpPr>
            <a:stCxn id="29" idx="2"/>
          </p:cNvCxnSpPr>
          <p:nvPr/>
        </p:nvCxnSpPr>
        <p:spPr>
          <a:xfrm flipH="1">
            <a:off x="3962382" y="2458039"/>
            <a:ext cx="3349717" cy="449284"/>
          </a:xfrm>
          <a:prstGeom prst="straightConnector1">
            <a:avLst/>
          </a:prstGeom>
          <a:noFill/>
          <a:ln w="25400" cap="flat">
            <a:solidFill>
              <a:srgbClr val="FF0000"/>
            </a:solidFill>
            <a:prstDash val="solid"/>
            <a:round/>
            <a:headEnd type="none" w="med" len="med"/>
            <a:tailEnd type="none" w="med" len="med"/>
          </a:ln>
          <a:effectLst/>
          <a:sp3d/>
        </p:spPr>
        <p:style>
          <a:lnRef idx="0">
            <a:scrgbClr r="0" g="0" b="0"/>
          </a:lnRef>
          <a:fillRef idx="0">
            <a:scrgbClr r="0" g="0" b="0"/>
          </a:fillRef>
          <a:effectRef idx="0">
            <a:scrgbClr r="0" g="0" b="0"/>
          </a:effectRef>
          <a:fontRef idx="none"/>
        </p:style>
      </p:cxnSp>
      <p:cxnSp>
        <p:nvCxnSpPr>
          <p:cNvPr id="46" name="Straight Arrow Connector 45"/>
          <p:cNvCxnSpPr/>
          <p:nvPr/>
        </p:nvCxnSpPr>
        <p:spPr>
          <a:xfrm flipH="1">
            <a:off x="3900103" y="2407140"/>
            <a:ext cx="2993055" cy="500183"/>
          </a:xfrm>
          <a:prstGeom prst="straightConnector1">
            <a:avLst/>
          </a:prstGeom>
          <a:noFill/>
          <a:ln w="25400" cap="flat">
            <a:solidFill>
              <a:srgbClr val="FF0000"/>
            </a:solidFill>
            <a:prstDash val="solid"/>
            <a:round/>
            <a:headEnd type="none" w="med" len="med"/>
            <a:tailEnd type="none" w="med" len="med"/>
          </a:ln>
          <a:effectLst/>
          <a:sp3d/>
        </p:spPr>
        <p:style>
          <a:lnRef idx="0">
            <a:scrgbClr r="0" g="0" b="0"/>
          </a:lnRef>
          <a:fillRef idx="0">
            <a:scrgbClr r="0" g="0" b="0"/>
          </a:fillRef>
          <a:effectRef idx="0">
            <a:scrgbClr r="0" g="0" b="0"/>
          </a:effectRef>
          <a:fontRef idx="none"/>
        </p:style>
      </p:cxnSp>
      <p:sp>
        <p:nvSpPr>
          <p:cNvPr id="53" name="Down Arrow 52"/>
          <p:cNvSpPr/>
          <p:nvPr/>
        </p:nvSpPr>
        <p:spPr>
          <a:xfrm rot="10800000">
            <a:off x="1908645" y="2081796"/>
            <a:ext cx="199294" cy="328248"/>
          </a:xfrm>
          <a:prstGeom prst="downArrow">
            <a:avLst/>
          </a:prstGeom>
          <a:solidFill>
            <a:srgbClr val="FFFFFF"/>
          </a:solidFill>
          <a:ln w="25400" cap="flat">
            <a:solidFill>
              <a:srgbClr val="FFC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54" name="TextBox 53"/>
          <p:cNvSpPr txBox="1"/>
          <p:nvPr/>
        </p:nvSpPr>
        <p:spPr>
          <a:xfrm>
            <a:off x="1630105" y="2222475"/>
            <a:ext cx="77200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Arial"/>
              </a:rPr>
              <a:t>tx fees</a:t>
            </a: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61" name="Right Brace 60"/>
          <p:cNvSpPr/>
          <p:nvPr/>
        </p:nvSpPr>
        <p:spPr>
          <a:xfrm rot="4203742">
            <a:off x="1793805" y="2001347"/>
            <a:ext cx="628267" cy="2181265"/>
          </a:xfrm>
          <a:prstGeom prst="rightBrace">
            <a:avLst>
              <a:gd name="adj1" fmla="val 33521"/>
              <a:gd name="adj2" fmla="val 65794"/>
            </a:avLst>
          </a:prstGeom>
          <a:noFill/>
          <a:ln w="3810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63" name="Curved Down Arrow 62"/>
          <p:cNvSpPr/>
          <p:nvPr/>
        </p:nvSpPr>
        <p:spPr>
          <a:xfrm rot="10581519">
            <a:off x="1795769" y="3479132"/>
            <a:ext cx="2488837" cy="1388515"/>
          </a:xfrm>
          <a:prstGeom prst="curvedDownArrow">
            <a:avLst>
              <a:gd name="adj1" fmla="val 7418"/>
              <a:gd name="adj2" fmla="val 21004"/>
              <a:gd name="adj3" fmla="val 15704"/>
            </a:avLst>
          </a:prstGeom>
          <a:solidFill>
            <a:srgbClr val="FFFFFF">
              <a:alpha val="72000"/>
            </a:srgbClr>
          </a:solidFill>
          <a:ln w="25400" cap="flat">
            <a:solidFill>
              <a:srgbClr val="92D050">
                <a:alpha val="72000"/>
              </a:srgb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pic>
        <p:nvPicPr>
          <p:cNvPr id="64" name="image3.png" descr="bloq-logo.png"/>
          <p:cNvPicPr>
            <a:picLocks noChangeAspect="1"/>
          </p:cNvPicPr>
          <p:nvPr/>
        </p:nvPicPr>
        <p:blipFill>
          <a:blip r:embed="rId5">
            <a:extLst/>
          </a:blip>
          <a:stretch>
            <a:fillRect/>
          </a:stretch>
        </p:blipFill>
        <p:spPr>
          <a:xfrm>
            <a:off x="8290511" y="132790"/>
            <a:ext cx="684932" cy="330381"/>
          </a:xfrm>
          <a:prstGeom prst="rect">
            <a:avLst/>
          </a:prstGeom>
          <a:ln w="12700">
            <a:miter lim="400000"/>
          </a:ln>
        </p:spPr>
      </p:pic>
      <p:pic>
        <p:nvPicPr>
          <p:cNvPr id="65" name="image4.png"/>
          <p:cNvPicPr>
            <a:picLocks noChangeAspect="1"/>
          </p:cNvPicPr>
          <p:nvPr/>
        </p:nvPicPr>
        <p:blipFill>
          <a:blip r:embed="rId6">
            <a:extLst/>
          </a:blip>
          <a:stretch>
            <a:fillRect/>
          </a:stretch>
        </p:blipFill>
        <p:spPr>
          <a:xfrm>
            <a:off x="8523529" y="5016987"/>
            <a:ext cx="467545" cy="63257"/>
          </a:xfrm>
          <a:prstGeom prst="rect">
            <a:avLst/>
          </a:prstGeom>
          <a:ln w="12700">
            <a:miter lim="400000"/>
          </a:ln>
        </p:spPr>
      </p:pic>
      <p:cxnSp>
        <p:nvCxnSpPr>
          <p:cNvPr id="67" name="Straight Connector 66"/>
          <p:cNvCxnSpPr/>
          <p:nvPr/>
        </p:nvCxnSpPr>
        <p:spPr>
          <a:xfrm flipH="1">
            <a:off x="390773" y="2015194"/>
            <a:ext cx="514447" cy="2055637"/>
          </a:xfrm>
          <a:prstGeom prst="line">
            <a:avLst/>
          </a:prstGeom>
          <a:noFill/>
          <a:ln w="254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cxnSp>
      <p:sp>
        <p:nvSpPr>
          <p:cNvPr id="38" name="TextBox 37"/>
          <p:cNvSpPr txBox="1"/>
          <p:nvPr/>
        </p:nvSpPr>
        <p:spPr>
          <a:xfrm rot="17014629">
            <a:off x="17906" y="1247741"/>
            <a:ext cx="66941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Arial"/>
              </a:rPr>
              <a:t>Entity</a:t>
            </a: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cxnSp>
        <p:nvCxnSpPr>
          <p:cNvPr id="41" name="Straight Connector 40"/>
          <p:cNvCxnSpPr/>
          <p:nvPr/>
        </p:nvCxnSpPr>
        <p:spPr>
          <a:xfrm flipH="1">
            <a:off x="458290" y="1151411"/>
            <a:ext cx="153494" cy="654145"/>
          </a:xfrm>
          <a:prstGeom prst="line">
            <a:avLst/>
          </a:prstGeom>
          <a:noFill/>
          <a:ln w="254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904955187"/>
      </p:ext>
    </p:extLst>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789936728"/>
              </p:ext>
            </p:extLst>
          </p:nvPr>
        </p:nvGraphicFramePr>
        <p:xfrm>
          <a:off x="1480419" y="1408461"/>
          <a:ext cx="6096000" cy="2940051"/>
        </p:xfrm>
        <a:graphic>
          <a:graphicData uri="http://schemas.openxmlformats.org/drawingml/2006/table">
            <a:tbl>
              <a:tblPr firstRow="1" bandRow="1">
                <a:tableStyleId>{5940675A-B579-460E-94D1-54222C63F5DA}</a:tableStyleId>
              </a:tblPr>
              <a:tblGrid>
                <a:gridCol w="2032000"/>
                <a:gridCol w="2032000"/>
                <a:gridCol w="2032000"/>
              </a:tblGrid>
              <a:tr h="980017">
                <a:tc>
                  <a:txBody>
                    <a:bodyPr/>
                    <a:lstStyle/>
                    <a:p>
                      <a:endParaRPr lang="en-US" sz="2800" dirty="0"/>
                    </a:p>
                  </a:txBody>
                  <a:tcPr/>
                </a:tc>
                <a:tc>
                  <a:txBody>
                    <a:bodyPr/>
                    <a:lstStyle/>
                    <a:p>
                      <a:pPr algn="ctr"/>
                      <a:r>
                        <a:rPr lang="en-US" sz="2800" b="1" dirty="0" smtClean="0">
                          <a:ln>
                            <a:solidFill>
                              <a:schemeClr val="tx1"/>
                            </a:solidFill>
                          </a:ln>
                          <a:solidFill>
                            <a:srgbClr val="FD1C17"/>
                          </a:solidFill>
                        </a:rPr>
                        <a:t>Cooperate</a:t>
                      </a:r>
                      <a:endParaRPr lang="en-US" sz="2800" b="1" dirty="0">
                        <a:ln>
                          <a:solidFill>
                            <a:schemeClr val="tx1"/>
                          </a:solidFill>
                        </a:ln>
                        <a:solidFill>
                          <a:srgbClr val="FD1C17"/>
                        </a:solidFill>
                      </a:endParaRPr>
                    </a:p>
                  </a:txBody>
                  <a:tcPr/>
                </a:tc>
                <a:tc>
                  <a:txBody>
                    <a:bodyPr/>
                    <a:lstStyle/>
                    <a:p>
                      <a:pPr algn="ctr"/>
                      <a:r>
                        <a:rPr lang="en-US" sz="2800" b="1" dirty="0" smtClean="0">
                          <a:ln>
                            <a:solidFill>
                              <a:schemeClr val="tx1"/>
                            </a:solidFill>
                          </a:ln>
                          <a:solidFill>
                            <a:srgbClr val="FD1C17"/>
                          </a:solidFill>
                        </a:rPr>
                        <a:t>Defect</a:t>
                      </a:r>
                      <a:endParaRPr lang="en-US" sz="2800" b="1" dirty="0">
                        <a:ln>
                          <a:solidFill>
                            <a:schemeClr val="tx1"/>
                          </a:solidFill>
                        </a:ln>
                        <a:solidFill>
                          <a:srgbClr val="FD1C17"/>
                        </a:solidFill>
                      </a:endParaRPr>
                    </a:p>
                  </a:txBody>
                  <a:tcPr/>
                </a:tc>
              </a:tr>
              <a:tr h="980017">
                <a:tc>
                  <a:txBody>
                    <a:bodyPr/>
                    <a:lstStyle/>
                    <a:p>
                      <a:r>
                        <a:rPr lang="en-US" sz="2800" b="1" dirty="0" smtClean="0">
                          <a:ln>
                            <a:solidFill>
                              <a:schemeClr val="tx1"/>
                            </a:solidFill>
                          </a:ln>
                          <a:solidFill>
                            <a:srgbClr val="00B0F0"/>
                          </a:solidFill>
                        </a:rPr>
                        <a:t>Cooperate</a:t>
                      </a:r>
                      <a:endParaRPr lang="en-US" sz="2800" b="1" dirty="0">
                        <a:ln>
                          <a:solidFill>
                            <a:schemeClr val="tx1"/>
                          </a:solidFill>
                        </a:ln>
                        <a:solidFill>
                          <a:srgbClr val="00B0F0"/>
                        </a:solidFill>
                      </a:endParaRPr>
                    </a:p>
                  </a:txBody>
                  <a:tcPr anchor="ctr"/>
                </a:tc>
                <a:tc>
                  <a:txBody>
                    <a:bodyPr/>
                    <a:lstStyle/>
                    <a:p>
                      <a:pPr algn="ctr"/>
                      <a:endParaRPr lang="en-US" sz="2800" dirty="0"/>
                    </a:p>
                  </a:txBody>
                  <a:tcPr/>
                </a:tc>
                <a:tc>
                  <a:txBody>
                    <a:bodyPr/>
                    <a:lstStyle/>
                    <a:p>
                      <a:pPr algn="ctr"/>
                      <a:endParaRPr lang="en-US" sz="2800" dirty="0"/>
                    </a:p>
                  </a:txBody>
                  <a:tcPr/>
                </a:tc>
              </a:tr>
              <a:tr h="980017">
                <a:tc>
                  <a:txBody>
                    <a:bodyPr/>
                    <a:lstStyle/>
                    <a:p>
                      <a:r>
                        <a:rPr lang="en-US" sz="2800" b="1" dirty="0" smtClean="0">
                          <a:ln>
                            <a:solidFill>
                              <a:schemeClr val="tx1"/>
                            </a:solidFill>
                          </a:ln>
                          <a:solidFill>
                            <a:srgbClr val="00B0F0"/>
                          </a:solidFill>
                        </a:rPr>
                        <a:t>Defect</a:t>
                      </a:r>
                      <a:endParaRPr lang="en-US" sz="2800" b="1" dirty="0">
                        <a:ln>
                          <a:solidFill>
                            <a:schemeClr val="tx1"/>
                          </a:solidFill>
                        </a:ln>
                        <a:solidFill>
                          <a:srgbClr val="00B0F0"/>
                        </a:solidFill>
                      </a:endParaRPr>
                    </a:p>
                  </a:txBody>
                  <a:tcPr anchor="ctr"/>
                </a:tc>
                <a:tc>
                  <a:txBody>
                    <a:bodyPr/>
                    <a:lstStyle/>
                    <a:p>
                      <a:pPr algn="ctr"/>
                      <a:endParaRPr lang="en-US" sz="2800" dirty="0"/>
                    </a:p>
                  </a:txBody>
                  <a:tcPr/>
                </a:tc>
                <a:tc>
                  <a:txBody>
                    <a:bodyPr/>
                    <a:lstStyle/>
                    <a:p>
                      <a:pPr algn="ctr"/>
                      <a:endParaRPr lang="en-US" sz="2800" dirty="0"/>
                    </a:p>
                  </a:txBody>
                  <a:tcPr/>
                </a:tc>
              </a:tr>
            </a:tbl>
          </a:graphicData>
        </a:graphic>
      </p:graphicFrame>
      <p:sp>
        <p:nvSpPr>
          <p:cNvPr id="5" name="TextBox 4"/>
          <p:cNvSpPr txBox="1"/>
          <p:nvPr/>
        </p:nvSpPr>
        <p:spPr>
          <a:xfrm>
            <a:off x="4612683" y="2331093"/>
            <a:ext cx="34881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smtClean="0">
                <a:ln w="38100">
                  <a:solidFill>
                    <a:schemeClr val="tx1"/>
                  </a:solidFill>
                </a:ln>
                <a:solidFill>
                  <a:srgbClr val="FD1C17"/>
                </a:solidFill>
                <a:effectLst/>
                <a:uFillTx/>
                <a:latin typeface="+mj-lt"/>
                <a:ea typeface="+mj-ea"/>
                <a:cs typeface="+mj-cs"/>
                <a:sym typeface="Arial"/>
              </a:rPr>
              <a:t>1</a:t>
            </a:r>
            <a:endParaRPr kumimoji="0" lang="en-US" sz="3600" b="1" i="0" u="none" strike="noStrike" cap="none" spc="0" normalizeH="0" baseline="0" dirty="0">
              <a:ln w="38100">
                <a:solidFill>
                  <a:schemeClr val="tx1"/>
                </a:solidFill>
              </a:ln>
              <a:solidFill>
                <a:srgbClr val="FD1C17"/>
              </a:solidFill>
              <a:effectLst/>
              <a:uFillTx/>
              <a:latin typeface="+mj-lt"/>
              <a:ea typeface="+mj-ea"/>
              <a:cs typeface="+mj-cs"/>
              <a:sym typeface="Arial"/>
            </a:endParaRPr>
          </a:p>
        </p:txBody>
      </p:sp>
      <p:sp>
        <p:nvSpPr>
          <p:cNvPr id="6" name="TextBox 5"/>
          <p:cNvSpPr txBox="1"/>
          <p:nvPr/>
        </p:nvSpPr>
        <p:spPr>
          <a:xfrm>
            <a:off x="6813177" y="2344304"/>
            <a:ext cx="34881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smtClean="0">
                <a:ln w="38100">
                  <a:solidFill>
                    <a:schemeClr val="tx1"/>
                  </a:solidFill>
                </a:ln>
                <a:solidFill>
                  <a:srgbClr val="FD1C17"/>
                </a:solidFill>
                <a:effectLst/>
                <a:uFillTx/>
                <a:latin typeface="+mj-lt"/>
                <a:ea typeface="+mj-ea"/>
                <a:cs typeface="+mj-cs"/>
                <a:sym typeface="Arial"/>
              </a:rPr>
              <a:t>0</a:t>
            </a:r>
            <a:endParaRPr kumimoji="0" lang="en-US" sz="3600" b="1" i="0" u="none" strike="noStrike" cap="none" spc="0" normalizeH="0" baseline="0" dirty="0">
              <a:ln w="38100">
                <a:solidFill>
                  <a:schemeClr val="tx1"/>
                </a:solidFill>
              </a:ln>
              <a:solidFill>
                <a:srgbClr val="FD1C17"/>
              </a:solidFill>
              <a:effectLst/>
              <a:uFillTx/>
              <a:latin typeface="+mj-lt"/>
              <a:ea typeface="+mj-ea"/>
              <a:cs typeface="+mj-cs"/>
              <a:sym typeface="Arial"/>
            </a:endParaRPr>
          </a:p>
        </p:txBody>
      </p:sp>
      <p:sp>
        <p:nvSpPr>
          <p:cNvPr id="7" name="TextBox 6"/>
          <p:cNvSpPr txBox="1"/>
          <p:nvPr/>
        </p:nvSpPr>
        <p:spPr>
          <a:xfrm>
            <a:off x="6813177" y="3390168"/>
            <a:ext cx="34881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smtClean="0">
                <a:ln w="38100">
                  <a:solidFill>
                    <a:schemeClr val="tx1"/>
                  </a:solidFill>
                </a:ln>
                <a:solidFill>
                  <a:srgbClr val="FD1C17"/>
                </a:solidFill>
                <a:effectLst/>
                <a:uFillTx/>
                <a:latin typeface="+mj-lt"/>
                <a:ea typeface="+mj-ea"/>
                <a:cs typeface="+mj-cs"/>
                <a:sym typeface="Arial"/>
              </a:rPr>
              <a:t>5</a:t>
            </a:r>
            <a:endParaRPr kumimoji="0" lang="en-US" sz="3600" b="1" i="0" u="none" strike="noStrike" cap="none" spc="0" normalizeH="0" baseline="0" dirty="0">
              <a:ln w="38100">
                <a:solidFill>
                  <a:schemeClr val="tx1"/>
                </a:solidFill>
              </a:ln>
              <a:solidFill>
                <a:srgbClr val="FD1C17"/>
              </a:solidFill>
              <a:effectLst/>
              <a:uFillTx/>
              <a:latin typeface="+mj-lt"/>
              <a:ea typeface="+mj-ea"/>
              <a:cs typeface="+mj-cs"/>
              <a:sym typeface="Arial"/>
            </a:endParaRPr>
          </a:p>
        </p:txBody>
      </p:sp>
      <p:sp>
        <p:nvSpPr>
          <p:cNvPr id="8" name="TextBox 7"/>
          <p:cNvSpPr txBox="1"/>
          <p:nvPr/>
        </p:nvSpPr>
        <p:spPr>
          <a:xfrm>
            <a:off x="4612683" y="3358925"/>
            <a:ext cx="34881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smtClean="0">
                <a:ln w="38100">
                  <a:solidFill>
                    <a:schemeClr val="tx1"/>
                  </a:solidFill>
                </a:ln>
                <a:solidFill>
                  <a:srgbClr val="FD1C17"/>
                </a:solidFill>
                <a:effectLst/>
                <a:uFillTx/>
                <a:latin typeface="+mj-lt"/>
                <a:ea typeface="+mj-ea"/>
                <a:cs typeface="+mj-cs"/>
                <a:sym typeface="Arial"/>
              </a:rPr>
              <a:t>7</a:t>
            </a:r>
            <a:endParaRPr kumimoji="0" lang="en-US" sz="3600" b="1" i="0" u="none" strike="noStrike" cap="none" spc="0" normalizeH="0" baseline="0" dirty="0">
              <a:ln w="38100">
                <a:solidFill>
                  <a:schemeClr val="tx1"/>
                </a:solidFill>
              </a:ln>
              <a:solidFill>
                <a:srgbClr val="FD1C17"/>
              </a:solidFill>
              <a:effectLst/>
              <a:uFillTx/>
              <a:latin typeface="+mj-lt"/>
              <a:ea typeface="+mj-ea"/>
              <a:cs typeface="+mj-cs"/>
              <a:sym typeface="Arial"/>
            </a:endParaRPr>
          </a:p>
        </p:txBody>
      </p:sp>
      <p:sp>
        <p:nvSpPr>
          <p:cNvPr id="10" name="TextBox 9"/>
          <p:cNvSpPr txBox="1"/>
          <p:nvPr/>
        </p:nvSpPr>
        <p:spPr>
          <a:xfrm>
            <a:off x="3930277" y="2696632"/>
            <a:ext cx="34881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smtClean="0">
                <a:ln w="38100">
                  <a:solidFill>
                    <a:schemeClr val="tx1"/>
                  </a:solidFill>
                </a:ln>
                <a:solidFill>
                  <a:srgbClr val="00B0F0"/>
                </a:solidFill>
                <a:effectLst/>
                <a:uFillTx/>
                <a:latin typeface="+mj-lt"/>
                <a:ea typeface="+mj-ea"/>
                <a:cs typeface="+mj-cs"/>
                <a:sym typeface="Arial"/>
              </a:rPr>
              <a:t>1</a:t>
            </a:r>
            <a:endParaRPr kumimoji="0" lang="en-US" sz="3600" b="1" i="0" u="none" strike="noStrike" cap="none" spc="0" normalizeH="0" baseline="0" dirty="0">
              <a:ln w="38100">
                <a:solidFill>
                  <a:schemeClr val="tx1"/>
                </a:solidFill>
              </a:ln>
              <a:solidFill>
                <a:srgbClr val="00B0F0"/>
              </a:solidFill>
              <a:effectLst/>
              <a:uFillTx/>
              <a:latin typeface="+mj-lt"/>
              <a:ea typeface="+mj-ea"/>
              <a:cs typeface="+mj-cs"/>
              <a:sym typeface="Arial"/>
            </a:endParaRPr>
          </a:p>
        </p:txBody>
      </p:sp>
      <p:sp>
        <p:nvSpPr>
          <p:cNvPr id="11" name="TextBox 10"/>
          <p:cNvSpPr txBox="1"/>
          <p:nvPr/>
        </p:nvSpPr>
        <p:spPr>
          <a:xfrm>
            <a:off x="3930277" y="3682089"/>
            <a:ext cx="34881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smtClean="0">
                <a:ln w="38100">
                  <a:solidFill>
                    <a:schemeClr val="tx1"/>
                  </a:solidFill>
                </a:ln>
                <a:solidFill>
                  <a:srgbClr val="00B0F0"/>
                </a:solidFill>
                <a:effectLst/>
                <a:uFillTx/>
                <a:latin typeface="+mj-lt"/>
                <a:ea typeface="+mj-ea"/>
                <a:cs typeface="+mj-cs"/>
                <a:sym typeface="Arial"/>
              </a:rPr>
              <a:t>0</a:t>
            </a:r>
            <a:endParaRPr kumimoji="0" lang="en-US" sz="3600" b="1" i="0" u="none" strike="noStrike" cap="none" spc="0" normalizeH="0" baseline="0" dirty="0">
              <a:ln w="38100">
                <a:solidFill>
                  <a:schemeClr val="tx1"/>
                </a:solidFill>
              </a:ln>
              <a:solidFill>
                <a:srgbClr val="00B0F0"/>
              </a:solidFill>
              <a:effectLst/>
              <a:uFillTx/>
              <a:latin typeface="+mj-lt"/>
              <a:ea typeface="+mj-ea"/>
              <a:cs typeface="+mj-cs"/>
              <a:sym typeface="Arial"/>
            </a:endParaRPr>
          </a:p>
        </p:txBody>
      </p:sp>
      <p:sp>
        <p:nvSpPr>
          <p:cNvPr id="12" name="TextBox 11"/>
          <p:cNvSpPr txBox="1"/>
          <p:nvPr/>
        </p:nvSpPr>
        <p:spPr>
          <a:xfrm>
            <a:off x="5922934" y="3682089"/>
            <a:ext cx="34881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smtClean="0">
                <a:ln w="38100">
                  <a:solidFill>
                    <a:schemeClr val="tx1"/>
                  </a:solidFill>
                </a:ln>
                <a:solidFill>
                  <a:srgbClr val="00B0F0"/>
                </a:solidFill>
                <a:effectLst/>
                <a:uFillTx/>
                <a:latin typeface="+mj-lt"/>
                <a:ea typeface="+mj-ea"/>
                <a:cs typeface="+mj-cs"/>
                <a:sym typeface="Arial"/>
              </a:rPr>
              <a:t>5</a:t>
            </a:r>
            <a:endParaRPr kumimoji="0" lang="en-US" sz="3600" b="1" i="0" u="none" strike="noStrike" cap="none" spc="0" normalizeH="0" baseline="0" dirty="0">
              <a:ln w="38100">
                <a:solidFill>
                  <a:schemeClr val="tx1"/>
                </a:solidFill>
              </a:ln>
              <a:solidFill>
                <a:srgbClr val="00B0F0"/>
              </a:solidFill>
              <a:effectLst/>
              <a:uFillTx/>
              <a:latin typeface="+mj-lt"/>
              <a:ea typeface="+mj-ea"/>
              <a:cs typeface="+mj-cs"/>
              <a:sym typeface="Arial"/>
            </a:endParaRPr>
          </a:p>
        </p:txBody>
      </p:sp>
      <p:sp>
        <p:nvSpPr>
          <p:cNvPr id="13" name="TextBox 12"/>
          <p:cNvSpPr txBox="1"/>
          <p:nvPr/>
        </p:nvSpPr>
        <p:spPr>
          <a:xfrm>
            <a:off x="5922934" y="2696631"/>
            <a:ext cx="34881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smtClean="0">
                <a:ln w="38100">
                  <a:solidFill>
                    <a:schemeClr val="tx1"/>
                  </a:solidFill>
                </a:ln>
                <a:solidFill>
                  <a:srgbClr val="00B0F0"/>
                </a:solidFill>
                <a:effectLst/>
                <a:uFillTx/>
                <a:latin typeface="+mj-lt"/>
                <a:ea typeface="+mj-ea"/>
                <a:cs typeface="+mj-cs"/>
                <a:sym typeface="Arial"/>
              </a:rPr>
              <a:t>7</a:t>
            </a:r>
            <a:endParaRPr kumimoji="0" lang="en-US" sz="3600" b="1" i="0" u="none" strike="noStrike" cap="none" spc="0" normalizeH="0" baseline="0" dirty="0">
              <a:ln w="38100">
                <a:solidFill>
                  <a:schemeClr val="tx1"/>
                </a:solidFill>
              </a:ln>
              <a:solidFill>
                <a:srgbClr val="00B0F0"/>
              </a:solidFill>
              <a:effectLst/>
              <a:uFillTx/>
              <a:latin typeface="+mj-lt"/>
              <a:ea typeface="+mj-ea"/>
              <a:cs typeface="+mj-cs"/>
              <a:sym typeface="Arial"/>
            </a:endParaRPr>
          </a:p>
        </p:txBody>
      </p:sp>
      <p:sp>
        <p:nvSpPr>
          <p:cNvPr id="18" name="TextBox 17"/>
          <p:cNvSpPr txBox="1"/>
          <p:nvPr/>
        </p:nvSpPr>
        <p:spPr>
          <a:xfrm>
            <a:off x="150313" y="177799"/>
            <a:ext cx="863313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600" i="0" u="none" strike="noStrike" cap="none" spc="0" normalizeH="0" baseline="0" dirty="0" smtClean="0">
                <a:ln>
                  <a:noFill/>
                </a:ln>
                <a:solidFill>
                  <a:srgbClr val="000000"/>
                </a:solidFill>
                <a:effectLst/>
                <a:uFillTx/>
                <a:latin typeface="+mj-lt"/>
                <a:ea typeface="+mj-ea"/>
                <a:cs typeface="+mj-cs"/>
                <a:sym typeface="Arial"/>
              </a:rPr>
              <a:t>Contracts Tame Anarchy</a:t>
            </a:r>
            <a:r>
              <a:rPr kumimoji="0" lang="en-US" sz="3600" i="0" u="none" strike="noStrike" cap="none" spc="0" normalizeH="0" dirty="0" smtClean="0">
                <a:ln>
                  <a:noFill/>
                </a:ln>
                <a:solidFill>
                  <a:srgbClr val="000000"/>
                </a:solidFill>
                <a:effectLst/>
                <a:uFillTx/>
                <a:latin typeface="+mj-lt"/>
                <a:ea typeface="+mj-ea"/>
                <a:cs typeface="+mj-cs"/>
                <a:sym typeface="Arial"/>
              </a:rPr>
              <a:t>...via </a:t>
            </a:r>
            <a:r>
              <a:rPr kumimoji="0" lang="en-US" sz="3600" i="1" u="none" strike="noStrike" cap="none" spc="0" normalizeH="0" dirty="0" smtClean="0">
                <a:ln>
                  <a:noFill/>
                </a:ln>
                <a:solidFill>
                  <a:srgbClr val="000000"/>
                </a:solidFill>
                <a:effectLst/>
                <a:uFillTx/>
                <a:latin typeface="+mj-lt"/>
                <a:ea typeface="+mj-ea"/>
                <a:cs typeface="+mj-cs"/>
                <a:sym typeface="Arial"/>
              </a:rPr>
              <a:t>Subtraction</a:t>
            </a:r>
            <a:endParaRPr kumimoji="0" lang="en-US" sz="3600" i="1" u="none" strike="noStrike" cap="none" spc="0" normalizeH="0" baseline="0" dirty="0">
              <a:ln>
                <a:noFill/>
              </a:ln>
              <a:solidFill>
                <a:srgbClr val="000000"/>
              </a:solidFill>
              <a:effectLst/>
              <a:uFillTx/>
              <a:latin typeface="+mj-lt"/>
              <a:ea typeface="+mj-ea"/>
              <a:cs typeface="+mj-cs"/>
              <a:sym typeface="Arial"/>
            </a:endParaRPr>
          </a:p>
        </p:txBody>
      </p:sp>
      <p:sp>
        <p:nvSpPr>
          <p:cNvPr id="25" name="Cross 24"/>
          <p:cNvSpPr/>
          <p:nvPr/>
        </p:nvSpPr>
        <p:spPr>
          <a:xfrm rot="18919883">
            <a:off x="2408581" y="3357469"/>
            <a:ext cx="953801" cy="967058"/>
          </a:xfrm>
          <a:prstGeom prst="plus">
            <a:avLst>
              <a:gd name="adj" fmla="val 43858"/>
            </a:avLst>
          </a:prstGeom>
          <a:solidFill>
            <a:srgbClr val="FFFFFF"/>
          </a:solidFill>
          <a:ln w="25400" cap="flat">
            <a:solidFill>
              <a:srgbClr val="FF6699"/>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7" name="Cross 26"/>
          <p:cNvSpPr/>
          <p:nvPr/>
        </p:nvSpPr>
        <p:spPr>
          <a:xfrm rot="18919883">
            <a:off x="3914101" y="3318525"/>
            <a:ext cx="1105555" cy="1104953"/>
          </a:xfrm>
          <a:prstGeom prst="plus">
            <a:avLst>
              <a:gd name="adj" fmla="val 43858"/>
            </a:avLst>
          </a:prstGeom>
          <a:solidFill>
            <a:srgbClr val="FFFFFF"/>
          </a:solidFill>
          <a:ln w="25400" cap="flat">
            <a:solidFill>
              <a:srgbClr val="FF6699"/>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8" name="Cross 27"/>
          <p:cNvSpPr/>
          <p:nvPr/>
        </p:nvSpPr>
        <p:spPr>
          <a:xfrm rot="18919883">
            <a:off x="5963927" y="3288522"/>
            <a:ext cx="1105555" cy="1104953"/>
          </a:xfrm>
          <a:prstGeom prst="plus">
            <a:avLst>
              <a:gd name="adj" fmla="val 43858"/>
            </a:avLst>
          </a:prstGeom>
          <a:solidFill>
            <a:srgbClr val="FFFFFF"/>
          </a:solidFill>
          <a:ln w="25400" cap="flat">
            <a:solidFill>
              <a:srgbClr val="FF6699"/>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30" name="Cross 29"/>
          <p:cNvSpPr/>
          <p:nvPr/>
        </p:nvSpPr>
        <p:spPr>
          <a:xfrm rot="18919883">
            <a:off x="5963925" y="2274585"/>
            <a:ext cx="1105555" cy="1104953"/>
          </a:xfrm>
          <a:prstGeom prst="plus">
            <a:avLst>
              <a:gd name="adj" fmla="val 43858"/>
            </a:avLst>
          </a:prstGeom>
          <a:solidFill>
            <a:srgbClr val="FFFFFF"/>
          </a:solidFill>
          <a:ln w="25400" cap="flat">
            <a:solidFill>
              <a:srgbClr val="FF6699"/>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31" name="Cross 30"/>
          <p:cNvSpPr/>
          <p:nvPr/>
        </p:nvSpPr>
        <p:spPr>
          <a:xfrm rot="18919883">
            <a:off x="5963926" y="1162065"/>
            <a:ext cx="1105555" cy="1104953"/>
          </a:xfrm>
          <a:prstGeom prst="plus">
            <a:avLst>
              <a:gd name="adj" fmla="val 43858"/>
            </a:avLst>
          </a:prstGeom>
          <a:solidFill>
            <a:srgbClr val="FFFFFF"/>
          </a:solidFill>
          <a:ln w="25400" cap="flat">
            <a:solidFill>
              <a:srgbClr val="FF6699"/>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3" name="TextBox 2"/>
          <p:cNvSpPr txBox="1"/>
          <p:nvPr/>
        </p:nvSpPr>
        <p:spPr>
          <a:xfrm>
            <a:off x="332655" y="3589755"/>
            <a:ext cx="4219068" cy="1477325"/>
          </a:xfrm>
          <a:prstGeom prst="rect">
            <a:avLst/>
          </a:prstGeom>
          <a:solidFill>
            <a:schemeClr val="bg1">
              <a:lumMod val="85000"/>
              <a:alpha val="7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Arial"/>
              </a:rPr>
              <a:t>4 fewer years in prison, each...in a world where the</a:t>
            </a:r>
            <a:r>
              <a:rPr kumimoji="0" lang="en-US" sz="1800" b="0" i="0" u="none" strike="noStrike" cap="none" spc="0" normalizeH="0" dirty="0" smtClean="0">
                <a:ln>
                  <a:noFill/>
                </a:ln>
                <a:solidFill>
                  <a:srgbClr val="000000"/>
                </a:solidFill>
                <a:effectLst/>
                <a:uFillTx/>
                <a:latin typeface="+mj-lt"/>
                <a:ea typeface="+mj-ea"/>
                <a:cs typeface="+mj-cs"/>
                <a:sym typeface="Arial"/>
              </a:rPr>
              <a:t> players can NOT defect.</a:t>
            </a:r>
          </a:p>
          <a:p>
            <a:pPr marL="0" marR="0" indent="0" algn="l" defTabSz="914400" rtl="0" fontAlgn="auto" latinLnBrk="0" hangingPunct="0">
              <a:lnSpc>
                <a:spcPct val="100000"/>
              </a:lnSpc>
              <a:spcBef>
                <a:spcPts val="0"/>
              </a:spcBef>
              <a:spcAft>
                <a:spcPts val="0"/>
              </a:spcAft>
              <a:buClrTx/>
              <a:buSzTx/>
              <a:buFontTx/>
              <a:buNone/>
              <a:tabLst/>
            </a:pPr>
            <a:endParaRPr lang="en-US" baseline="0" dirty="0"/>
          </a:p>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dirty="0" smtClean="0">
                <a:ln>
                  <a:noFill/>
                </a:ln>
                <a:solidFill>
                  <a:srgbClr val="000000"/>
                </a:solidFill>
                <a:effectLst/>
                <a:uFillTx/>
                <a:latin typeface="+mj-lt"/>
                <a:ea typeface="+mj-ea"/>
                <a:cs typeface="+mj-cs"/>
                <a:sym typeface="Arial"/>
              </a:rPr>
              <a:t>Each player would work up to 4 years to </a:t>
            </a:r>
            <a:r>
              <a:rPr kumimoji="0" lang="en-US" sz="1800" b="0" i="1" u="none" strike="noStrike" cap="none" spc="0" normalizeH="0" dirty="0" smtClean="0">
                <a:ln>
                  <a:noFill/>
                </a:ln>
                <a:solidFill>
                  <a:srgbClr val="000000"/>
                </a:solidFill>
                <a:effectLst/>
                <a:uFillTx/>
                <a:latin typeface="+mj-lt"/>
                <a:ea typeface="+mj-ea"/>
                <a:cs typeface="+mj-cs"/>
                <a:sym typeface="Arial"/>
              </a:rPr>
              <a:t>prevent</a:t>
            </a:r>
            <a:r>
              <a:rPr kumimoji="0" lang="en-US" sz="1800" b="0" u="none" strike="noStrike" cap="none" spc="0" normalizeH="0" dirty="0" smtClean="0">
                <a:ln>
                  <a:noFill/>
                </a:ln>
                <a:solidFill>
                  <a:srgbClr val="000000"/>
                </a:solidFill>
                <a:effectLst/>
                <a:uFillTx/>
                <a:latin typeface="+mj-lt"/>
                <a:ea typeface="+mj-ea"/>
                <a:cs typeface="+mj-cs"/>
                <a:sym typeface="Arial"/>
              </a:rPr>
              <a:t> such an option from existing!</a:t>
            </a: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19" name="TextBox 18"/>
          <p:cNvSpPr txBox="1"/>
          <p:nvPr/>
        </p:nvSpPr>
        <p:spPr>
          <a:xfrm>
            <a:off x="4861996" y="4168473"/>
            <a:ext cx="4219068" cy="923328"/>
          </a:xfrm>
          <a:prstGeom prst="rect">
            <a:avLst/>
          </a:prstGeom>
          <a:solidFill>
            <a:schemeClr val="bg1">
              <a:lumMod val="85000"/>
              <a:alpha val="86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Arial"/>
              </a:rPr>
              <a:t>The </a:t>
            </a:r>
            <a:r>
              <a:rPr lang="en-US" dirty="0"/>
              <a:t>i</a:t>
            </a:r>
            <a:r>
              <a:rPr kumimoji="0" lang="en-US" sz="1800" b="0" i="0" u="none" strike="noStrike" cap="none" spc="0" normalizeH="0" baseline="0" dirty="0" smtClean="0">
                <a:ln>
                  <a:noFill/>
                </a:ln>
                <a:solidFill>
                  <a:srgbClr val="000000"/>
                </a:solidFill>
                <a:effectLst/>
                <a:uFillTx/>
                <a:latin typeface="+mj-lt"/>
                <a:ea typeface="+mj-ea"/>
                <a:cs typeface="+mj-cs"/>
                <a:sym typeface="Arial"/>
              </a:rPr>
              <a:t>ntroduction</a:t>
            </a:r>
            <a:r>
              <a:rPr kumimoji="0" lang="en-US" sz="1800" b="0" i="0" u="none" strike="noStrike" cap="none" spc="0" normalizeH="0" dirty="0" smtClean="0">
                <a:ln>
                  <a:noFill/>
                </a:ln>
                <a:solidFill>
                  <a:srgbClr val="000000"/>
                </a:solidFill>
                <a:effectLst/>
                <a:uFillTx/>
                <a:latin typeface="+mj-lt"/>
                <a:ea typeface="+mj-ea"/>
                <a:cs typeface="+mj-cs"/>
                <a:sym typeface="Arial"/>
              </a:rPr>
              <a:t> of the “</a:t>
            </a:r>
            <a:r>
              <a:rPr lang="en-US" dirty="0" smtClean="0"/>
              <a:t>Defect” </a:t>
            </a:r>
            <a:r>
              <a:rPr kumimoji="0" lang="en-US" sz="1800" b="0" i="0" u="none" strike="noStrike" cap="none" spc="0" normalizeH="0" dirty="0" smtClean="0">
                <a:ln>
                  <a:noFill/>
                </a:ln>
                <a:solidFill>
                  <a:srgbClr val="000000"/>
                </a:solidFill>
                <a:effectLst/>
                <a:uFillTx/>
                <a:latin typeface="+mj-lt"/>
                <a:ea typeface="+mj-ea"/>
                <a:cs typeface="+mj-cs"/>
                <a:sym typeface="Arial"/>
              </a:rPr>
              <a:t>option effectively robbed the players of 8 total years of freedom.</a:t>
            </a: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pic>
        <p:nvPicPr>
          <p:cNvPr id="20" name="image3.png" descr="bloq-logo.png"/>
          <p:cNvPicPr>
            <a:picLocks noChangeAspect="1"/>
          </p:cNvPicPr>
          <p:nvPr/>
        </p:nvPicPr>
        <p:blipFill>
          <a:blip r:embed="rId3">
            <a:extLst/>
          </a:blip>
          <a:stretch>
            <a:fillRect/>
          </a:stretch>
        </p:blipFill>
        <p:spPr>
          <a:xfrm>
            <a:off x="8290511" y="132790"/>
            <a:ext cx="684932" cy="330381"/>
          </a:xfrm>
          <a:prstGeom prst="rect">
            <a:avLst/>
          </a:prstGeom>
          <a:ln w="12700">
            <a:miter lim="400000"/>
          </a:ln>
        </p:spPr>
      </p:pic>
      <p:pic>
        <p:nvPicPr>
          <p:cNvPr id="21" name="image4.png"/>
          <p:cNvPicPr>
            <a:picLocks noChangeAspect="1"/>
          </p:cNvPicPr>
          <p:nvPr/>
        </p:nvPicPr>
        <p:blipFill>
          <a:blip r:embed="rId4">
            <a:extLst/>
          </a:blip>
          <a:stretch>
            <a:fillRect/>
          </a:stretch>
        </p:blipFill>
        <p:spPr>
          <a:xfrm>
            <a:off x="8507899" y="5016987"/>
            <a:ext cx="467545" cy="63257"/>
          </a:xfrm>
          <a:prstGeom prst="rect">
            <a:avLst/>
          </a:prstGeom>
          <a:ln w="12700">
            <a:miter lim="400000"/>
          </a:ln>
        </p:spPr>
      </p:pic>
    </p:spTree>
    <p:extLst>
      <p:ext uri="{BB962C8B-B14F-4D97-AF65-F5344CB8AC3E}">
        <p14:creationId xmlns:p14="http://schemas.microsoft.com/office/powerpoint/2010/main" val="3043970921"/>
      </p:ext>
    </p:extLst>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30200" y="-127000"/>
            <a:ext cx="8229600" cy="1063229"/>
          </a:xfrm>
        </p:spPr>
        <p:txBody>
          <a:bodyPr/>
          <a:lstStyle/>
          <a:p>
            <a:r>
              <a:rPr lang="en-US" dirty="0" smtClean="0"/>
              <a:t>MD: Less is More (continued)</a:t>
            </a:r>
            <a:endParaRPr lang="en-US" dirty="0"/>
          </a:p>
        </p:txBody>
      </p:sp>
      <p:sp>
        <p:nvSpPr>
          <p:cNvPr id="3" name="Text Placeholder 2"/>
          <p:cNvSpPr>
            <a:spLocks noGrp="1"/>
          </p:cNvSpPr>
          <p:nvPr>
            <p:ph type="body" idx="4294967295"/>
          </p:nvPr>
        </p:nvSpPr>
        <p:spPr>
          <a:xfrm>
            <a:off x="231190" y="978085"/>
            <a:ext cx="8648700" cy="4070530"/>
          </a:xfrm>
        </p:spPr>
        <p:txBody>
          <a:bodyPr>
            <a:noAutofit/>
          </a:bodyPr>
          <a:lstStyle/>
          <a:p>
            <a:r>
              <a:rPr lang="en-US" sz="2400" i="1" dirty="0" smtClean="0"/>
              <a:t>How </a:t>
            </a:r>
            <a:r>
              <a:rPr lang="en-US" sz="2400" dirty="0" smtClean="0"/>
              <a:t>did that work? They agreed to do “fewer” valid things.</a:t>
            </a:r>
          </a:p>
          <a:p>
            <a:r>
              <a:rPr lang="en-US" sz="2400" b="1" i="1" u="sng" dirty="0" smtClean="0"/>
              <a:t>Contracts aren’t magic!</a:t>
            </a:r>
            <a:r>
              <a:rPr lang="en-US" sz="2400" dirty="0" smtClean="0"/>
              <a:t> </a:t>
            </a:r>
          </a:p>
          <a:p>
            <a:pPr lvl="1"/>
            <a:r>
              <a:rPr lang="en-US" sz="2400" dirty="0" smtClean="0"/>
              <a:t>They “create nothing”.</a:t>
            </a:r>
          </a:p>
          <a:p>
            <a:pPr lvl="1"/>
            <a:r>
              <a:rPr lang="en-US" sz="2400" dirty="0" smtClean="0"/>
              <a:t>They only operate on the </a:t>
            </a:r>
            <a:r>
              <a:rPr lang="en-US" sz="2400" i="1" dirty="0" smtClean="0"/>
              <a:t>space of human action...</a:t>
            </a:r>
            <a:r>
              <a:rPr lang="en-US" sz="2400" dirty="0" smtClean="0"/>
              <a:t>by </a:t>
            </a:r>
            <a:r>
              <a:rPr lang="en-US" sz="2400" b="1" dirty="0" smtClean="0"/>
              <a:t>shrinking</a:t>
            </a:r>
            <a:r>
              <a:rPr lang="en-US" sz="2400" dirty="0" smtClean="0"/>
              <a:t> it.</a:t>
            </a:r>
            <a:endParaRPr lang="en-US" sz="2400" b="1" i="1" u="sng" dirty="0" smtClean="0"/>
          </a:p>
          <a:p>
            <a:r>
              <a:rPr lang="en-US" sz="2400" b="1" dirty="0" smtClean="0"/>
              <a:t>Less trust </a:t>
            </a:r>
            <a:r>
              <a:rPr lang="en-US" sz="2400" dirty="0" smtClean="0"/>
              <a:t>was required, under contract, because untrustworthy actions were </a:t>
            </a:r>
            <a:r>
              <a:rPr lang="en-US" sz="2400" i="1" u="sng" dirty="0" smtClean="0"/>
              <a:t>removed</a:t>
            </a:r>
            <a:r>
              <a:rPr lang="en-US" sz="2400" i="1" dirty="0" smtClean="0"/>
              <a:t>. </a:t>
            </a:r>
            <a:r>
              <a:rPr lang="en-US" sz="2400" dirty="0" smtClean="0"/>
              <a:t>“Freedom” was </a:t>
            </a:r>
            <a:r>
              <a:rPr lang="en-US" sz="2400" i="1" dirty="0" smtClean="0"/>
              <a:t>destroyed</a:t>
            </a:r>
            <a:r>
              <a:rPr lang="en-US" sz="2400" dirty="0" smtClean="0"/>
              <a:t>. </a:t>
            </a:r>
          </a:p>
        </p:txBody>
      </p:sp>
      <p:pic>
        <p:nvPicPr>
          <p:cNvPr id="4" name="image3.png" descr="bloq-logo.png"/>
          <p:cNvPicPr>
            <a:picLocks noChangeAspect="1"/>
          </p:cNvPicPr>
          <p:nvPr/>
        </p:nvPicPr>
        <p:blipFill>
          <a:blip r:embed="rId3">
            <a:extLst/>
          </a:blip>
          <a:stretch>
            <a:fillRect/>
          </a:stretch>
        </p:blipFill>
        <p:spPr>
          <a:xfrm>
            <a:off x="8290511" y="132790"/>
            <a:ext cx="684932" cy="330381"/>
          </a:xfrm>
          <a:prstGeom prst="rect">
            <a:avLst/>
          </a:prstGeom>
          <a:ln w="12700">
            <a:miter lim="400000"/>
          </a:ln>
        </p:spPr>
      </p:pic>
      <p:pic>
        <p:nvPicPr>
          <p:cNvPr id="5" name="image4.png"/>
          <p:cNvPicPr>
            <a:picLocks noChangeAspect="1"/>
          </p:cNvPicPr>
          <p:nvPr/>
        </p:nvPicPr>
        <p:blipFill>
          <a:blip r:embed="rId4">
            <a:extLst/>
          </a:blip>
          <a:stretch>
            <a:fillRect/>
          </a:stretch>
        </p:blipFill>
        <p:spPr>
          <a:xfrm>
            <a:off x="8507899" y="5016987"/>
            <a:ext cx="467545" cy="63257"/>
          </a:xfrm>
          <a:prstGeom prst="rect">
            <a:avLst/>
          </a:prstGeom>
          <a:ln w="12700">
            <a:miter lim="400000"/>
          </a:ln>
        </p:spPr>
      </p:pic>
    </p:spTree>
    <p:extLst>
      <p:ext uri="{BB962C8B-B14F-4D97-AF65-F5344CB8AC3E}">
        <p14:creationId xmlns:p14="http://schemas.microsoft.com/office/powerpoint/2010/main" val="1019202936"/>
      </p:ext>
    </p:extLst>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0313" y="177799"/>
            <a:ext cx="442685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600" i="0" u="none" strike="noStrike" cap="none" spc="0" normalizeH="0" baseline="0" dirty="0" smtClean="0">
                <a:ln>
                  <a:noFill/>
                </a:ln>
                <a:solidFill>
                  <a:srgbClr val="000000"/>
                </a:solidFill>
                <a:effectLst/>
                <a:uFillTx/>
                <a:latin typeface="+mj-lt"/>
                <a:ea typeface="+mj-ea"/>
                <a:cs typeface="+mj-cs"/>
                <a:sym typeface="Arial"/>
              </a:rPr>
              <a:t>A Converse Example</a:t>
            </a:r>
            <a:endParaRPr kumimoji="0" lang="en-US" sz="3600" i="1" u="none" strike="noStrike" cap="none" spc="0" normalizeH="0" baseline="0" dirty="0">
              <a:ln>
                <a:noFill/>
              </a:ln>
              <a:solidFill>
                <a:srgbClr val="000000"/>
              </a:solidFill>
              <a:effectLst/>
              <a:uFillTx/>
              <a:latin typeface="+mj-lt"/>
              <a:ea typeface="+mj-ea"/>
              <a:cs typeface="+mj-cs"/>
              <a:sym typeface="Arial"/>
            </a:endParaRPr>
          </a:p>
        </p:txBody>
      </p:sp>
      <p:sp>
        <p:nvSpPr>
          <p:cNvPr id="5" name="TextBox 4"/>
          <p:cNvSpPr txBox="1"/>
          <p:nvPr/>
        </p:nvSpPr>
        <p:spPr>
          <a:xfrm>
            <a:off x="1432598" y="1276246"/>
            <a:ext cx="3348030"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800" i="0" u="none" strike="noStrike" cap="none" spc="0" normalizeH="0" baseline="0" dirty="0" smtClean="0">
                <a:ln>
                  <a:noFill/>
                </a:ln>
                <a:solidFill>
                  <a:srgbClr val="000000"/>
                </a:solidFill>
                <a:effectLst/>
                <a:uFillTx/>
                <a:latin typeface="+mj-lt"/>
                <a:ea typeface="+mj-ea"/>
                <a:cs typeface="+mj-cs"/>
                <a:sym typeface="Arial"/>
              </a:rPr>
              <a:t>“Battle of the Sexes”</a:t>
            </a:r>
            <a:endParaRPr kumimoji="0" lang="en-US" sz="2800" i="1" u="none" strike="noStrike" cap="none" spc="0" normalizeH="0" baseline="0" dirty="0">
              <a:ln>
                <a:noFill/>
              </a:ln>
              <a:solidFill>
                <a:srgbClr val="000000"/>
              </a:solidFill>
              <a:effectLst/>
              <a:uFillTx/>
              <a:latin typeface="+mj-lt"/>
              <a:ea typeface="+mj-ea"/>
              <a:cs typeface="+mj-cs"/>
              <a:sym typeface="Arial"/>
            </a:endParaRPr>
          </a:p>
        </p:txBody>
      </p:sp>
      <p:pic>
        <p:nvPicPr>
          <p:cNvPr id="2050" name="Picture 2" descr="https://upload.wikimedia.org/wikipedia/commons/d/dc/Battle_of_the_sexes_-_imperfect_inform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793" y="1742824"/>
            <a:ext cx="5851640" cy="269963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p:cNvGraphicFramePr>
            <a:graphicFrameLocks noGrp="1"/>
          </p:cNvGraphicFramePr>
          <p:nvPr>
            <p:extLst>
              <p:ext uri="{D42A27DB-BD31-4B8C-83A1-F6EECF244321}">
                <p14:modId xmlns:p14="http://schemas.microsoft.com/office/powerpoint/2010/main" val="2577238051"/>
              </p:ext>
            </p:extLst>
          </p:nvPr>
        </p:nvGraphicFramePr>
        <p:xfrm>
          <a:off x="5920741" y="1675161"/>
          <a:ext cx="2628900" cy="1593819"/>
        </p:xfrm>
        <a:graphic>
          <a:graphicData uri="http://schemas.openxmlformats.org/drawingml/2006/table">
            <a:tbl>
              <a:tblPr firstRow="1" bandRow="1">
                <a:tableStyleId>{5940675A-B579-460E-94D1-54222C63F5DA}</a:tableStyleId>
              </a:tblPr>
              <a:tblGrid>
                <a:gridCol w="876300"/>
                <a:gridCol w="876300"/>
                <a:gridCol w="876300"/>
              </a:tblGrid>
              <a:tr h="531273">
                <a:tc>
                  <a:txBody>
                    <a:bodyPr/>
                    <a:lstStyle/>
                    <a:p>
                      <a:endParaRPr lang="en-US" sz="8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ln>
                            <a:solidFill>
                              <a:schemeClr val="tx1"/>
                            </a:solidFill>
                          </a:ln>
                          <a:solidFill>
                            <a:srgbClr val="00B0F0"/>
                          </a:solidFill>
                        </a:rPr>
                        <a:t>_</a:t>
                      </a:r>
                      <a:r>
                        <a:rPr lang="en-US" sz="1400" b="1" dirty="0" smtClean="0">
                          <a:ln>
                            <a:solidFill>
                              <a:schemeClr val="tx1"/>
                            </a:solidFill>
                          </a:ln>
                          <a:solidFill>
                            <a:srgbClr val="FD1C17"/>
                          </a:solidFill>
                        </a:rPr>
                        <a:t>o</a:t>
                      </a:r>
                      <a:endParaRPr lang="en-US" sz="1400" b="1" dirty="0">
                        <a:ln>
                          <a:solidFill>
                            <a:schemeClr val="tx1"/>
                          </a:solidFill>
                        </a:ln>
                        <a:solidFill>
                          <a:srgbClr val="FD1C17"/>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ln>
                            <a:solidFill>
                              <a:schemeClr val="tx1"/>
                            </a:solidFill>
                          </a:ln>
                          <a:solidFill>
                            <a:srgbClr val="00B0F0"/>
                          </a:solidFill>
                        </a:rPr>
                        <a:t>_</a:t>
                      </a:r>
                      <a:r>
                        <a:rPr lang="en-US" sz="1400" b="1" dirty="0" smtClean="0">
                          <a:ln>
                            <a:solidFill>
                              <a:schemeClr val="tx1"/>
                            </a:solidFill>
                          </a:ln>
                          <a:solidFill>
                            <a:srgbClr val="FD1C17"/>
                          </a:solidFill>
                        </a:rPr>
                        <a:t>f</a:t>
                      </a:r>
                      <a:endParaRPr lang="en-US" sz="1400" b="1" dirty="0">
                        <a:ln>
                          <a:solidFill>
                            <a:schemeClr val="tx1"/>
                          </a:solidFill>
                        </a:ln>
                        <a:solidFill>
                          <a:srgbClr val="FD1C17"/>
                        </a:solidFill>
                      </a:endParaRPr>
                    </a:p>
                  </a:txBody>
                  <a:tcPr/>
                </a:tc>
              </a:tr>
              <a:tr h="531273">
                <a:tc>
                  <a:txBody>
                    <a:bodyPr/>
                    <a:lstStyle/>
                    <a:p>
                      <a:r>
                        <a:rPr lang="en-US" sz="1400" b="1" dirty="0" smtClean="0">
                          <a:ln>
                            <a:solidFill>
                              <a:schemeClr val="tx1"/>
                            </a:solidFill>
                          </a:ln>
                          <a:solidFill>
                            <a:srgbClr val="00B0F0"/>
                          </a:solidFill>
                        </a:rPr>
                        <a:t>O</a:t>
                      </a:r>
                      <a:endParaRPr lang="en-US" sz="1400" b="1" dirty="0">
                        <a:ln>
                          <a:solidFill>
                            <a:schemeClr val="tx1"/>
                          </a:solidFill>
                        </a:ln>
                        <a:solidFill>
                          <a:srgbClr val="00B0F0"/>
                        </a:solidFill>
                      </a:endParaRPr>
                    </a:p>
                  </a:txBody>
                  <a:tcPr anchor="ctr"/>
                </a:tc>
                <a:tc>
                  <a:txBody>
                    <a:bodyPr/>
                    <a:lstStyle/>
                    <a:p>
                      <a:pPr algn="ctr"/>
                      <a:endParaRPr lang="en-US" sz="1800" b="1" dirty="0"/>
                    </a:p>
                  </a:txBody>
                  <a:tcPr anchor="ctr"/>
                </a:tc>
                <a:tc>
                  <a:txBody>
                    <a:bodyPr/>
                    <a:lstStyle/>
                    <a:p>
                      <a:pPr algn="ctr"/>
                      <a:r>
                        <a:rPr lang="en-US" sz="1800" b="1" dirty="0" smtClean="0"/>
                        <a:t>0, 0</a:t>
                      </a:r>
                      <a:endParaRPr lang="en-US" sz="1800" b="1" dirty="0"/>
                    </a:p>
                  </a:txBody>
                  <a:tcPr anchor="ctr"/>
                </a:tc>
              </a:tr>
              <a:tr h="531273">
                <a:tc>
                  <a:txBody>
                    <a:bodyPr/>
                    <a:lstStyle/>
                    <a:p>
                      <a:r>
                        <a:rPr lang="en-US" sz="1400" b="1" dirty="0" smtClean="0">
                          <a:ln>
                            <a:solidFill>
                              <a:schemeClr val="tx1"/>
                            </a:solidFill>
                          </a:ln>
                          <a:solidFill>
                            <a:srgbClr val="00B0F0"/>
                          </a:solidFill>
                        </a:rPr>
                        <a:t>F</a:t>
                      </a:r>
                      <a:endParaRPr lang="en-US" sz="1400" b="1" dirty="0">
                        <a:ln>
                          <a:solidFill>
                            <a:schemeClr val="tx1"/>
                          </a:solidFill>
                        </a:ln>
                        <a:solidFill>
                          <a:srgbClr val="00B0F0"/>
                        </a:solidFill>
                      </a:endParaRPr>
                    </a:p>
                  </a:txBody>
                  <a:tcPr anchor="ctr"/>
                </a:tc>
                <a:tc>
                  <a:txBody>
                    <a:bodyPr/>
                    <a:lstStyle/>
                    <a:p>
                      <a:pPr algn="ctr"/>
                      <a:r>
                        <a:rPr lang="en-US" sz="1800" b="1" dirty="0" smtClean="0"/>
                        <a:t>0,</a:t>
                      </a:r>
                      <a:r>
                        <a:rPr lang="en-US" sz="1800" b="1" baseline="0" dirty="0" smtClean="0"/>
                        <a:t> 0</a:t>
                      </a:r>
                      <a:endParaRPr lang="en-US" sz="1800" b="1" dirty="0"/>
                    </a:p>
                  </a:txBody>
                  <a:tcPr anchor="ctr"/>
                </a:tc>
                <a:tc>
                  <a:txBody>
                    <a:bodyPr/>
                    <a:lstStyle/>
                    <a:p>
                      <a:pPr algn="ctr"/>
                      <a:endParaRPr lang="en-US" sz="1800" b="1" dirty="0"/>
                    </a:p>
                  </a:txBody>
                  <a:tcPr anchor="ctr"/>
                </a:tc>
              </a:tr>
            </a:tbl>
          </a:graphicData>
        </a:graphic>
      </p:graphicFrame>
      <p:sp>
        <p:nvSpPr>
          <p:cNvPr id="6" name="TextBox 5"/>
          <p:cNvSpPr txBox="1"/>
          <p:nvPr/>
        </p:nvSpPr>
        <p:spPr>
          <a:xfrm>
            <a:off x="6922565" y="2348745"/>
            <a:ext cx="23499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smtClean="0">
                <a:ln>
                  <a:solidFill>
                    <a:schemeClr val="tx1"/>
                  </a:solidFill>
                </a:ln>
                <a:solidFill>
                  <a:srgbClr val="00B0F0"/>
                </a:solidFill>
                <a:effectLst/>
                <a:uFillTx/>
                <a:latin typeface="+mj-lt"/>
                <a:ea typeface="+mj-ea"/>
                <a:cs typeface="+mj-cs"/>
                <a:sym typeface="Arial"/>
              </a:rPr>
              <a:t>3</a:t>
            </a:r>
            <a:endParaRPr kumimoji="0" lang="en-US" sz="1800" b="0" i="0" u="none" strike="noStrike" cap="none" spc="0" normalizeH="0" baseline="0" dirty="0">
              <a:ln>
                <a:solidFill>
                  <a:schemeClr val="tx1"/>
                </a:solidFill>
              </a:ln>
              <a:solidFill>
                <a:srgbClr val="00B0F0"/>
              </a:solidFill>
              <a:effectLst/>
              <a:uFillTx/>
              <a:latin typeface="+mj-lt"/>
              <a:ea typeface="+mj-ea"/>
              <a:cs typeface="+mj-cs"/>
              <a:sym typeface="Arial"/>
            </a:endParaRPr>
          </a:p>
        </p:txBody>
      </p:sp>
      <p:sp>
        <p:nvSpPr>
          <p:cNvPr id="9" name="TextBox 8"/>
          <p:cNvSpPr txBox="1"/>
          <p:nvPr/>
        </p:nvSpPr>
        <p:spPr>
          <a:xfrm>
            <a:off x="7768385" y="2880178"/>
            <a:ext cx="23499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smtClean="0">
                <a:ln>
                  <a:solidFill>
                    <a:schemeClr val="tx1"/>
                  </a:solidFill>
                </a:ln>
                <a:solidFill>
                  <a:srgbClr val="00B0F0"/>
                </a:solidFill>
                <a:effectLst/>
                <a:uFillTx/>
                <a:latin typeface="+mj-lt"/>
                <a:ea typeface="+mj-ea"/>
                <a:cs typeface="+mj-cs"/>
                <a:sym typeface="Arial"/>
              </a:rPr>
              <a:t>2</a:t>
            </a:r>
            <a:endParaRPr kumimoji="0" lang="en-US" sz="1800" b="0" i="0" u="none" strike="noStrike" cap="none" spc="0" normalizeH="0" baseline="0" dirty="0">
              <a:ln>
                <a:solidFill>
                  <a:schemeClr val="tx1"/>
                </a:solidFill>
              </a:ln>
              <a:solidFill>
                <a:srgbClr val="00B0F0"/>
              </a:solidFill>
              <a:effectLst/>
              <a:uFillTx/>
              <a:latin typeface="+mj-lt"/>
              <a:ea typeface="+mj-ea"/>
              <a:cs typeface="+mj-cs"/>
              <a:sym typeface="Arial"/>
            </a:endParaRPr>
          </a:p>
        </p:txBody>
      </p:sp>
      <p:sp>
        <p:nvSpPr>
          <p:cNvPr id="10" name="TextBox 9"/>
          <p:cNvSpPr txBox="1"/>
          <p:nvPr/>
        </p:nvSpPr>
        <p:spPr>
          <a:xfrm>
            <a:off x="7210904" y="2186791"/>
            <a:ext cx="23499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smtClean="0">
                <a:ln>
                  <a:solidFill>
                    <a:schemeClr val="tx1"/>
                  </a:solidFill>
                </a:ln>
                <a:solidFill>
                  <a:srgbClr val="FF0000"/>
                </a:solidFill>
                <a:effectLst/>
                <a:uFillTx/>
                <a:latin typeface="+mj-lt"/>
                <a:ea typeface="+mj-ea"/>
                <a:cs typeface="+mj-cs"/>
                <a:sym typeface="Arial"/>
              </a:rPr>
              <a:t>2</a:t>
            </a:r>
            <a:endParaRPr kumimoji="0" lang="en-US" sz="1800" b="0" i="0" u="none" strike="noStrike" cap="none" spc="0" normalizeH="0" baseline="0" dirty="0">
              <a:ln>
                <a:solidFill>
                  <a:schemeClr val="tx1"/>
                </a:solidFill>
              </a:ln>
              <a:solidFill>
                <a:srgbClr val="FF0000"/>
              </a:solidFill>
              <a:effectLst/>
              <a:uFillTx/>
              <a:latin typeface="+mj-lt"/>
              <a:ea typeface="+mj-ea"/>
              <a:cs typeface="+mj-cs"/>
              <a:sym typeface="Arial"/>
            </a:endParaRPr>
          </a:p>
        </p:txBody>
      </p:sp>
      <p:sp>
        <p:nvSpPr>
          <p:cNvPr id="11" name="TextBox 10"/>
          <p:cNvSpPr txBox="1"/>
          <p:nvPr/>
        </p:nvSpPr>
        <p:spPr>
          <a:xfrm>
            <a:off x="8056724" y="2702835"/>
            <a:ext cx="23499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smtClean="0">
                <a:ln>
                  <a:solidFill>
                    <a:schemeClr val="tx1"/>
                  </a:solidFill>
                </a:ln>
                <a:solidFill>
                  <a:srgbClr val="FF0000"/>
                </a:solidFill>
                <a:effectLst/>
                <a:uFillTx/>
                <a:latin typeface="+mj-lt"/>
                <a:ea typeface="+mj-ea"/>
                <a:cs typeface="+mj-cs"/>
                <a:sym typeface="Arial"/>
              </a:rPr>
              <a:t>3</a:t>
            </a:r>
            <a:endParaRPr kumimoji="0" lang="en-US" sz="1800" b="0" i="0" u="none" strike="noStrike" cap="none" spc="0" normalizeH="0" baseline="0" dirty="0">
              <a:ln>
                <a:solidFill>
                  <a:schemeClr val="tx1"/>
                </a:solidFill>
              </a:ln>
              <a:solidFill>
                <a:srgbClr val="FF0000"/>
              </a:solidFill>
              <a:effectLst/>
              <a:uFillTx/>
              <a:latin typeface="+mj-lt"/>
              <a:ea typeface="+mj-ea"/>
              <a:cs typeface="+mj-cs"/>
              <a:sym typeface="Arial"/>
            </a:endParaRPr>
          </a:p>
        </p:txBody>
      </p:sp>
      <p:pic>
        <p:nvPicPr>
          <p:cNvPr id="12" name="image3.png" descr="bloq-logo.png"/>
          <p:cNvPicPr>
            <a:picLocks noChangeAspect="1"/>
          </p:cNvPicPr>
          <p:nvPr/>
        </p:nvPicPr>
        <p:blipFill>
          <a:blip r:embed="rId4">
            <a:extLst/>
          </a:blip>
          <a:stretch>
            <a:fillRect/>
          </a:stretch>
        </p:blipFill>
        <p:spPr>
          <a:xfrm>
            <a:off x="8290511" y="132790"/>
            <a:ext cx="684932" cy="330381"/>
          </a:xfrm>
          <a:prstGeom prst="rect">
            <a:avLst/>
          </a:prstGeom>
          <a:ln w="12700">
            <a:miter lim="400000"/>
          </a:ln>
        </p:spPr>
      </p:pic>
      <p:pic>
        <p:nvPicPr>
          <p:cNvPr id="13" name="image4.png"/>
          <p:cNvPicPr>
            <a:picLocks noChangeAspect="1"/>
          </p:cNvPicPr>
          <p:nvPr/>
        </p:nvPicPr>
        <p:blipFill>
          <a:blip r:embed="rId5">
            <a:extLst/>
          </a:blip>
          <a:stretch>
            <a:fillRect/>
          </a:stretch>
        </p:blipFill>
        <p:spPr>
          <a:xfrm>
            <a:off x="8507899" y="5016987"/>
            <a:ext cx="467545" cy="63257"/>
          </a:xfrm>
          <a:prstGeom prst="rect">
            <a:avLst/>
          </a:prstGeom>
          <a:ln w="12700">
            <a:miter lim="400000"/>
          </a:ln>
        </p:spPr>
      </p:pic>
    </p:spTree>
    <p:extLst>
      <p:ext uri="{BB962C8B-B14F-4D97-AF65-F5344CB8AC3E}">
        <p14:creationId xmlns:p14="http://schemas.microsoft.com/office/powerpoint/2010/main" val="3500833687"/>
      </p:ext>
    </p:extLst>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upload.wikimedia.org/wikipedia/commons/d/dc/Battle_of_the_sexes_-_imperfect_inform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793" y="1742824"/>
            <a:ext cx="5851640" cy="26996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196378" y="753028"/>
            <a:ext cx="4316244"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800" i="0" u="none" strike="noStrike" cap="none" spc="0" normalizeH="0" baseline="0" dirty="0" smtClean="0">
                <a:ln>
                  <a:noFill/>
                </a:ln>
                <a:solidFill>
                  <a:srgbClr val="000000"/>
                </a:solidFill>
                <a:effectLst/>
                <a:uFillTx/>
                <a:latin typeface="+mj-lt"/>
                <a:ea typeface="+mj-ea"/>
                <a:cs typeface="+mj-cs"/>
                <a:sym typeface="Arial"/>
              </a:rPr>
              <a:t>“Battle of the Sexes + Bar”</a:t>
            </a:r>
            <a:endParaRPr kumimoji="0" lang="en-US" sz="2800" i="1" u="none" strike="noStrike" cap="none" spc="0" normalizeH="0" baseline="0" dirty="0">
              <a:ln>
                <a:noFill/>
              </a:ln>
              <a:solidFill>
                <a:srgbClr val="000000"/>
              </a:solidFill>
              <a:effectLst/>
              <a:uFillTx/>
              <a:latin typeface="+mj-lt"/>
              <a:ea typeface="+mj-ea"/>
              <a:cs typeface="+mj-cs"/>
              <a:sym typeface="Arial"/>
            </a:endParaRPr>
          </a:p>
        </p:txBody>
      </p:sp>
      <p:cxnSp>
        <p:nvCxnSpPr>
          <p:cNvPr id="5" name="Straight Arrow Connector 4"/>
          <p:cNvCxnSpPr/>
          <p:nvPr/>
        </p:nvCxnSpPr>
        <p:spPr>
          <a:xfrm>
            <a:off x="3223260" y="2141220"/>
            <a:ext cx="3444240" cy="7620"/>
          </a:xfrm>
          <a:prstGeom prst="straightConnector1">
            <a:avLst/>
          </a:prstGeom>
          <a:noFill/>
          <a:ln w="25400" cap="flat">
            <a:solidFill>
              <a:schemeClr val="accent1"/>
            </a:solidFill>
            <a:prstDash val="solid"/>
            <a:round/>
            <a:tailEnd type="arrow"/>
          </a:ln>
          <a:effectLst/>
          <a:sp3d/>
        </p:spPr>
        <p:style>
          <a:lnRef idx="0">
            <a:scrgbClr r="0" g="0" b="0"/>
          </a:lnRef>
          <a:fillRef idx="0">
            <a:scrgbClr r="0" g="0" b="0"/>
          </a:fillRef>
          <a:effectRef idx="0">
            <a:scrgbClr r="0" g="0" b="0"/>
          </a:effectRef>
          <a:fontRef idx="none"/>
        </p:style>
      </p:cxnSp>
      <p:sp>
        <p:nvSpPr>
          <p:cNvPr id="6" name="TextBox 5"/>
          <p:cNvSpPr txBox="1"/>
          <p:nvPr/>
        </p:nvSpPr>
        <p:spPr>
          <a:xfrm>
            <a:off x="4689147" y="1809646"/>
            <a:ext cx="263853"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i="0" u="none" strike="noStrike" cap="none" spc="0" normalizeH="0" baseline="0" dirty="0" smtClean="0">
                <a:ln>
                  <a:noFill/>
                </a:ln>
                <a:solidFill>
                  <a:srgbClr val="00B0F0"/>
                </a:solidFill>
                <a:effectLst/>
                <a:uFillTx/>
                <a:latin typeface="+mj-lt"/>
                <a:ea typeface="+mj-ea"/>
                <a:cs typeface="+mj-cs"/>
                <a:sym typeface="Arial"/>
              </a:rPr>
              <a:t>B</a:t>
            </a:r>
            <a:endParaRPr kumimoji="0" lang="en-US" sz="2000" i="1" u="none" strike="noStrike" cap="none" spc="0" normalizeH="0" baseline="0" dirty="0">
              <a:ln>
                <a:noFill/>
              </a:ln>
              <a:solidFill>
                <a:srgbClr val="00B0F0"/>
              </a:solidFill>
              <a:effectLst/>
              <a:uFillTx/>
              <a:latin typeface="+mj-lt"/>
              <a:ea typeface="+mj-ea"/>
              <a:cs typeface="+mj-cs"/>
              <a:sym typeface="Arial"/>
            </a:endParaRPr>
          </a:p>
        </p:txBody>
      </p:sp>
      <p:sp>
        <p:nvSpPr>
          <p:cNvPr id="7" name="TextBox 6"/>
          <p:cNvSpPr txBox="1"/>
          <p:nvPr/>
        </p:nvSpPr>
        <p:spPr>
          <a:xfrm>
            <a:off x="6830367" y="1962046"/>
            <a:ext cx="94512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i="0" u="none" strike="noStrike" cap="none" spc="0" normalizeH="0" baseline="0" dirty="0" smtClean="0">
                <a:ln>
                  <a:noFill/>
                </a:ln>
                <a:solidFill>
                  <a:schemeClr val="tx1"/>
                </a:solidFill>
                <a:effectLst/>
                <a:uFillTx/>
                <a:latin typeface="+mj-lt"/>
                <a:ea typeface="+mj-ea"/>
                <a:cs typeface="+mj-cs"/>
                <a:sym typeface="Arial"/>
              </a:rPr>
              <a:t>2.5, 2.5</a:t>
            </a:r>
            <a:endParaRPr kumimoji="0" lang="en-US" sz="2000" i="1" u="none" strike="noStrike" cap="none" spc="0" normalizeH="0" baseline="0" dirty="0">
              <a:ln>
                <a:noFill/>
              </a:ln>
              <a:solidFill>
                <a:schemeClr val="tx1"/>
              </a:solidFill>
              <a:effectLst/>
              <a:uFillTx/>
              <a:latin typeface="+mj-lt"/>
              <a:ea typeface="+mj-ea"/>
              <a:cs typeface="+mj-cs"/>
              <a:sym typeface="Arial"/>
            </a:endParaRPr>
          </a:p>
        </p:txBody>
      </p:sp>
      <p:pic>
        <p:nvPicPr>
          <p:cNvPr id="8" name="image3.png" descr="bloq-logo.png"/>
          <p:cNvPicPr>
            <a:picLocks noChangeAspect="1"/>
          </p:cNvPicPr>
          <p:nvPr/>
        </p:nvPicPr>
        <p:blipFill>
          <a:blip r:embed="rId4">
            <a:extLst/>
          </a:blip>
          <a:stretch>
            <a:fillRect/>
          </a:stretch>
        </p:blipFill>
        <p:spPr>
          <a:xfrm>
            <a:off x="8290511" y="132790"/>
            <a:ext cx="684932" cy="330381"/>
          </a:xfrm>
          <a:prstGeom prst="rect">
            <a:avLst/>
          </a:prstGeom>
          <a:ln w="12700">
            <a:miter lim="400000"/>
          </a:ln>
        </p:spPr>
      </p:pic>
      <p:pic>
        <p:nvPicPr>
          <p:cNvPr id="9" name="image4.png"/>
          <p:cNvPicPr>
            <a:picLocks noChangeAspect="1"/>
          </p:cNvPicPr>
          <p:nvPr/>
        </p:nvPicPr>
        <p:blipFill>
          <a:blip r:embed="rId5">
            <a:extLst/>
          </a:blip>
          <a:stretch>
            <a:fillRect/>
          </a:stretch>
        </p:blipFill>
        <p:spPr>
          <a:xfrm>
            <a:off x="8507899" y="5016987"/>
            <a:ext cx="467545" cy="63257"/>
          </a:xfrm>
          <a:prstGeom prst="rect">
            <a:avLst/>
          </a:prstGeom>
          <a:ln w="12700">
            <a:miter lim="400000"/>
          </a:ln>
        </p:spPr>
      </p:pic>
    </p:spTree>
    <p:extLst>
      <p:ext uri="{BB962C8B-B14F-4D97-AF65-F5344CB8AC3E}">
        <p14:creationId xmlns:p14="http://schemas.microsoft.com/office/powerpoint/2010/main" val="1835161997"/>
      </p:ext>
    </p:extLst>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upload.wikimedia.org/wikipedia/commons/d/dc/Battle_of_the_sexes_-_imperfect_inform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793" y="1742824"/>
            <a:ext cx="5851640" cy="26996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065138" y="478539"/>
            <a:ext cx="5723681"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800" i="0" u="none" strike="noStrike" cap="none" spc="0" normalizeH="0" baseline="0" dirty="0" smtClean="0">
                <a:ln>
                  <a:noFill/>
                </a:ln>
                <a:solidFill>
                  <a:srgbClr val="000000"/>
                </a:solidFill>
                <a:effectLst/>
                <a:uFillTx/>
                <a:latin typeface="+mj-lt"/>
                <a:ea typeface="+mj-ea"/>
                <a:cs typeface="+mj-cs"/>
                <a:sym typeface="Arial"/>
              </a:rPr>
              <a:t>“ “Battle of the Sexes + Bar” </a:t>
            </a:r>
            <a:r>
              <a:rPr kumimoji="0" lang="en-US" sz="2800" i="0" u="none" strike="noStrike" cap="none" spc="0" normalizeH="0" baseline="0" dirty="0" smtClean="0">
                <a:ln>
                  <a:noFill/>
                </a:ln>
                <a:solidFill>
                  <a:srgbClr val="FF0000"/>
                </a:solidFill>
                <a:effectLst/>
                <a:uFillTx/>
                <a:latin typeface="+mj-lt"/>
                <a:ea typeface="+mj-ea"/>
                <a:cs typeface="+mj-cs"/>
                <a:sym typeface="Arial"/>
              </a:rPr>
              <a:t>+ Bar </a:t>
            </a:r>
            <a:r>
              <a:rPr kumimoji="0" lang="en-US" sz="2800" i="0" u="none" strike="noStrike" cap="none" spc="0" normalizeH="0" baseline="0" dirty="0" smtClean="0">
                <a:ln>
                  <a:noFill/>
                </a:ln>
                <a:solidFill>
                  <a:schemeClr val="tx1"/>
                </a:solidFill>
                <a:effectLst/>
                <a:uFillTx/>
                <a:latin typeface="+mj-lt"/>
                <a:ea typeface="+mj-ea"/>
                <a:cs typeface="+mj-cs"/>
                <a:sym typeface="Arial"/>
              </a:rPr>
              <a:t>”</a:t>
            </a:r>
            <a:endParaRPr kumimoji="0" lang="en-US" sz="2800" i="1" u="none" strike="noStrike" cap="none" spc="0" normalizeH="0" baseline="0" dirty="0">
              <a:ln>
                <a:noFill/>
              </a:ln>
              <a:solidFill>
                <a:schemeClr val="tx1"/>
              </a:solidFill>
              <a:effectLst/>
              <a:uFillTx/>
              <a:latin typeface="+mj-lt"/>
              <a:ea typeface="+mj-ea"/>
              <a:cs typeface="+mj-cs"/>
              <a:sym typeface="Arial"/>
            </a:endParaRPr>
          </a:p>
        </p:txBody>
      </p:sp>
      <p:cxnSp>
        <p:nvCxnSpPr>
          <p:cNvPr id="5" name="Straight Arrow Connector 4"/>
          <p:cNvCxnSpPr/>
          <p:nvPr/>
        </p:nvCxnSpPr>
        <p:spPr>
          <a:xfrm>
            <a:off x="3223260" y="2141220"/>
            <a:ext cx="3444240" cy="7620"/>
          </a:xfrm>
          <a:prstGeom prst="straightConnector1">
            <a:avLst/>
          </a:prstGeom>
          <a:noFill/>
          <a:ln w="25400" cap="flat">
            <a:solidFill>
              <a:schemeClr val="accent1"/>
            </a:solidFill>
            <a:prstDash val="solid"/>
            <a:round/>
            <a:tailEnd type="arrow"/>
          </a:ln>
          <a:effectLst/>
          <a:sp3d/>
        </p:spPr>
        <p:style>
          <a:lnRef idx="0">
            <a:scrgbClr r="0" g="0" b="0"/>
          </a:lnRef>
          <a:fillRef idx="0">
            <a:scrgbClr r="0" g="0" b="0"/>
          </a:fillRef>
          <a:effectRef idx="0">
            <a:scrgbClr r="0" g="0" b="0"/>
          </a:effectRef>
          <a:fontRef idx="none"/>
        </p:style>
      </p:cxnSp>
      <p:sp>
        <p:nvSpPr>
          <p:cNvPr id="6" name="TextBox 5"/>
          <p:cNvSpPr txBox="1"/>
          <p:nvPr/>
        </p:nvSpPr>
        <p:spPr>
          <a:xfrm>
            <a:off x="4689147" y="1809646"/>
            <a:ext cx="263853"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i="0" u="none" strike="noStrike" cap="none" spc="0" normalizeH="0" baseline="0" dirty="0" smtClean="0">
                <a:ln>
                  <a:noFill/>
                </a:ln>
                <a:solidFill>
                  <a:srgbClr val="00B0F0"/>
                </a:solidFill>
                <a:effectLst/>
                <a:uFillTx/>
                <a:latin typeface="+mj-lt"/>
                <a:ea typeface="+mj-ea"/>
                <a:cs typeface="+mj-cs"/>
                <a:sym typeface="Arial"/>
              </a:rPr>
              <a:t>B</a:t>
            </a:r>
            <a:endParaRPr kumimoji="0" lang="en-US" sz="2000" i="1" u="none" strike="noStrike" cap="none" spc="0" normalizeH="0" baseline="0" dirty="0">
              <a:ln>
                <a:noFill/>
              </a:ln>
              <a:solidFill>
                <a:srgbClr val="00B0F0"/>
              </a:solidFill>
              <a:effectLst/>
              <a:uFillTx/>
              <a:latin typeface="+mj-lt"/>
              <a:ea typeface="+mj-ea"/>
              <a:cs typeface="+mj-cs"/>
              <a:sym typeface="Arial"/>
            </a:endParaRPr>
          </a:p>
        </p:txBody>
      </p:sp>
      <p:sp>
        <p:nvSpPr>
          <p:cNvPr id="7" name="TextBox 6"/>
          <p:cNvSpPr txBox="1"/>
          <p:nvPr/>
        </p:nvSpPr>
        <p:spPr>
          <a:xfrm>
            <a:off x="6830367" y="1962046"/>
            <a:ext cx="903450"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i="0" u="none" strike="noStrike" cap="none" spc="0" normalizeH="0" baseline="0" dirty="0" smtClean="0">
                <a:ln>
                  <a:noFill/>
                </a:ln>
                <a:solidFill>
                  <a:schemeClr val="tx1"/>
                </a:solidFill>
                <a:effectLst/>
                <a:uFillTx/>
                <a:latin typeface="+mj-lt"/>
                <a:ea typeface="+mj-ea"/>
                <a:cs typeface="+mj-cs"/>
                <a:sym typeface="Arial"/>
              </a:rPr>
              <a:t>2.5, </a:t>
            </a:r>
            <a:r>
              <a:rPr kumimoji="0" lang="en-US" sz="2000" b="1" i="0" u="none" strike="noStrike" cap="none" spc="0" normalizeH="0" baseline="0" dirty="0" smtClean="0">
                <a:ln>
                  <a:noFill/>
                </a:ln>
                <a:solidFill>
                  <a:srgbClr val="FF0000"/>
                </a:solidFill>
                <a:effectLst/>
                <a:uFillTx/>
                <a:latin typeface="+mj-lt"/>
                <a:ea typeface="+mj-ea"/>
                <a:cs typeface="+mj-cs"/>
                <a:sym typeface="Arial"/>
              </a:rPr>
              <a:t>??</a:t>
            </a:r>
            <a:endParaRPr kumimoji="0" lang="en-US" sz="2000" b="1" i="1" u="none" strike="noStrike" cap="none" spc="0" normalizeH="0" baseline="0" dirty="0">
              <a:ln>
                <a:noFill/>
              </a:ln>
              <a:solidFill>
                <a:srgbClr val="FF0000"/>
              </a:solidFill>
              <a:effectLst/>
              <a:uFillTx/>
              <a:latin typeface="+mj-lt"/>
              <a:ea typeface="+mj-ea"/>
              <a:cs typeface="+mj-cs"/>
              <a:sym typeface="Arial"/>
            </a:endParaRPr>
          </a:p>
        </p:txBody>
      </p:sp>
      <p:cxnSp>
        <p:nvCxnSpPr>
          <p:cNvPr id="8" name="Straight Arrow Connector 7"/>
          <p:cNvCxnSpPr>
            <a:stCxn id="10" idx="3"/>
          </p:cNvCxnSpPr>
          <p:nvPr/>
        </p:nvCxnSpPr>
        <p:spPr>
          <a:xfrm>
            <a:off x="2382837" y="1542770"/>
            <a:ext cx="3542199" cy="0"/>
          </a:xfrm>
          <a:prstGeom prst="straightConnector1">
            <a:avLst/>
          </a:prstGeom>
          <a:noFill/>
          <a:ln w="25400" cap="flat">
            <a:solidFill>
              <a:srgbClr val="FD1C17"/>
            </a:solidFill>
            <a:prstDash val="solid"/>
            <a:round/>
            <a:tailEnd type="arrow"/>
          </a:ln>
          <a:effectLst/>
          <a:sp3d/>
        </p:spPr>
        <p:style>
          <a:lnRef idx="0">
            <a:scrgbClr r="0" g="0" b="0"/>
          </a:lnRef>
          <a:fillRef idx="0">
            <a:scrgbClr r="0" g="0" b="0"/>
          </a:fillRef>
          <a:effectRef idx="0">
            <a:scrgbClr r="0" g="0" b="0"/>
          </a:effectRef>
          <a:fontRef idx="none"/>
        </p:style>
      </p:cxnSp>
      <p:sp>
        <p:nvSpPr>
          <p:cNvPr id="9" name="TextBox 8"/>
          <p:cNvSpPr txBox="1"/>
          <p:nvPr/>
        </p:nvSpPr>
        <p:spPr>
          <a:xfrm>
            <a:off x="3786468" y="1209427"/>
            <a:ext cx="291103"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2000" dirty="0">
                <a:solidFill>
                  <a:srgbClr val="FF0000"/>
                </a:solidFill>
              </a:rPr>
              <a:t>Q</a:t>
            </a:r>
            <a:endParaRPr kumimoji="0" lang="en-US" sz="2000" i="1" u="none" strike="noStrike" cap="none" spc="0" normalizeH="0" baseline="0" dirty="0">
              <a:ln>
                <a:noFill/>
              </a:ln>
              <a:solidFill>
                <a:srgbClr val="FF0000"/>
              </a:solidFill>
              <a:effectLst/>
              <a:uFillTx/>
              <a:sym typeface="Arial"/>
            </a:endParaRPr>
          </a:p>
        </p:txBody>
      </p:sp>
      <p:sp>
        <p:nvSpPr>
          <p:cNvPr id="10" name="TextBox 9"/>
          <p:cNvSpPr txBox="1"/>
          <p:nvPr/>
        </p:nvSpPr>
        <p:spPr>
          <a:xfrm>
            <a:off x="2147838" y="1342716"/>
            <a:ext cx="23499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2000" dirty="0" smtClean="0">
                <a:solidFill>
                  <a:schemeClr val="tx1"/>
                </a:solidFill>
              </a:rPr>
              <a:t>2</a:t>
            </a:r>
            <a:endParaRPr kumimoji="0" lang="en-US" sz="2000" i="1" u="none" strike="noStrike" cap="none" spc="0" normalizeH="0" baseline="0" dirty="0">
              <a:ln>
                <a:noFill/>
              </a:ln>
              <a:solidFill>
                <a:schemeClr val="tx1"/>
              </a:solidFill>
              <a:effectLst/>
              <a:uFillTx/>
              <a:sym typeface="Arial"/>
            </a:endParaRPr>
          </a:p>
        </p:txBody>
      </p:sp>
      <p:cxnSp>
        <p:nvCxnSpPr>
          <p:cNvPr id="11" name="Straight Arrow Connector 10"/>
          <p:cNvCxnSpPr>
            <a:stCxn id="10" idx="3"/>
          </p:cNvCxnSpPr>
          <p:nvPr/>
        </p:nvCxnSpPr>
        <p:spPr>
          <a:xfrm>
            <a:off x="2382837" y="1542770"/>
            <a:ext cx="626086" cy="666984"/>
          </a:xfrm>
          <a:prstGeom prst="straightConnector1">
            <a:avLst/>
          </a:prstGeom>
          <a:noFill/>
          <a:ln w="25400" cap="flat">
            <a:solidFill>
              <a:schemeClr val="tx1"/>
            </a:solidFill>
            <a:prstDash val="solid"/>
            <a:round/>
            <a:headEnd type="none" w="med" len="med"/>
            <a:tailEnd type="none" w="med" len="med"/>
          </a:ln>
          <a:effectLst/>
          <a:sp3d/>
        </p:spPr>
        <p:style>
          <a:lnRef idx="0">
            <a:scrgbClr r="0" g="0" b="0"/>
          </a:lnRef>
          <a:fillRef idx="0">
            <a:scrgbClr r="0" g="0" b="0"/>
          </a:fillRef>
          <a:effectRef idx="0">
            <a:scrgbClr r="0" g="0" b="0"/>
          </a:effectRef>
          <a:fontRef idx="none"/>
        </p:style>
      </p:cxnSp>
      <p:sp>
        <p:nvSpPr>
          <p:cNvPr id="16" name="TextBox 15"/>
          <p:cNvSpPr txBox="1"/>
          <p:nvPr/>
        </p:nvSpPr>
        <p:spPr>
          <a:xfrm>
            <a:off x="6099629" y="1342716"/>
            <a:ext cx="903450"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FF0000"/>
                </a:solidFill>
                <a:effectLst/>
                <a:uFillTx/>
                <a:latin typeface="+mj-lt"/>
                <a:ea typeface="+mj-ea"/>
                <a:cs typeface="+mj-cs"/>
                <a:sym typeface="Arial"/>
              </a:rPr>
              <a:t>??</a:t>
            </a:r>
            <a:r>
              <a:rPr kumimoji="0" lang="en-US" sz="2000" i="0" u="none" strike="noStrike" cap="none" spc="0" normalizeH="0" baseline="0" dirty="0" smtClean="0">
                <a:ln>
                  <a:noFill/>
                </a:ln>
                <a:solidFill>
                  <a:schemeClr val="tx1"/>
                </a:solidFill>
                <a:effectLst/>
                <a:uFillTx/>
                <a:latin typeface="+mj-lt"/>
                <a:ea typeface="+mj-ea"/>
                <a:cs typeface="+mj-cs"/>
                <a:sym typeface="Arial"/>
              </a:rPr>
              <a:t>, 2.1</a:t>
            </a:r>
            <a:endParaRPr kumimoji="0" lang="en-US" sz="2000" i="1" u="none" strike="noStrike" cap="none" spc="0" normalizeH="0" baseline="0" dirty="0">
              <a:ln>
                <a:noFill/>
              </a:ln>
              <a:solidFill>
                <a:schemeClr val="tx1"/>
              </a:solidFill>
              <a:effectLst/>
              <a:uFillTx/>
              <a:latin typeface="+mj-lt"/>
              <a:ea typeface="+mj-ea"/>
              <a:cs typeface="+mj-cs"/>
              <a:sym typeface="Arial"/>
            </a:endParaRPr>
          </a:p>
        </p:txBody>
      </p:sp>
      <p:pic>
        <p:nvPicPr>
          <p:cNvPr id="17" name="image3.png" descr="bloq-logo.png"/>
          <p:cNvPicPr>
            <a:picLocks noChangeAspect="1"/>
          </p:cNvPicPr>
          <p:nvPr/>
        </p:nvPicPr>
        <p:blipFill>
          <a:blip r:embed="rId4">
            <a:extLst/>
          </a:blip>
          <a:stretch>
            <a:fillRect/>
          </a:stretch>
        </p:blipFill>
        <p:spPr>
          <a:xfrm>
            <a:off x="8290511" y="132790"/>
            <a:ext cx="684932" cy="330381"/>
          </a:xfrm>
          <a:prstGeom prst="rect">
            <a:avLst/>
          </a:prstGeom>
          <a:ln w="12700">
            <a:miter lim="400000"/>
          </a:ln>
        </p:spPr>
      </p:pic>
      <p:pic>
        <p:nvPicPr>
          <p:cNvPr id="18" name="image4.png"/>
          <p:cNvPicPr>
            <a:picLocks noChangeAspect="1"/>
          </p:cNvPicPr>
          <p:nvPr/>
        </p:nvPicPr>
        <p:blipFill>
          <a:blip r:embed="rId5">
            <a:extLst/>
          </a:blip>
          <a:stretch>
            <a:fillRect/>
          </a:stretch>
        </p:blipFill>
        <p:spPr>
          <a:xfrm>
            <a:off x="8507899" y="5016987"/>
            <a:ext cx="467545" cy="63257"/>
          </a:xfrm>
          <a:prstGeom prst="rect">
            <a:avLst/>
          </a:prstGeom>
          <a:ln w="12700">
            <a:miter lim="400000"/>
          </a:ln>
        </p:spPr>
      </p:pic>
    </p:spTree>
    <p:extLst>
      <p:ext uri="{BB962C8B-B14F-4D97-AF65-F5344CB8AC3E}">
        <p14:creationId xmlns:p14="http://schemas.microsoft.com/office/powerpoint/2010/main" val="820058622"/>
      </p:ext>
    </p:extLst>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ttp://www3.nd.edu/~powers/ame.60611/lorenz.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35085" y="465095"/>
            <a:ext cx="5083629" cy="45334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idx="4294967295"/>
          </p:nvPr>
        </p:nvSpPr>
        <p:spPr>
          <a:xfrm>
            <a:off x="210457" y="-304800"/>
            <a:ext cx="8229600" cy="1063229"/>
          </a:xfrm>
        </p:spPr>
        <p:txBody>
          <a:bodyPr/>
          <a:lstStyle/>
          <a:p>
            <a:r>
              <a:rPr lang="en-US" dirty="0" smtClean="0"/>
              <a:t>Escalating Interaction</a:t>
            </a:r>
            <a:endParaRPr lang="en-US" dirty="0"/>
          </a:p>
        </p:txBody>
      </p:sp>
      <p:sp>
        <p:nvSpPr>
          <p:cNvPr id="5" name="Title 1"/>
          <p:cNvSpPr txBox="1">
            <a:spLocks/>
          </p:cNvSpPr>
          <p:nvPr/>
        </p:nvSpPr>
        <p:spPr>
          <a:xfrm>
            <a:off x="261256" y="936171"/>
            <a:ext cx="3715657" cy="1063229"/>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9pPr>
          </a:lstStyle>
          <a:p>
            <a:r>
              <a:rPr lang="en-US" sz="3200" b="0" dirty="0" smtClean="0"/>
              <a:t>(Lorenz System)</a:t>
            </a:r>
            <a:endParaRPr lang="en-US" sz="3200" b="0" dirty="0"/>
          </a:p>
        </p:txBody>
      </p:sp>
      <p:sp>
        <p:nvSpPr>
          <p:cNvPr id="6" name="Title 1"/>
          <p:cNvSpPr txBox="1">
            <a:spLocks/>
          </p:cNvSpPr>
          <p:nvPr/>
        </p:nvSpPr>
        <p:spPr>
          <a:xfrm>
            <a:off x="475344" y="2793048"/>
            <a:ext cx="3287485" cy="1063229"/>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lnSpcReduction="10000"/>
          </a:bodyPr>
          <a:lstStyle>
            <a:lvl1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9pPr>
          </a:lstStyle>
          <a:p>
            <a:r>
              <a:rPr lang="en-US" sz="3200" b="0" dirty="0" smtClean="0"/>
              <a:t>Curse of dimensionality.</a:t>
            </a:r>
            <a:endParaRPr lang="en-US" sz="3200" b="0" dirty="0"/>
          </a:p>
        </p:txBody>
      </p:sp>
      <p:sp>
        <p:nvSpPr>
          <p:cNvPr id="7" name="Title 1"/>
          <p:cNvSpPr txBox="1">
            <a:spLocks/>
          </p:cNvSpPr>
          <p:nvPr/>
        </p:nvSpPr>
        <p:spPr>
          <a:xfrm>
            <a:off x="979435" y="3856277"/>
            <a:ext cx="990041" cy="1063229"/>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fontScale="62500" lnSpcReduction="20000"/>
          </a:bodyPr>
          <a:lstStyle>
            <a:lvl1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9pPr>
          </a:lstStyle>
          <a:p>
            <a:pPr algn="ctr"/>
            <a:r>
              <a:rPr lang="en-US" sz="3200" dirty="0" smtClean="0">
                <a:solidFill>
                  <a:srgbClr val="0070C0"/>
                </a:solidFill>
              </a:rPr>
              <a:t>2 ---&gt; 3</a:t>
            </a:r>
          </a:p>
          <a:p>
            <a:pPr algn="ctr"/>
            <a:r>
              <a:rPr lang="en-US" sz="3200" dirty="0" smtClean="0">
                <a:solidFill>
                  <a:srgbClr val="7030A0"/>
                </a:solidFill>
              </a:rPr>
              <a:t>3 ---&gt; 4</a:t>
            </a:r>
            <a:br>
              <a:rPr lang="en-US" sz="3200" dirty="0" smtClean="0">
                <a:solidFill>
                  <a:srgbClr val="7030A0"/>
                </a:solidFill>
              </a:rPr>
            </a:br>
            <a:r>
              <a:rPr lang="en-US" sz="3200" dirty="0" smtClean="0">
                <a:solidFill>
                  <a:srgbClr val="FF0000"/>
                </a:solidFill>
              </a:rPr>
              <a:t>8 ---&gt; 9</a:t>
            </a:r>
            <a:endParaRPr lang="en-US" sz="3200" dirty="0">
              <a:solidFill>
                <a:srgbClr val="FF0000"/>
              </a:solidFill>
            </a:endParaRPr>
          </a:p>
        </p:txBody>
      </p:sp>
      <p:pic>
        <p:nvPicPr>
          <p:cNvPr id="9" name="image3.png" descr="bloq-logo.png"/>
          <p:cNvPicPr>
            <a:picLocks noChangeAspect="1"/>
          </p:cNvPicPr>
          <p:nvPr/>
        </p:nvPicPr>
        <p:blipFill>
          <a:blip r:embed="rId4">
            <a:extLst/>
          </a:blip>
          <a:stretch>
            <a:fillRect/>
          </a:stretch>
        </p:blipFill>
        <p:spPr>
          <a:xfrm>
            <a:off x="8290511" y="132790"/>
            <a:ext cx="684932" cy="330381"/>
          </a:xfrm>
          <a:prstGeom prst="rect">
            <a:avLst/>
          </a:prstGeom>
          <a:ln w="12700">
            <a:miter lim="400000"/>
          </a:ln>
        </p:spPr>
      </p:pic>
      <p:pic>
        <p:nvPicPr>
          <p:cNvPr id="10" name="image4.png"/>
          <p:cNvPicPr>
            <a:picLocks noChangeAspect="1"/>
          </p:cNvPicPr>
          <p:nvPr/>
        </p:nvPicPr>
        <p:blipFill>
          <a:blip r:embed="rId5">
            <a:extLst/>
          </a:blip>
          <a:stretch>
            <a:fillRect/>
          </a:stretch>
        </p:blipFill>
        <p:spPr>
          <a:xfrm>
            <a:off x="8507899" y="5016987"/>
            <a:ext cx="467545" cy="63257"/>
          </a:xfrm>
          <a:prstGeom prst="rect">
            <a:avLst/>
          </a:prstGeom>
          <a:ln w="12700">
            <a:miter lim="400000"/>
          </a:ln>
        </p:spPr>
      </p:pic>
    </p:spTree>
    <p:extLst>
      <p:ext uri="{BB962C8B-B14F-4D97-AF65-F5344CB8AC3E}">
        <p14:creationId xmlns:p14="http://schemas.microsoft.com/office/powerpoint/2010/main" val="549031410"/>
      </p:ext>
    </p:extLst>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64309" y="1951890"/>
            <a:ext cx="8229600" cy="1063229"/>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Autofit/>
          </a:bodyPr>
          <a:lstStyle>
            <a:lvl1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9pPr>
          </a:lstStyle>
          <a:p>
            <a:r>
              <a:rPr lang="en-US" sz="4800" dirty="0" smtClean="0"/>
              <a:t>Often, Controls are Good,</a:t>
            </a:r>
          </a:p>
          <a:p>
            <a:r>
              <a:rPr lang="en-US" sz="4000" b="0" dirty="0" smtClean="0"/>
              <a:t>(they help with teamwork).</a:t>
            </a:r>
            <a:endParaRPr lang="en-US" sz="4000" b="0" dirty="0"/>
          </a:p>
        </p:txBody>
      </p:sp>
    </p:spTree>
    <p:extLst>
      <p:ext uri="{BB962C8B-B14F-4D97-AF65-F5344CB8AC3E}">
        <p14:creationId xmlns:p14="http://schemas.microsoft.com/office/powerpoint/2010/main" val="1514781229"/>
      </p:ext>
    </p:extLst>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6699" y="981136"/>
            <a:ext cx="7853485" cy="3416320"/>
          </a:xfrm>
          <a:prstGeom prst="rect">
            <a:avLst/>
          </a:prstGeom>
        </p:spPr>
        <p:txBody>
          <a:bodyPr wrap="square">
            <a:spAutoFit/>
          </a:bodyPr>
          <a:lstStyle/>
          <a:p>
            <a:pPr marL="457200" indent="-457200">
              <a:buFont typeface="+mj-lt"/>
              <a:buAutoNum type="arabicPeriod"/>
            </a:pPr>
            <a:r>
              <a:rPr lang="en-US" sz="2400" dirty="0" smtClean="0"/>
              <a:t>Blocks are </a:t>
            </a:r>
            <a:r>
              <a:rPr lang="en-US" sz="2400" b="1" i="1" dirty="0" smtClean="0">
                <a:ln w="12700">
                  <a:solidFill>
                    <a:schemeClr val="tx1"/>
                  </a:solidFill>
                </a:ln>
                <a:solidFill>
                  <a:srgbClr val="FF0000"/>
                </a:solidFill>
              </a:rPr>
              <a:t>prohibited</a:t>
            </a:r>
            <a:r>
              <a:rPr lang="en-US" sz="2400" dirty="0" smtClean="0"/>
              <a:t> from including:</a:t>
            </a:r>
          </a:p>
          <a:p>
            <a:pPr lvl="8" indent="0"/>
            <a:r>
              <a:rPr lang="en-US" sz="2400" dirty="0" smtClean="0"/>
              <a:t>      *    transactions </a:t>
            </a:r>
            <a:r>
              <a:rPr lang="en-US" sz="2400" dirty="0"/>
              <a:t>with </a:t>
            </a:r>
            <a:r>
              <a:rPr lang="en-US" sz="2400" dirty="0" smtClean="0"/>
              <a:t>bad signatures</a:t>
            </a:r>
          </a:p>
          <a:p>
            <a:pPr lvl="8" indent="0"/>
            <a:r>
              <a:rPr lang="en-US" sz="2400" dirty="0" smtClean="0"/>
              <a:t>      *    double-spends</a:t>
            </a:r>
          </a:p>
          <a:p>
            <a:pPr lvl="8" indent="0"/>
            <a:endParaRPr lang="en-US" sz="2400" dirty="0" smtClean="0"/>
          </a:p>
          <a:p>
            <a:pPr marL="457200" indent="-457200">
              <a:buFont typeface="+mj-lt"/>
              <a:buAutoNum type="arabicPeriod"/>
            </a:pPr>
            <a:r>
              <a:rPr lang="en-US" sz="2400" dirty="0" smtClean="0"/>
              <a:t>Bitcoin’s </a:t>
            </a:r>
            <a:r>
              <a:rPr lang="en-US" sz="2400" i="1" u="sng" dirty="0" smtClean="0"/>
              <a:t>main</a:t>
            </a:r>
            <a:r>
              <a:rPr lang="en-US" sz="2400" dirty="0" smtClean="0"/>
              <a:t> revolutionary feature: </a:t>
            </a:r>
            <a:r>
              <a:rPr lang="en-US" sz="2400" b="1" i="1" dirty="0" smtClean="0">
                <a:ln w="12700">
                  <a:solidFill>
                    <a:schemeClr val="tx1"/>
                  </a:solidFill>
                </a:ln>
                <a:solidFill>
                  <a:srgbClr val="FF0000"/>
                </a:solidFill>
              </a:rPr>
              <a:t>banned</a:t>
            </a:r>
            <a:r>
              <a:rPr lang="en-US" sz="2400" b="1" i="1" dirty="0" smtClean="0"/>
              <a:t> </a:t>
            </a:r>
          </a:p>
          <a:p>
            <a:r>
              <a:rPr lang="en-US" sz="2400" b="1" i="1" dirty="0" smtClean="0"/>
              <a:t>    double-spends</a:t>
            </a:r>
            <a:r>
              <a:rPr lang="en-US" sz="2400" b="1" i="1" dirty="0"/>
              <a:t>. </a:t>
            </a:r>
            <a:r>
              <a:rPr lang="en-US" sz="2400" dirty="0" smtClean="0"/>
              <a:t>No need to </a:t>
            </a:r>
            <a:r>
              <a:rPr lang="en-US" sz="2400" b="1" i="1" dirty="0"/>
              <a:t>trust</a:t>
            </a:r>
            <a:r>
              <a:rPr lang="en-US" sz="2400" dirty="0"/>
              <a:t> </a:t>
            </a:r>
            <a:r>
              <a:rPr lang="en-US" sz="2400" dirty="0" smtClean="0"/>
              <a:t>a server to</a:t>
            </a:r>
          </a:p>
          <a:p>
            <a:r>
              <a:rPr lang="en-US" sz="2400" dirty="0"/>
              <a:t> </a:t>
            </a:r>
            <a:r>
              <a:rPr lang="en-US" sz="2400" dirty="0" smtClean="0"/>
              <a:t>   protect you </a:t>
            </a:r>
            <a:r>
              <a:rPr lang="en-US" sz="2400" dirty="0"/>
              <a:t>from </a:t>
            </a:r>
            <a:r>
              <a:rPr lang="en-US" sz="2400" dirty="0" smtClean="0"/>
              <a:t>double-spends.</a:t>
            </a:r>
          </a:p>
          <a:p>
            <a:pPr marL="457200" indent="-457200">
              <a:buFont typeface="+mj-lt"/>
              <a:buAutoNum type="arabicPeriod"/>
            </a:pPr>
            <a:endParaRPr lang="en-US" sz="2400" dirty="0" smtClean="0"/>
          </a:p>
          <a:p>
            <a:pPr marL="457200" indent="-457200">
              <a:buFont typeface="+mj-lt"/>
              <a:buAutoNum type="arabicPeriod" startAt="3"/>
            </a:pPr>
            <a:r>
              <a:rPr lang="en-US" sz="2400" dirty="0" smtClean="0"/>
              <a:t>Bitcoin is </a:t>
            </a:r>
            <a:r>
              <a:rPr lang="en-US" sz="2400" b="1" i="1" dirty="0" smtClean="0">
                <a:ln w="12700">
                  <a:solidFill>
                    <a:schemeClr val="tx1"/>
                  </a:solidFill>
                </a:ln>
                <a:solidFill>
                  <a:srgbClr val="FF0000"/>
                </a:solidFill>
              </a:rPr>
              <a:t>less</a:t>
            </a:r>
            <a:r>
              <a:rPr lang="en-US" sz="2400" b="1" i="1" dirty="0" smtClean="0">
                <a:ln>
                  <a:solidFill>
                    <a:schemeClr val="tx1"/>
                  </a:solidFill>
                </a:ln>
                <a:solidFill>
                  <a:srgbClr val="FF0000"/>
                </a:solidFill>
              </a:rPr>
              <a:t> </a:t>
            </a:r>
            <a:r>
              <a:rPr lang="en-US" sz="2400" dirty="0" smtClean="0"/>
              <a:t>functional / expressive than </a:t>
            </a:r>
            <a:r>
              <a:rPr lang="en-US" sz="2400" dirty="0" err="1" smtClean="0"/>
              <a:t>LevelDB</a:t>
            </a:r>
            <a:r>
              <a:rPr lang="en-US" sz="2400" dirty="0" smtClean="0"/>
              <a:t>...</a:t>
            </a:r>
            <a:endParaRPr lang="en-US" sz="2400" dirty="0"/>
          </a:p>
        </p:txBody>
      </p:sp>
      <p:sp>
        <p:nvSpPr>
          <p:cNvPr id="3" name="Title 2"/>
          <p:cNvSpPr>
            <a:spLocks noGrp="1"/>
          </p:cNvSpPr>
          <p:nvPr>
            <p:ph type="title" idx="4294967295"/>
          </p:nvPr>
        </p:nvSpPr>
        <p:spPr>
          <a:xfrm>
            <a:off x="236220" y="-251460"/>
            <a:ext cx="8229600" cy="1063229"/>
          </a:xfrm>
        </p:spPr>
        <p:txBody>
          <a:bodyPr/>
          <a:lstStyle/>
          <a:p>
            <a:r>
              <a:rPr lang="en-US" dirty="0" smtClean="0"/>
              <a:t>The Bitcoin Contract</a:t>
            </a:r>
            <a:endParaRPr lang="en-US" dirty="0"/>
          </a:p>
        </p:txBody>
      </p:sp>
      <p:cxnSp>
        <p:nvCxnSpPr>
          <p:cNvPr id="5" name="Straight Connector 4"/>
          <p:cNvCxnSpPr/>
          <p:nvPr/>
        </p:nvCxnSpPr>
        <p:spPr>
          <a:xfrm flipV="1">
            <a:off x="6183517" y="1893185"/>
            <a:ext cx="959667" cy="623679"/>
          </a:xfrm>
          <a:prstGeom prst="lin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cxnSp>
      <p:sp>
        <p:nvSpPr>
          <p:cNvPr id="6" name="TextBox 5"/>
          <p:cNvSpPr txBox="1"/>
          <p:nvPr/>
        </p:nvSpPr>
        <p:spPr>
          <a:xfrm>
            <a:off x="6927659" y="1269507"/>
            <a:ext cx="2071486"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Arial"/>
              </a:rPr>
              <a:t>Compare to: “Permissionless</a:t>
            </a:r>
            <a:r>
              <a:rPr lang="en-US" dirty="0" smtClean="0"/>
              <a:t>” Transacting</a:t>
            </a: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pic>
        <p:nvPicPr>
          <p:cNvPr id="8" name="image3.png" descr="bloq-logo.png"/>
          <p:cNvPicPr>
            <a:picLocks noChangeAspect="1"/>
          </p:cNvPicPr>
          <p:nvPr/>
        </p:nvPicPr>
        <p:blipFill>
          <a:blip r:embed="rId3">
            <a:extLst/>
          </a:blip>
          <a:stretch>
            <a:fillRect/>
          </a:stretch>
        </p:blipFill>
        <p:spPr>
          <a:xfrm>
            <a:off x="8290511" y="132790"/>
            <a:ext cx="684932" cy="330381"/>
          </a:xfrm>
          <a:prstGeom prst="rect">
            <a:avLst/>
          </a:prstGeom>
          <a:ln w="12700">
            <a:miter lim="400000"/>
          </a:ln>
        </p:spPr>
      </p:pic>
      <p:pic>
        <p:nvPicPr>
          <p:cNvPr id="9" name="image4.png"/>
          <p:cNvPicPr>
            <a:picLocks noChangeAspect="1"/>
          </p:cNvPicPr>
          <p:nvPr/>
        </p:nvPicPr>
        <p:blipFill>
          <a:blip r:embed="rId4">
            <a:extLst/>
          </a:blip>
          <a:stretch>
            <a:fillRect/>
          </a:stretch>
        </p:blipFill>
        <p:spPr>
          <a:xfrm>
            <a:off x="8507899" y="5016987"/>
            <a:ext cx="467545" cy="63257"/>
          </a:xfrm>
          <a:prstGeom prst="rect">
            <a:avLst/>
          </a:prstGeom>
          <a:ln w="12700">
            <a:miter lim="400000"/>
          </a:ln>
        </p:spPr>
      </p:pic>
    </p:spTree>
    <p:extLst>
      <p:ext uri="{BB962C8B-B14F-4D97-AF65-F5344CB8AC3E}">
        <p14:creationId xmlns:p14="http://schemas.microsoft.com/office/powerpoint/2010/main" val="1404465667"/>
      </p:ext>
    </p:extLst>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3.png" descr="bloq-logo.png"/>
          <p:cNvPicPr>
            <a:picLocks noChangeAspect="1"/>
          </p:cNvPicPr>
          <p:nvPr/>
        </p:nvPicPr>
        <p:blipFill>
          <a:blip r:embed="rId3">
            <a:extLst/>
          </a:blip>
          <a:stretch>
            <a:fillRect/>
          </a:stretch>
        </p:blipFill>
        <p:spPr>
          <a:xfrm>
            <a:off x="8290511" y="132790"/>
            <a:ext cx="684932" cy="330381"/>
          </a:xfrm>
          <a:prstGeom prst="rect">
            <a:avLst/>
          </a:prstGeom>
          <a:ln w="12700">
            <a:miter lim="400000"/>
          </a:ln>
        </p:spPr>
      </p:pic>
      <p:pic>
        <p:nvPicPr>
          <p:cNvPr id="6" name="image4.png"/>
          <p:cNvPicPr>
            <a:picLocks noChangeAspect="1"/>
          </p:cNvPicPr>
          <p:nvPr/>
        </p:nvPicPr>
        <p:blipFill>
          <a:blip r:embed="rId4">
            <a:extLst/>
          </a:blip>
          <a:stretch>
            <a:fillRect/>
          </a:stretch>
        </p:blipFill>
        <p:spPr>
          <a:xfrm>
            <a:off x="8507899" y="5016987"/>
            <a:ext cx="467545" cy="63257"/>
          </a:xfrm>
          <a:prstGeom prst="rect">
            <a:avLst/>
          </a:prstGeom>
          <a:ln w="12700">
            <a:miter lim="400000"/>
          </a:ln>
        </p:spPr>
      </p:pic>
      <p:pic>
        <p:nvPicPr>
          <p:cNvPr id="16386" name="Picture 2" descr="http://i.stack.imgur.com/QvgM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000" y="38790"/>
            <a:ext cx="8032750" cy="507107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435475" y="4810437"/>
            <a:ext cx="4814138" cy="338554"/>
          </a:xfrm>
          <a:prstGeom prst="rect">
            <a:avLst/>
          </a:prstGeom>
        </p:spPr>
        <p:txBody>
          <a:bodyPr wrap="none">
            <a:spAutoFit/>
          </a:bodyPr>
          <a:lstStyle/>
          <a:p>
            <a:r>
              <a:rPr lang="en-US" sz="1600" dirty="0" smtClean="0"/>
              <a:t>Not My Work -- http</a:t>
            </a:r>
            <a:r>
              <a:rPr lang="en-US" sz="1600" dirty="0"/>
              <a:t>://i.stack.imgur.com/QvgMr.png</a:t>
            </a:r>
          </a:p>
        </p:txBody>
      </p:sp>
      <p:sp>
        <p:nvSpPr>
          <p:cNvPr id="3" name="Rectangle 2"/>
          <p:cNvSpPr/>
          <p:nvPr/>
        </p:nvSpPr>
        <p:spPr>
          <a:xfrm>
            <a:off x="254000" y="483285"/>
            <a:ext cx="4572000" cy="523220"/>
          </a:xfrm>
          <a:prstGeom prst="rect">
            <a:avLst/>
          </a:prstGeom>
          <a:solidFill>
            <a:schemeClr val="bg1">
              <a:lumMod val="75000"/>
            </a:schemeClr>
          </a:solidFill>
        </p:spPr>
        <p:txBody>
          <a:bodyPr>
            <a:spAutoFit/>
          </a:bodyPr>
          <a:lstStyle/>
          <a:p>
            <a:r>
              <a:rPr lang="en-US" sz="2800" dirty="0" smtClean="0"/>
              <a:t>...a </a:t>
            </a:r>
            <a:r>
              <a:rPr lang="en-US" sz="2800" b="1" i="1" dirty="0" smtClean="0"/>
              <a:t>lot</a:t>
            </a:r>
            <a:r>
              <a:rPr lang="en-US" sz="2800" dirty="0" smtClean="0"/>
              <a:t> </a:t>
            </a:r>
            <a:r>
              <a:rPr lang="en-US" sz="2800" b="1" i="1" dirty="0" smtClean="0">
                <a:ln w="12700">
                  <a:solidFill>
                    <a:schemeClr val="tx1"/>
                  </a:solidFill>
                </a:ln>
                <a:solidFill>
                  <a:srgbClr val="FF0000"/>
                </a:solidFill>
              </a:rPr>
              <a:t>less</a:t>
            </a:r>
            <a:r>
              <a:rPr lang="en-US" sz="2800" b="1" i="1" dirty="0" smtClean="0">
                <a:ln>
                  <a:solidFill>
                    <a:schemeClr val="tx1"/>
                  </a:solidFill>
                </a:ln>
                <a:solidFill>
                  <a:srgbClr val="FF0000"/>
                </a:solidFill>
              </a:rPr>
              <a:t> </a:t>
            </a:r>
            <a:r>
              <a:rPr lang="en-US" sz="2800" dirty="0" smtClean="0"/>
              <a:t>expressive!!</a:t>
            </a:r>
            <a:endParaRPr lang="en-US" sz="2800" dirty="0"/>
          </a:p>
        </p:txBody>
      </p:sp>
    </p:spTree>
    <p:extLst>
      <p:ext uri="{BB962C8B-B14F-4D97-AF65-F5344CB8AC3E}">
        <p14:creationId xmlns:p14="http://schemas.microsoft.com/office/powerpoint/2010/main" val="2438993924"/>
      </p:ext>
    </p:extLst>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rPr lang="en-US" dirty="0" smtClean="0"/>
              <a:t>How is</a:t>
            </a:r>
            <a:r>
              <a:rPr lang="en-US" baseline="0" dirty="0" smtClean="0"/>
              <a:t> Bitcoin Upgraded?</a:t>
            </a:r>
            <a:endParaRPr lang="en-US" dirty="0"/>
          </a:p>
        </p:txBody>
      </p:sp>
      <p:sp>
        <p:nvSpPr>
          <p:cNvPr id="3" name="Text Placeholder 2"/>
          <p:cNvSpPr>
            <a:spLocks noGrp="1"/>
          </p:cNvSpPr>
          <p:nvPr>
            <p:ph type="body" idx="4294967295"/>
          </p:nvPr>
        </p:nvSpPr>
        <p:spPr/>
        <p:txBody>
          <a:bodyPr/>
          <a:lstStyle/>
          <a:p>
            <a:r>
              <a:rPr lang="en-US" dirty="0" smtClean="0"/>
              <a:t>Notice that</a:t>
            </a:r>
            <a:r>
              <a:rPr lang="en-US" baseline="0" dirty="0" smtClean="0"/>
              <a:t> </a:t>
            </a:r>
            <a:r>
              <a:rPr lang="en-US" b="1" baseline="0" dirty="0" smtClean="0"/>
              <a:t>100%</a:t>
            </a:r>
            <a:r>
              <a:rPr lang="en-US" b="0" baseline="0" dirty="0" smtClean="0"/>
              <a:t> of Bitcoin’s upgrades have been rolled out via “soft fork”.</a:t>
            </a:r>
          </a:p>
          <a:p>
            <a:r>
              <a:rPr lang="en-US" b="0" i="0" baseline="0" dirty="0" smtClean="0"/>
              <a:t>Each soft fork is a </a:t>
            </a:r>
            <a:r>
              <a:rPr lang="en-US" b="0" i="1" baseline="0" dirty="0" smtClean="0"/>
              <a:t>reduction</a:t>
            </a:r>
            <a:r>
              <a:rPr lang="en-US" b="0" i="0" baseline="0" dirty="0" smtClean="0"/>
              <a:t> in total permission!</a:t>
            </a:r>
          </a:p>
          <a:p>
            <a:r>
              <a:rPr lang="en-US" dirty="0" smtClean="0"/>
              <a:t>Forwards compatibility = no breach of contract.</a:t>
            </a:r>
            <a:endParaRPr lang="en-US" b="1" dirty="0"/>
          </a:p>
        </p:txBody>
      </p:sp>
      <p:pic>
        <p:nvPicPr>
          <p:cNvPr id="7" name="image3.png" descr="bloq-logo.png"/>
          <p:cNvPicPr>
            <a:picLocks noChangeAspect="1"/>
          </p:cNvPicPr>
          <p:nvPr/>
        </p:nvPicPr>
        <p:blipFill>
          <a:blip r:embed="rId3">
            <a:extLst/>
          </a:blip>
          <a:stretch>
            <a:fillRect/>
          </a:stretch>
        </p:blipFill>
        <p:spPr>
          <a:xfrm>
            <a:off x="8290511" y="132790"/>
            <a:ext cx="684932" cy="330381"/>
          </a:xfrm>
          <a:prstGeom prst="rect">
            <a:avLst/>
          </a:prstGeom>
          <a:ln w="12700">
            <a:miter lim="400000"/>
          </a:ln>
        </p:spPr>
      </p:pic>
      <p:pic>
        <p:nvPicPr>
          <p:cNvPr id="8" name="image4.png"/>
          <p:cNvPicPr>
            <a:picLocks noChangeAspect="1"/>
          </p:cNvPicPr>
          <p:nvPr/>
        </p:nvPicPr>
        <p:blipFill>
          <a:blip r:embed="rId4">
            <a:extLst/>
          </a:blip>
          <a:stretch>
            <a:fillRect/>
          </a:stretch>
        </p:blipFill>
        <p:spPr>
          <a:xfrm>
            <a:off x="8507899" y="5016987"/>
            <a:ext cx="467545" cy="63257"/>
          </a:xfrm>
          <a:prstGeom prst="rect">
            <a:avLst/>
          </a:prstGeom>
          <a:ln w="12700">
            <a:miter lim="400000"/>
          </a:ln>
        </p:spPr>
      </p:pic>
    </p:spTree>
    <p:extLst>
      <p:ext uri="{BB962C8B-B14F-4D97-AF65-F5344CB8AC3E}">
        <p14:creationId xmlns:p14="http://schemas.microsoft.com/office/powerpoint/2010/main" val="1376472490"/>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35429" y="1077552"/>
            <a:ext cx="4071033" cy="3107670"/>
          </a:xfrm>
          <a:prstGeom prst="roundRect">
            <a:avLst/>
          </a:prstGeom>
          <a:noFill/>
          <a:ln w="76200" cap="flat">
            <a:solidFill>
              <a:schemeClr val="tx1">
                <a:lumMod val="65000"/>
                <a:lumOff val="35000"/>
              </a:schemeClr>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5" name="TextBox 4"/>
          <p:cNvSpPr txBox="1"/>
          <p:nvPr/>
        </p:nvSpPr>
        <p:spPr>
          <a:xfrm>
            <a:off x="1244855" y="691842"/>
            <a:ext cx="245195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smtClean="0">
                <a:ln>
                  <a:noFill/>
                </a:ln>
                <a:solidFill>
                  <a:srgbClr val="000000"/>
                </a:solidFill>
                <a:effectLst/>
                <a:uFillTx/>
                <a:latin typeface="+mj-lt"/>
                <a:ea typeface="+mj-ea"/>
                <a:cs typeface="+mj-cs"/>
                <a:sym typeface="Arial"/>
              </a:rPr>
              <a:t>Expectation: Additive</a:t>
            </a:r>
            <a:endParaRPr kumimoji="0" lang="en-US" sz="1800" b="1" i="0" u="none" strike="noStrike" cap="none" spc="0" normalizeH="0" baseline="0" dirty="0">
              <a:ln>
                <a:noFill/>
              </a:ln>
              <a:solidFill>
                <a:srgbClr val="000000"/>
              </a:solidFill>
              <a:effectLst/>
              <a:uFillTx/>
              <a:latin typeface="+mj-lt"/>
              <a:ea typeface="+mj-ea"/>
              <a:cs typeface="+mj-cs"/>
              <a:sym typeface="Arial"/>
            </a:endParaRPr>
          </a:p>
        </p:txBody>
      </p:sp>
      <p:sp>
        <p:nvSpPr>
          <p:cNvPr id="6" name="Oval 5"/>
          <p:cNvSpPr/>
          <p:nvPr/>
        </p:nvSpPr>
        <p:spPr>
          <a:xfrm>
            <a:off x="616631" y="1346857"/>
            <a:ext cx="478971" cy="537029"/>
          </a:xfrm>
          <a:prstGeom prst="ellipse">
            <a:avLst/>
          </a:prstGeom>
          <a:solidFill>
            <a:srgbClr val="FFFFFF"/>
          </a:solidFill>
          <a:ln w="25400" cap="flat">
            <a:solidFill>
              <a:srgbClr val="FFC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10" name="Oval 9"/>
          <p:cNvSpPr/>
          <p:nvPr/>
        </p:nvSpPr>
        <p:spPr>
          <a:xfrm>
            <a:off x="1901146" y="1339601"/>
            <a:ext cx="478971" cy="537029"/>
          </a:xfrm>
          <a:prstGeom prst="ellipse">
            <a:avLst/>
          </a:prstGeom>
          <a:solidFill>
            <a:srgbClr val="FFFFFF">
              <a:alpha val="25000"/>
            </a:srgbClr>
          </a:solidFill>
          <a:ln w="25400" cap="flat">
            <a:solidFill>
              <a:srgbClr val="FFC000">
                <a:alpha val="25000"/>
              </a:srgbClr>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1" name="Oval 10"/>
          <p:cNvSpPr/>
          <p:nvPr/>
        </p:nvSpPr>
        <p:spPr>
          <a:xfrm>
            <a:off x="2347460" y="1339600"/>
            <a:ext cx="326571" cy="268515"/>
          </a:xfrm>
          <a:prstGeom prst="ellipse">
            <a:avLst/>
          </a:prstGeom>
          <a:solidFill>
            <a:schemeClr val="bg1">
              <a:lumMod val="65000"/>
            </a:schemeClr>
          </a:solidFill>
          <a:ln w="25400" cap="flat">
            <a:solidFill>
              <a:srgbClr val="FF0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14" name="Oval 13"/>
          <p:cNvSpPr/>
          <p:nvPr/>
        </p:nvSpPr>
        <p:spPr>
          <a:xfrm>
            <a:off x="3554809" y="1394028"/>
            <a:ext cx="478971" cy="537029"/>
          </a:xfrm>
          <a:prstGeom prst="ellipse">
            <a:avLst/>
          </a:prstGeom>
          <a:solidFill>
            <a:srgbClr val="FFFFFF"/>
          </a:solidFill>
          <a:ln w="25400" cap="flat">
            <a:solidFill>
              <a:srgbClr val="FFC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15" name="Oval 14"/>
          <p:cNvSpPr/>
          <p:nvPr/>
        </p:nvSpPr>
        <p:spPr>
          <a:xfrm>
            <a:off x="4001123" y="1394027"/>
            <a:ext cx="326571" cy="268515"/>
          </a:xfrm>
          <a:prstGeom prst="ellipse">
            <a:avLst/>
          </a:prstGeom>
          <a:solidFill>
            <a:schemeClr val="bg1">
              <a:lumMod val="65000"/>
            </a:schemeClr>
          </a:solidFill>
          <a:ln w="25400" cap="flat">
            <a:solidFill>
              <a:srgbClr val="FF0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7" name="Equal 16"/>
          <p:cNvSpPr/>
          <p:nvPr/>
        </p:nvSpPr>
        <p:spPr>
          <a:xfrm>
            <a:off x="2938916" y="1481114"/>
            <a:ext cx="434947" cy="315685"/>
          </a:xfrm>
          <a:prstGeom prst="mathEqual">
            <a:avLst/>
          </a:prstGeom>
          <a:solidFill>
            <a:schemeClr val="tx1">
              <a:lumMod val="75000"/>
              <a:lumOff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8" name="Plus 17"/>
          <p:cNvSpPr/>
          <p:nvPr/>
        </p:nvSpPr>
        <p:spPr>
          <a:xfrm>
            <a:off x="1298800" y="1430312"/>
            <a:ext cx="435429" cy="424935"/>
          </a:xfrm>
          <a:prstGeom prst="mathPlus">
            <a:avLst/>
          </a:prstGeom>
          <a:solidFill>
            <a:schemeClr val="tx1">
              <a:lumMod val="75000"/>
              <a:lumOff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9" name="Oval 18"/>
          <p:cNvSpPr/>
          <p:nvPr/>
        </p:nvSpPr>
        <p:spPr>
          <a:xfrm>
            <a:off x="624251" y="2347224"/>
            <a:ext cx="478971" cy="537029"/>
          </a:xfrm>
          <a:prstGeom prst="ellipse">
            <a:avLst/>
          </a:prstGeom>
          <a:solidFill>
            <a:srgbClr val="FFFFFF"/>
          </a:solidFill>
          <a:ln w="25400" cap="flat">
            <a:solidFill>
              <a:srgbClr val="FFC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20" name="Oval 19"/>
          <p:cNvSpPr/>
          <p:nvPr/>
        </p:nvSpPr>
        <p:spPr>
          <a:xfrm>
            <a:off x="1908766" y="2339968"/>
            <a:ext cx="478971" cy="537029"/>
          </a:xfrm>
          <a:prstGeom prst="ellipse">
            <a:avLst/>
          </a:prstGeom>
          <a:solidFill>
            <a:srgbClr val="FFFFFF">
              <a:alpha val="25000"/>
            </a:srgbClr>
          </a:solidFill>
          <a:ln w="25400" cap="flat">
            <a:solidFill>
              <a:srgbClr val="FFC000">
                <a:alpha val="25000"/>
              </a:srgbClr>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1" name="Oval 20"/>
          <p:cNvSpPr/>
          <p:nvPr/>
        </p:nvSpPr>
        <p:spPr>
          <a:xfrm>
            <a:off x="2355080" y="2339967"/>
            <a:ext cx="326571" cy="268515"/>
          </a:xfrm>
          <a:prstGeom prst="ellipse">
            <a:avLst/>
          </a:prstGeom>
          <a:solidFill>
            <a:srgbClr val="FFFFFF">
              <a:alpha val="25000"/>
            </a:srgbClr>
          </a:solidFill>
          <a:ln w="25400" cap="flat">
            <a:solidFill>
              <a:srgbClr val="FF0000">
                <a:alpha val="25000"/>
              </a:srgbClr>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2" name="Oval 21"/>
          <p:cNvSpPr/>
          <p:nvPr/>
        </p:nvSpPr>
        <p:spPr>
          <a:xfrm>
            <a:off x="2299200" y="2742739"/>
            <a:ext cx="326571" cy="268515"/>
          </a:xfrm>
          <a:prstGeom prst="ellipse">
            <a:avLst/>
          </a:prstGeom>
          <a:solidFill>
            <a:schemeClr val="accent2">
              <a:lumMod val="40000"/>
              <a:lumOff val="60000"/>
            </a:schemeClr>
          </a:solidFill>
          <a:ln w="25400" cap="flat">
            <a:solidFill>
              <a:srgbClr val="00B05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3" name="Oval 22"/>
          <p:cNvSpPr/>
          <p:nvPr/>
        </p:nvSpPr>
        <p:spPr>
          <a:xfrm>
            <a:off x="3562429" y="2394395"/>
            <a:ext cx="478971" cy="537029"/>
          </a:xfrm>
          <a:prstGeom prst="ellipse">
            <a:avLst/>
          </a:prstGeom>
          <a:solidFill>
            <a:srgbClr val="FFFFFF"/>
          </a:solidFill>
          <a:ln w="25400" cap="flat">
            <a:solidFill>
              <a:srgbClr val="FFC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24" name="Oval 23"/>
          <p:cNvSpPr/>
          <p:nvPr/>
        </p:nvSpPr>
        <p:spPr>
          <a:xfrm>
            <a:off x="4008743" y="2394394"/>
            <a:ext cx="326571" cy="268515"/>
          </a:xfrm>
          <a:prstGeom prst="ellipse">
            <a:avLst/>
          </a:prstGeom>
          <a:solidFill>
            <a:schemeClr val="bg1">
              <a:lumMod val="65000"/>
            </a:schemeClr>
          </a:solidFill>
          <a:ln w="25400" cap="flat">
            <a:solidFill>
              <a:srgbClr val="FF0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5" name="Oval 24"/>
          <p:cNvSpPr/>
          <p:nvPr/>
        </p:nvSpPr>
        <p:spPr>
          <a:xfrm>
            <a:off x="3952863" y="2797166"/>
            <a:ext cx="326571" cy="268515"/>
          </a:xfrm>
          <a:prstGeom prst="ellipse">
            <a:avLst/>
          </a:prstGeom>
          <a:solidFill>
            <a:schemeClr val="accent2">
              <a:lumMod val="40000"/>
              <a:lumOff val="60000"/>
            </a:schemeClr>
          </a:solidFill>
          <a:ln w="25400" cap="flat">
            <a:solidFill>
              <a:srgbClr val="00B05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6" name="Equal 25"/>
          <p:cNvSpPr/>
          <p:nvPr/>
        </p:nvSpPr>
        <p:spPr>
          <a:xfrm>
            <a:off x="2946536" y="2481481"/>
            <a:ext cx="434947" cy="315685"/>
          </a:xfrm>
          <a:prstGeom prst="mathEqual">
            <a:avLst/>
          </a:prstGeom>
          <a:solidFill>
            <a:schemeClr val="tx1">
              <a:lumMod val="75000"/>
              <a:lumOff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7" name="Plus 26"/>
          <p:cNvSpPr/>
          <p:nvPr/>
        </p:nvSpPr>
        <p:spPr>
          <a:xfrm>
            <a:off x="1364476" y="2430679"/>
            <a:ext cx="435429" cy="424935"/>
          </a:xfrm>
          <a:prstGeom prst="mathPlus">
            <a:avLst/>
          </a:prstGeom>
          <a:solidFill>
            <a:schemeClr val="tx1">
              <a:lumMod val="75000"/>
              <a:lumOff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37" name="Oval 36"/>
          <p:cNvSpPr/>
          <p:nvPr/>
        </p:nvSpPr>
        <p:spPr>
          <a:xfrm>
            <a:off x="1023391" y="2301475"/>
            <a:ext cx="326571" cy="268515"/>
          </a:xfrm>
          <a:prstGeom prst="ellipse">
            <a:avLst/>
          </a:prstGeom>
          <a:solidFill>
            <a:schemeClr val="bg1">
              <a:lumMod val="65000"/>
            </a:schemeClr>
          </a:solidFill>
          <a:ln w="25400" cap="flat">
            <a:solidFill>
              <a:srgbClr val="FF0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38" name="TextBox 37"/>
          <p:cNvSpPr txBox="1"/>
          <p:nvPr/>
        </p:nvSpPr>
        <p:spPr>
          <a:xfrm>
            <a:off x="579337" y="4327464"/>
            <a:ext cx="388358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smtClean="0">
                <a:ln>
                  <a:noFill/>
                </a:ln>
                <a:solidFill>
                  <a:srgbClr val="000000"/>
                </a:solidFill>
                <a:effectLst/>
                <a:uFillTx/>
                <a:latin typeface="+mj-lt"/>
                <a:ea typeface="+mj-ea"/>
                <a:cs typeface="+mj-cs"/>
                <a:sym typeface="Arial"/>
              </a:rPr>
              <a:t>Two new functionalities always</a:t>
            </a:r>
            <a:r>
              <a:rPr kumimoji="0" lang="en-US" sz="1800" b="1" i="0" u="none" strike="noStrike" cap="none" spc="0" normalizeH="0" dirty="0" smtClean="0">
                <a:ln>
                  <a:noFill/>
                </a:ln>
                <a:solidFill>
                  <a:srgbClr val="000000"/>
                </a:solidFill>
                <a:effectLst/>
                <a:uFillTx/>
                <a:latin typeface="+mj-lt"/>
                <a:ea typeface="+mj-ea"/>
                <a:cs typeface="+mj-cs"/>
                <a:sym typeface="Arial"/>
              </a:rPr>
              <a:t> </a:t>
            </a:r>
            <a:r>
              <a:rPr kumimoji="0" lang="en-US" sz="1800" b="1" i="1" u="none" strike="noStrike" cap="none" spc="0" normalizeH="0" dirty="0" smtClean="0">
                <a:ln>
                  <a:noFill/>
                </a:ln>
                <a:solidFill>
                  <a:srgbClr val="000000"/>
                </a:solidFill>
                <a:effectLst/>
                <a:uFillTx/>
                <a:latin typeface="+mj-lt"/>
                <a:ea typeface="+mj-ea"/>
                <a:cs typeface="+mj-cs"/>
                <a:sym typeface="Arial"/>
              </a:rPr>
              <a:t>add</a:t>
            </a:r>
            <a:r>
              <a:rPr kumimoji="0" lang="en-US" sz="1800" b="1" u="none" strike="noStrike" cap="none" spc="0" normalizeH="0" dirty="0" smtClean="0">
                <a:ln>
                  <a:noFill/>
                </a:ln>
                <a:solidFill>
                  <a:srgbClr val="000000"/>
                </a:solidFill>
                <a:effectLst/>
                <a:uFillTx/>
                <a:latin typeface="+mj-lt"/>
                <a:ea typeface="+mj-ea"/>
                <a:cs typeface="+mj-cs"/>
                <a:sym typeface="Arial"/>
              </a:rPr>
              <a:t> to each other. </a:t>
            </a:r>
            <a:endParaRPr kumimoji="0" lang="en-US" sz="1800" b="1" i="0" u="none" strike="noStrike" cap="none" spc="0" normalizeH="0" baseline="0" dirty="0">
              <a:ln>
                <a:noFill/>
              </a:ln>
              <a:solidFill>
                <a:srgbClr val="000000"/>
              </a:solidFill>
              <a:effectLst/>
              <a:uFillTx/>
              <a:latin typeface="+mj-lt"/>
              <a:ea typeface="+mj-ea"/>
              <a:cs typeface="+mj-cs"/>
              <a:sym typeface="Arial"/>
            </a:endParaRPr>
          </a:p>
        </p:txBody>
      </p:sp>
      <p:sp>
        <p:nvSpPr>
          <p:cNvPr id="80" name="TextBox 79"/>
          <p:cNvSpPr txBox="1"/>
          <p:nvPr/>
        </p:nvSpPr>
        <p:spPr>
          <a:xfrm>
            <a:off x="5789090" y="729815"/>
            <a:ext cx="214417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smtClean="0">
                <a:ln>
                  <a:noFill/>
                </a:ln>
                <a:solidFill>
                  <a:srgbClr val="000000"/>
                </a:solidFill>
                <a:effectLst/>
                <a:uFillTx/>
                <a:latin typeface="+mj-lt"/>
                <a:ea typeface="+mj-ea"/>
                <a:cs typeface="+mj-cs"/>
                <a:sym typeface="Arial"/>
              </a:rPr>
              <a:t>Reality: Ecological</a:t>
            </a:r>
            <a:endParaRPr kumimoji="0" lang="en-US" sz="1800" b="1" i="0" u="none" strike="noStrike" cap="none" spc="0" normalizeH="0" baseline="0" dirty="0">
              <a:ln>
                <a:noFill/>
              </a:ln>
              <a:solidFill>
                <a:srgbClr val="000000"/>
              </a:solidFill>
              <a:effectLst/>
              <a:uFillTx/>
              <a:latin typeface="+mj-lt"/>
              <a:ea typeface="+mj-ea"/>
              <a:cs typeface="+mj-cs"/>
              <a:sym typeface="Arial"/>
            </a:endParaRPr>
          </a:p>
        </p:txBody>
      </p:sp>
      <p:sp>
        <p:nvSpPr>
          <p:cNvPr id="81" name="Oval 80"/>
          <p:cNvSpPr/>
          <p:nvPr/>
        </p:nvSpPr>
        <p:spPr>
          <a:xfrm>
            <a:off x="5006978" y="1374331"/>
            <a:ext cx="478971" cy="537029"/>
          </a:xfrm>
          <a:prstGeom prst="ellipse">
            <a:avLst/>
          </a:prstGeom>
          <a:solidFill>
            <a:srgbClr val="FFFFFF"/>
          </a:solidFill>
          <a:ln w="25400" cap="flat">
            <a:solidFill>
              <a:srgbClr val="FFC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82" name="Oval 81"/>
          <p:cNvSpPr/>
          <p:nvPr/>
        </p:nvSpPr>
        <p:spPr>
          <a:xfrm>
            <a:off x="6291493" y="1367075"/>
            <a:ext cx="478971" cy="537029"/>
          </a:xfrm>
          <a:prstGeom prst="ellipse">
            <a:avLst/>
          </a:prstGeom>
          <a:solidFill>
            <a:srgbClr val="FFFFFF">
              <a:alpha val="25000"/>
            </a:srgbClr>
          </a:solidFill>
          <a:ln w="25400" cap="flat">
            <a:solidFill>
              <a:srgbClr val="FFC000">
                <a:alpha val="25000"/>
              </a:srgbClr>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83" name="Oval 82"/>
          <p:cNvSpPr/>
          <p:nvPr/>
        </p:nvSpPr>
        <p:spPr>
          <a:xfrm>
            <a:off x="6737807" y="1367074"/>
            <a:ext cx="326571" cy="268515"/>
          </a:xfrm>
          <a:prstGeom prst="ellipse">
            <a:avLst/>
          </a:prstGeom>
          <a:solidFill>
            <a:schemeClr val="bg1">
              <a:lumMod val="65000"/>
            </a:schemeClr>
          </a:solidFill>
          <a:ln w="25400" cap="flat">
            <a:solidFill>
              <a:srgbClr val="FF0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84" name="Oval 83"/>
          <p:cNvSpPr/>
          <p:nvPr/>
        </p:nvSpPr>
        <p:spPr>
          <a:xfrm>
            <a:off x="7945156" y="1421502"/>
            <a:ext cx="478971" cy="537029"/>
          </a:xfrm>
          <a:prstGeom prst="ellipse">
            <a:avLst/>
          </a:prstGeom>
          <a:solidFill>
            <a:srgbClr val="FFFFFF"/>
          </a:solidFill>
          <a:ln w="25400" cap="flat">
            <a:solidFill>
              <a:srgbClr val="FFC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85" name="Oval 84"/>
          <p:cNvSpPr/>
          <p:nvPr/>
        </p:nvSpPr>
        <p:spPr>
          <a:xfrm>
            <a:off x="8391470" y="1421501"/>
            <a:ext cx="326571" cy="268515"/>
          </a:xfrm>
          <a:prstGeom prst="ellipse">
            <a:avLst/>
          </a:prstGeom>
          <a:solidFill>
            <a:schemeClr val="bg1">
              <a:lumMod val="65000"/>
            </a:schemeClr>
          </a:solidFill>
          <a:ln w="25400" cap="flat">
            <a:solidFill>
              <a:srgbClr val="FF0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86" name="Equal 85"/>
          <p:cNvSpPr/>
          <p:nvPr/>
        </p:nvSpPr>
        <p:spPr>
          <a:xfrm>
            <a:off x="7329263" y="1508588"/>
            <a:ext cx="434947" cy="315685"/>
          </a:xfrm>
          <a:prstGeom prst="mathEqual">
            <a:avLst/>
          </a:prstGeom>
          <a:solidFill>
            <a:schemeClr val="tx1">
              <a:lumMod val="75000"/>
              <a:lumOff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87" name="Plus 86"/>
          <p:cNvSpPr/>
          <p:nvPr/>
        </p:nvSpPr>
        <p:spPr>
          <a:xfrm>
            <a:off x="5689147" y="1457786"/>
            <a:ext cx="435429" cy="424935"/>
          </a:xfrm>
          <a:prstGeom prst="mathPlus">
            <a:avLst/>
          </a:prstGeom>
          <a:solidFill>
            <a:schemeClr val="tx1">
              <a:lumMod val="75000"/>
              <a:lumOff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88" name="Oval 87"/>
          <p:cNvSpPr/>
          <p:nvPr/>
        </p:nvSpPr>
        <p:spPr>
          <a:xfrm>
            <a:off x="5075558" y="2374698"/>
            <a:ext cx="478971" cy="537029"/>
          </a:xfrm>
          <a:prstGeom prst="ellipse">
            <a:avLst/>
          </a:prstGeom>
          <a:solidFill>
            <a:srgbClr val="FFFFFF"/>
          </a:solidFill>
          <a:ln w="25400" cap="flat">
            <a:solidFill>
              <a:srgbClr val="FFC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89" name="Oval 88"/>
          <p:cNvSpPr/>
          <p:nvPr/>
        </p:nvSpPr>
        <p:spPr>
          <a:xfrm>
            <a:off x="6360073" y="2367442"/>
            <a:ext cx="478971" cy="537029"/>
          </a:xfrm>
          <a:prstGeom prst="ellipse">
            <a:avLst/>
          </a:prstGeom>
          <a:solidFill>
            <a:srgbClr val="FFFFFF">
              <a:alpha val="25000"/>
            </a:srgbClr>
          </a:solidFill>
          <a:ln w="25400" cap="flat">
            <a:solidFill>
              <a:srgbClr val="FFC000">
                <a:alpha val="25000"/>
              </a:srgbClr>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90" name="Oval 89"/>
          <p:cNvSpPr/>
          <p:nvPr/>
        </p:nvSpPr>
        <p:spPr>
          <a:xfrm>
            <a:off x="6806387" y="2367441"/>
            <a:ext cx="326571" cy="268515"/>
          </a:xfrm>
          <a:prstGeom prst="ellipse">
            <a:avLst/>
          </a:prstGeom>
          <a:solidFill>
            <a:srgbClr val="FFFFFF">
              <a:alpha val="25000"/>
            </a:srgbClr>
          </a:solidFill>
          <a:ln w="25400" cap="flat">
            <a:solidFill>
              <a:srgbClr val="FF0000">
                <a:alpha val="25000"/>
              </a:srgbClr>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91" name="Oval 90"/>
          <p:cNvSpPr/>
          <p:nvPr/>
        </p:nvSpPr>
        <p:spPr>
          <a:xfrm>
            <a:off x="6750507" y="2770213"/>
            <a:ext cx="326571" cy="268515"/>
          </a:xfrm>
          <a:prstGeom prst="ellipse">
            <a:avLst/>
          </a:prstGeom>
          <a:solidFill>
            <a:schemeClr val="accent2">
              <a:lumMod val="40000"/>
              <a:lumOff val="60000"/>
            </a:schemeClr>
          </a:solidFill>
          <a:ln w="25400" cap="flat">
            <a:solidFill>
              <a:srgbClr val="00B05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92" name="Oval 91"/>
          <p:cNvSpPr/>
          <p:nvPr/>
        </p:nvSpPr>
        <p:spPr>
          <a:xfrm>
            <a:off x="8013736" y="2421869"/>
            <a:ext cx="478971" cy="537029"/>
          </a:xfrm>
          <a:prstGeom prst="ellipse">
            <a:avLst/>
          </a:prstGeom>
          <a:solidFill>
            <a:srgbClr val="FFFFFF"/>
          </a:solidFill>
          <a:ln w="25400" cap="flat">
            <a:solidFill>
              <a:srgbClr val="FFC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95" name="Equal 94"/>
          <p:cNvSpPr/>
          <p:nvPr/>
        </p:nvSpPr>
        <p:spPr>
          <a:xfrm>
            <a:off x="7397843" y="2508955"/>
            <a:ext cx="434947" cy="315685"/>
          </a:xfrm>
          <a:prstGeom prst="mathEqual">
            <a:avLst/>
          </a:prstGeom>
          <a:solidFill>
            <a:schemeClr val="tx1">
              <a:lumMod val="75000"/>
              <a:lumOff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96" name="Plus 95"/>
          <p:cNvSpPr/>
          <p:nvPr/>
        </p:nvSpPr>
        <p:spPr>
          <a:xfrm>
            <a:off x="5815783" y="2458153"/>
            <a:ext cx="435429" cy="424935"/>
          </a:xfrm>
          <a:prstGeom prst="mathPlus">
            <a:avLst/>
          </a:prstGeom>
          <a:solidFill>
            <a:schemeClr val="tx1">
              <a:lumMod val="75000"/>
              <a:lumOff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97" name="Oval 96"/>
          <p:cNvSpPr/>
          <p:nvPr/>
        </p:nvSpPr>
        <p:spPr>
          <a:xfrm>
            <a:off x="5474698" y="2328949"/>
            <a:ext cx="326571" cy="268515"/>
          </a:xfrm>
          <a:prstGeom prst="ellipse">
            <a:avLst/>
          </a:prstGeom>
          <a:solidFill>
            <a:schemeClr val="bg1">
              <a:lumMod val="65000"/>
            </a:schemeClr>
          </a:solidFill>
          <a:ln w="25400" cap="flat">
            <a:solidFill>
              <a:srgbClr val="FF0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98" name="TextBox 97"/>
          <p:cNvSpPr txBox="1"/>
          <p:nvPr/>
        </p:nvSpPr>
        <p:spPr>
          <a:xfrm>
            <a:off x="4948151" y="4348257"/>
            <a:ext cx="3931282"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smtClean="0">
                <a:ln>
                  <a:noFill/>
                </a:ln>
                <a:solidFill>
                  <a:srgbClr val="000000"/>
                </a:solidFill>
                <a:effectLst/>
                <a:uFillTx/>
                <a:latin typeface="+mj-lt"/>
                <a:ea typeface="+mj-ea"/>
                <a:cs typeface="+mj-cs"/>
                <a:sym typeface="Arial"/>
              </a:rPr>
              <a:t>Two new functionalities</a:t>
            </a:r>
            <a:r>
              <a:rPr kumimoji="0" lang="en-US" sz="1800" b="1" i="0" u="none" strike="noStrike" cap="none" spc="0" normalizeH="0" dirty="0" smtClean="0">
                <a:ln>
                  <a:noFill/>
                </a:ln>
                <a:solidFill>
                  <a:srgbClr val="000000"/>
                </a:solidFill>
                <a:effectLst/>
                <a:uFillTx/>
                <a:latin typeface="+mj-lt"/>
                <a:ea typeface="+mj-ea"/>
                <a:cs typeface="+mj-cs"/>
                <a:sym typeface="Arial"/>
              </a:rPr>
              <a:t> </a:t>
            </a:r>
            <a:r>
              <a:rPr kumimoji="0" lang="en-US" sz="1800" b="1" i="0" u="none" strike="noStrike" cap="none" spc="0" normalizeH="0" baseline="0" dirty="0" smtClean="0">
                <a:ln>
                  <a:noFill/>
                </a:ln>
                <a:solidFill>
                  <a:srgbClr val="000000"/>
                </a:solidFill>
                <a:effectLst/>
                <a:uFillTx/>
                <a:latin typeface="+mj-lt"/>
                <a:ea typeface="+mj-ea"/>
                <a:cs typeface="+mj-cs"/>
                <a:sym typeface="Arial"/>
              </a:rPr>
              <a:t>potentially </a:t>
            </a:r>
            <a:r>
              <a:rPr kumimoji="0" lang="en-US" sz="1800" b="1" i="1" u="none" strike="noStrike" cap="none" spc="0" normalizeH="0" baseline="0" dirty="0" smtClean="0">
                <a:ln>
                  <a:noFill/>
                </a:ln>
                <a:solidFill>
                  <a:srgbClr val="000000"/>
                </a:solidFill>
                <a:effectLst/>
                <a:uFillTx/>
                <a:latin typeface="+mj-lt"/>
                <a:ea typeface="+mj-ea"/>
                <a:cs typeface="+mj-cs"/>
                <a:sym typeface="Arial"/>
              </a:rPr>
              <a:t>subtract</a:t>
            </a:r>
            <a:r>
              <a:rPr kumimoji="0" lang="en-US" sz="1800" b="1" u="none" strike="noStrike" cap="none" spc="0" normalizeH="0" dirty="0" smtClean="0">
                <a:ln>
                  <a:noFill/>
                </a:ln>
                <a:solidFill>
                  <a:srgbClr val="000000"/>
                </a:solidFill>
                <a:effectLst/>
                <a:uFillTx/>
                <a:latin typeface="+mj-lt"/>
                <a:ea typeface="+mj-ea"/>
                <a:cs typeface="+mj-cs"/>
                <a:sym typeface="Arial"/>
              </a:rPr>
              <a:t> from each other.</a:t>
            </a:r>
            <a:endParaRPr kumimoji="0" lang="en-US" sz="1800" b="1" i="0" u="none" strike="noStrike" cap="none" spc="0" normalizeH="0" baseline="0" dirty="0">
              <a:ln>
                <a:noFill/>
              </a:ln>
              <a:solidFill>
                <a:srgbClr val="000000"/>
              </a:solidFill>
              <a:effectLst/>
              <a:uFillTx/>
              <a:latin typeface="+mj-lt"/>
              <a:ea typeface="+mj-ea"/>
              <a:cs typeface="+mj-cs"/>
              <a:sym typeface="Arial"/>
            </a:endParaRPr>
          </a:p>
        </p:txBody>
      </p:sp>
      <p:sp>
        <p:nvSpPr>
          <p:cNvPr id="99" name="Oval 98"/>
          <p:cNvSpPr/>
          <p:nvPr/>
        </p:nvSpPr>
        <p:spPr>
          <a:xfrm>
            <a:off x="1472748" y="3351643"/>
            <a:ext cx="478971" cy="537029"/>
          </a:xfrm>
          <a:prstGeom prst="ellipse">
            <a:avLst/>
          </a:prstGeom>
          <a:solidFill>
            <a:srgbClr val="FFFFFF"/>
          </a:solidFill>
          <a:ln w="25400" cap="flat">
            <a:solidFill>
              <a:srgbClr val="FFC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100" name="Right Arrow 99"/>
          <p:cNvSpPr/>
          <p:nvPr/>
        </p:nvSpPr>
        <p:spPr>
          <a:xfrm>
            <a:off x="2148251" y="3553753"/>
            <a:ext cx="619434" cy="261257"/>
          </a:xfrm>
          <a:prstGeom prst="rightArrow">
            <a:avLst/>
          </a:prstGeom>
          <a:solidFill>
            <a:schemeClr val="tx1">
              <a:lumMod val="75000"/>
              <a:lumOff val="25000"/>
            </a:schemeClr>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01" name="Oval 100"/>
          <p:cNvSpPr/>
          <p:nvPr/>
        </p:nvSpPr>
        <p:spPr>
          <a:xfrm>
            <a:off x="2880378" y="3351642"/>
            <a:ext cx="478971" cy="537029"/>
          </a:xfrm>
          <a:prstGeom prst="ellipse">
            <a:avLst/>
          </a:prstGeom>
          <a:solidFill>
            <a:srgbClr val="FFFFFF"/>
          </a:solidFill>
          <a:ln w="25400" cap="flat">
            <a:solidFill>
              <a:srgbClr val="FFC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104" name="Rounded Rectangle 103"/>
          <p:cNvSpPr/>
          <p:nvPr/>
        </p:nvSpPr>
        <p:spPr>
          <a:xfrm>
            <a:off x="4753427" y="1104359"/>
            <a:ext cx="4071033" cy="3107670"/>
          </a:xfrm>
          <a:prstGeom prst="roundRect">
            <a:avLst/>
          </a:prstGeom>
          <a:noFill/>
          <a:ln w="76200" cap="flat">
            <a:solidFill>
              <a:schemeClr val="tx1">
                <a:lumMod val="65000"/>
                <a:lumOff val="35000"/>
              </a:schemeClr>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05" name="Rounded Rectangle 104"/>
          <p:cNvSpPr/>
          <p:nvPr/>
        </p:nvSpPr>
        <p:spPr>
          <a:xfrm>
            <a:off x="1287689" y="3221017"/>
            <a:ext cx="2579175" cy="908082"/>
          </a:xfrm>
          <a:prstGeom prst="roundRect">
            <a:avLst/>
          </a:prstGeom>
          <a:noFill/>
          <a:ln w="76200" cap="flat">
            <a:solidFill>
              <a:schemeClr val="tx1">
                <a:lumMod val="65000"/>
                <a:lumOff val="35000"/>
              </a:schemeClr>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06" name="Oval 105"/>
          <p:cNvSpPr/>
          <p:nvPr/>
        </p:nvSpPr>
        <p:spPr>
          <a:xfrm>
            <a:off x="3357089" y="3334126"/>
            <a:ext cx="326571" cy="268515"/>
          </a:xfrm>
          <a:prstGeom prst="ellipse">
            <a:avLst/>
          </a:prstGeom>
          <a:solidFill>
            <a:schemeClr val="bg1">
              <a:lumMod val="65000"/>
            </a:schemeClr>
          </a:solidFill>
          <a:ln w="25400" cap="flat">
            <a:solidFill>
              <a:srgbClr val="FF0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07" name="Oval 106"/>
          <p:cNvSpPr/>
          <p:nvPr/>
        </p:nvSpPr>
        <p:spPr>
          <a:xfrm>
            <a:off x="3301209" y="3736898"/>
            <a:ext cx="326571" cy="268515"/>
          </a:xfrm>
          <a:prstGeom prst="ellipse">
            <a:avLst/>
          </a:prstGeom>
          <a:solidFill>
            <a:schemeClr val="accent2">
              <a:lumMod val="40000"/>
              <a:lumOff val="60000"/>
            </a:schemeClr>
          </a:solidFill>
          <a:ln w="25400" cap="flat">
            <a:solidFill>
              <a:srgbClr val="00B05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14" name="Oval 113"/>
          <p:cNvSpPr/>
          <p:nvPr/>
        </p:nvSpPr>
        <p:spPr>
          <a:xfrm>
            <a:off x="5918483" y="3438729"/>
            <a:ext cx="478971" cy="537029"/>
          </a:xfrm>
          <a:prstGeom prst="ellipse">
            <a:avLst/>
          </a:prstGeom>
          <a:solidFill>
            <a:srgbClr val="FFFFFF"/>
          </a:solidFill>
          <a:ln w="25400" cap="flat">
            <a:solidFill>
              <a:srgbClr val="FFC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115" name="Right Arrow 114"/>
          <p:cNvSpPr/>
          <p:nvPr/>
        </p:nvSpPr>
        <p:spPr>
          <a:xfrm>
            <a:off x="6570804" y="3609898"/>
            <a:ext cx="628481" cy="261257"/>
          </a:xfrm>
          <a:prstGeom prst="rightArrow">
            <a:avLst/>
          </a:prstGeom>
          <a:solidFill>
            <a:schemeClr val="tx1">
              <a:lumMod val="75000"/>
              <a:lumOff val="25000"/>
            </a:schemeClr>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16" name="Oval 115"/>
          <p:cNvSpPr/>
          <p:nvPr/>
        </p:nvSpPr>
        <p:spPr>
          <a:xfrm>
            <a:off x="7326113" y="3438728"/>
            <a:ext cx="478971" cy="537029"/>
          </a:xfrm>
          <a:prstGeom prst="ellipse">
            <a:avLst/>
          </a:prstGeom>
          <a:solidFill>
            <a:srgbClr val="FFFFFF"/>
          </a:solidFill>
          <a:ln w="25400" cap="flat">
            <a:solidFill>
              <a:srgbClr val="FFC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117" name="Rounded Rectangle 116"/>
          <p:cNvSpPr/>
          <p:nvPr/>
        </p:nvSpPr>
        <p:spPr>
          <a:xfrm>
            <a:off x="5603884" y="3262383"/>
            <a:ext cx="2579175" cy="908082"/>
          </a:xfrm>
          <a:prstGeom prst="roundRect">
            <a:avLst/>
          </a:prstGeom>
          <a:noFill/>
          <a:ln w="76200" cap="flat">
            <a:solidFill>
              <a:schemeClr val="tx1">
                <a:lumMod val="65000"/>
                <a:lumOff val="35000"/>
              </a:schemeClr>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20" name="Title 119"/>
          <p:cNvSpPr>
            <a:spLocks noGrp="1"/>
          </p:cNvSpPr>
          <p:nvPr>
            <p:ph type="title" idx="4294967295"/>
          </p:nvPr>
        </p:nvSpPr>
        <p:spPr>
          <a:xfrm>
            <a:off x="118188" y="83820"/>
            <a:ext cx="8229600" cy="586740"/>
          </a:xfrm>
        </p:spPr>
        <p:txBody>
          <a:bodyPr>
            <a:noAutofit/>
          </a:bodyPr>
          <a:lstStyle/>
          <a:p>
            <a:r>
              <a:rPr lang="en-US" sz="3600" dirty="0" smtClean="0"/>
              <a:t>Problem</a:t>
            </a:r>
            <a:endParaRPr lang="en-US" sz="3600" dirty="0"/>
          </a:p>
        </p:txBody>
      </p:sp>
      <p:sp>
        <p:nvSpPr>
          <p:cNvPr id="121" name="TextBox 120"/>
          <p:cNvSpPr txBox="1"/>
          <p:nvPr/>
        </p:nvSpPr>
        <p:spPr>
          <a:xfrm>
            <a:off x="2414491" y="1266332"/>
            <a:ext cx="20774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Arial"/>
              </a:rPr>
              <a:t>y</a:t>
            </a: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122" name="TextBox 121"/>
          <p:cNvSpPr txBox="1"/>
          <p:nvPr/>
        </p:nvSpPr>
        <p:spPr>
          <a:xfrm>
            <a:off x="2362718" y="2675143"/>
            <a:ext cx="20774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Arial"/>
              </a:rPr>
              <a:t>x</a:t>
            </a: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123" name="TextBox 122"/>
          <p:cNvSpPr txBox="1"/>
          <p:nvPr/>
        </p:nvSpPr>
        <p:spPr>
          <a:xfrm>
            <a:off x="4068154" y="1308688"/>
            <a:ext cx="20774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Arial"/>
              </a:rPr>
              <a:t>y</a:t>
            </a: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124" name="TextBox 123"/>
          <p:cNvSpPr txBox="1"/>
          <p:nvPr/>
        </p:nvSpPr>
        <p:spPr>
          <a:xfrm>
            <a:off x="1091053" y="2215534"/>
            <a:ext cx="20774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Arial"/>
              </a:rPr>
              <a:t>y</a:t>
            </a: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125" name="TextBox 124"/>
          <p:cNvSpPr txBox="1"/>
          <p:nvPr/>
        </p:nvSpPr>
        <p:spPr>
          <a:xfrm>
            <a:off x="4079803" y="2315423"/>
            <a:ext cx="20774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Arial"/>
              </a:rPr>
              <a:t>y</a:t>
            </a: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126" name="TextBox 125"/>
          <p:cNvSpPr txBox="1"/>
          <p:nvPr/>
        </p:nvSpPr>
        <p:spPr>
          <a:xfrm>
            <a:off x="3410179" y="3260858"/>
            <a:ext cx="20774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Arial"/>
              </a:rPr>
              <a:t>y</a:t>
            </a: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127" name="TextBox 126"/>
          <p:cNvSpPr txBox="1"/>
          <p:nvPr/>
        </p:nvSpPr>
        <p:spPr>
          <a:xfrm>
            <a:off x="6802050" y="1285897"/>
            <a:ext cx="20774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Arial"/>
              </a:rPr>
              <a:t>y</a:t>
            </a: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128" name="TextBox 127"/>
          <p:cNvSpPr txBox="1"/>
          <p:nvPr/>
        </p:nvSpPr>
        <p:spPr>
          <a:xfrm>
            <a:off x="8458501" y="1339428"/>
            <a:ext cx="20774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Arial"/>
              </a:rPr>
              <a:t>y</a:t>
            </a: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129" name="TextBox 128"/>
          <p:cNvSpPr txBox="1"/>
          <p:nvPr/>
        </p:nvSpPr>
        <p:spPr>
          <a:xfrm>
            <a:off x="5540050" y="2253044"/>
            <a:ext cx="20774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Arial"/>
              </a:rPr>
              <a:t>y</a:t>
            </a: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132" name="TextBox 131"/>
          <p:cNvSpPr txBox="1"/>
          <p:nvPr/>
        </p:nvSpPr>
        <p:spPr>
          <a:xfrm>
            <a:off x="4022434" y="2735119"/>
            <a:ext cx="20774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Arial"/>
              </a:rPr>
              <a:t>x</a:t>
            </a: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133" name="TextBox 132"/>
          <p:cNvSpPr txBox="1"/>
          <p:nvPr/>
        </p:nvSpPr>
        <p:spPr>
          <a:xfrm>
            <a:off x="3366243" y="3671250"/>
            <a:ext cx="20774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Arial"/>
              </a:rPr>
              <a:t>x</a:t>
            </a: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134" name="TextBox 133"/>
          <p:cNvSpPr txBox="1"/>
          <p:nvPr/>
        </p:nvSpPr>
        <p:spPr>
          <a:xfrm>
            <a:off x="6816072" y="2707663"/>
            <a:ext cx="20774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Arial"/>
              </a:rPr>
              <a:t>x</a:t>
            </a: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135" name="TextBox 134"/>
          <p:cNvSpPr txBox="1"/>
          <p:nvPr/>
        </p:nvSpPr>
        <p:spPr>
          <a:xfrm>
            <a:off x="2046977" y="3230573"/>
            <a:ext cx="72070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Arial"/>
              </a:rPr>
              <a:t>+y, +x</a:t>
            </a: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136" name="TextBox 135"/>
          <p:cNvSpPr txBox="1"/>
          <p:nvPr/>
        </p:nvSpPr>
        <p:spPr>
          <a:xfrm>
            <a:off x="6478578" y="3315052"/>
            <a:ext cx="72070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Arial"/>
              </a:rPr>
              <a:t>+y, +x</a:t>
            </a: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Tree>
    <p:extLst>
      <p:ext uri="{BB962C8B-B14F-4D97-AF65-F5344CB8AC3E}">
        <p14:creationId xmlns:p14="http://schemas.microsoft.com/office/powerpoint/2010/main" val="3171120813"/>
      </p:ext>
    </p:extLst>
  </p:cSld>
  <p:clrMapOvr>
    <a:masterClrMapping/>
  </p:clrMapOvr>
  <p:transition spd="med"/>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4"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5241" y="772820"/>
            <a:ext cx="1779501" cy="106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AutoShape 2" descr="Image result for prokaryotic eukaryotic cells multicellula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5" descr="Image result for prokaryotic eukaryotic cells multicellula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4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8297" y="954423"/>
            <a:ext cx="2313902" cy="1539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8"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454" y="988346"/>
            <a:ext cx="1616075" cy="160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9"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056" y="2612887"/>
            <a:ext cx="2044208" cy="115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51" name="Picture 1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40260" y="1446572"/>
            <a:ext cx="1620340" cy="108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urved Down Arrow 5"/>
          <p:cNvSpPr/>
          <p:nvPr/>
        </p:nvSpPr>
        <p:spPr>
          <a:xfrm flipV="1">
            <a:off x="1294299" y="2523798"/>
            <a:ext cx="2152460" cy="603250"/>
          </a:xfrm>
          <a:prstGeom prst="curvedDownArrow">
            <a:avLst/>
          </a:prstGeom>
          <a:solidFill>
            <a:srgbClr val="FFFFFF"/>
          </a:solidFill>
          <a:ln w="25400" cap="flat">
            <a:solidFill>
              <a:srgbClr val="FF0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8" name="Curved Down Arrow 17"/>
          <p:cNvSpPr/>
          <p:nvPr/>
        </p:nvSpPr>
        <p:spPr>
          <a:xfrm flipV="1">
            <a:off x="3973449" y="2433250"/>
            <a:ext cx="1647425" cy="603250"/>
          </a:xfrm>
          <a:prstGeom prst="curvedDownArrow">
            <a:avLst/>
          </a:prstGeom>
          <a:solidFill>
            <a:srgbClr val="FFFFFF"/>
          </a:solidFill>
          <a:ln w="25400" cap="flat">
            <a:solidFill>
              <a:srgbClr val="FF0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7" name="TextBox 6"/>
          <p:cNvSpPr txBox="1"/>
          <p:nvPr/>
        </p:nvSpPr>
        <p:spPr>
          <a:xfrm>
            <a:off x="6665346" y="2998514"/>
            <a:ext cx="189103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800" b="0" i="0" u="none" strike="noStrike" cap="none" spc="0" normalizeH="0" baseline="0" dirty="0" smtClean="0">
                <a:ln>
                  <a:noFill/>
                </a:ln>
                <a:solidFill>
                  <a:srgbClr val="000000"/>
                </a:solidFill>
                <a:effectLst/>
                <a:uFillTx/>
                <a:latin typeface="+mj-lt"/>
                <a:ea typeface="+mj-ea"/>
                <a:cs typeface="+mj-cs"/>
                <a:sym typeface="Arial"/>
              </a:rPr>
              <a:t>Rioting</a:t>
            </a:r>
            <a:r>
              <a:rPr kumimoji="0" lang="en-US" sz="1800" b="0" i="0" u="none" strike="noStrike" cap="none" spc="0" normalizeH="0" dirty="0" smtClean="0">
                <a:ln>
                  <a:noFill/>
                </a:ln>
                <a:solidFill>
                  <a:srgbClr val="000000"/>
                </a:solidFill>
                <a:effectLst/>
                <a:uFillTx/>
                <a:latin typeface="+mj-lt"/>
                <a:ea typeface="+mj-ea"/>
                <a:cs typeface="+mj-cs"/>
                <a:sym typeface="Arial"/>
              </a:rPr>
              <a:t> / Theft</a:t>
            </a:r>
            <a:endParaRPr lang="en-US" dirty="0"/>
          </a:p>
        </p:txBody>
      </p:sp>
      <p:sp>
        <p:nvSpPr>
          <p:cNvPr id="8" name="AutoShape 13" descr="Image result for citie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TextBox 22"/>
          <p:cNvSpPr txBox="1"/>
          <p:nvPr/>
        </p:nvSpPr>
        <p:spPr>
          <a:xfrm>
            <a:off x="4395752" y="2994956"/>
            <a:ext cx="83612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kumimoji="0" lang="en-US" sz="1800" b="0" i="0" u="none" strike="noStrike" cap="none" spc="0" normalizeH="0" baseline="0" dirty="0" smtClean="0">
                <a:ln>
                  <a:noFill/>
                </a:ln>
                <a:solidFill>
                  <a:srgbClr val="000000"/>
                </a:solidFill>
                <a:effectLst/>
                <a:uFillTx/>
                <a:latin typeface="+mj-lt"/>
                <a:ea typeface="+mj-ea"/>
                <a:cs typeface="+mj-cs"/>
                <a:sym typeface="Arial"/>
              </a:rPr>
              <a:t>Cancer</a:t>
            </a:r>
            <a:endParaRPr lang="en-US" dirty="0"/>
          </a:p>
        </p:txBody>
      </p:sp>
      <p:sp>
        <p:nvSpPr>
          <p:cNvPr id="25" name="TextBox 24"/>
          <p:cNvSpPr txBox="1"/>
          <p:nvPr/>
        </p:nvSpPr>
        <p:spPr>
          <a:xfrm>
            <a:off x="1728448" y="3079542"/>
            <a:ext cx="171831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800" b="0" i="0" u="none" strike="noStrike" cap="none" spc="0" normalizeH="0" baseline="0" dirty="0" smtClean="0">
                <a:ln>
                  <a:noFill/>
                </a:ln>
                <a:solidFill>
                  <a:srgbClr val="000000"/>
                </a:solidFill>
                <a:effectLst/>
                <a:uFillTx/>
                <a:latin typeface="+mj-lt"/>
                <a:ea typeface="+mj-ea"/>
                <a:cs typeface="+mj-cs"/>
                <a:sym typeface="Arial"/>
              </a:rPr>
              <a:t>Prion Disease</a:t>
            </a:r>
            <a:endParaRPr lang="en-US" dirty="0"/>
          </a:p>
        </p:txBody>
      </p:sp>
      <p:sp>
        <p:nvSpPr>
          <p:cNvPr id="26" name="TextBox 25"/>
          <p:cNvSpPr txBox="1"/>
          <p:nvPr/>
        </p:nvSpPr>
        <p:spPr>
          <a:xfrm>
            <a:off x="4328379" y="3599800"/>
            <a:ext cx="1791754"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buFont typeface="Arial" pitchFamily="34" charset="0"/>
              <a:buChar char="•"/>
            </a:pPr>
            <a:r>
              <a:rPr lang="en-US" b="1" dirty="0" smtClean="0">
                <a:ln>
                  <a:solidFill>
                    <a:schemeClr val="tx1"/>
                  </a:solidFill>
                </a:ln>
                <a:solidFill>
                  <a:srgbClr val="92D050"/>
                </a:solidFill>
              </a:rPr>
              <a:t>DNA</a:t>
            </a:r>
          </a:p>
          <a:p>
            <a:pPr marL="285750" indent="-285750">
              <a:buFont typeface="Arial" pitchFamily="34" charset="0"/>
              <a:buChar char="•"/>
            </a:pPr>
            <a:r>
              <a:rPr lang="en-US" b="1" dirty="0">
                <a:ln>
                  <a:solidFill>
                    <a:schemeClr val="tx1"/>
                  </a:solidFill>
                </a:ln>
                <a:solidFill>
                  <a:srgbClr val="92D050"/>
                </a:solidFill>
              </a:rPr>
              <a:t>G - hormone</a:t>
            </a:r>
          </a:p>
          <a:p>
            <a:pPr marL="285750" indent="-285750">
              <a:buFont typeface="Arial" pitchFamily="34" charset="0"/>
              <a:buChar char="•"/>
            </a:pPr>
            <a:r>
              <a:rPr lang="en-US" b="1" dirty="0" err="1" smtClean="0">
                <a:ln>
                  <a:solidFill>
                    <a:schemeClr val="tx1"/>
                  </a:solidFill>
                </a:ln>
                <a:solidFill>
                  <a:srgbClr val="92D050"/>
                </a:solidFill>
              </a:rPr>
              <a:t>RNase</a:t>
            </a:r>
            <a:r>
              <a:rPr lang="en-US" b="1" dirty="0" smtClean="0">
                <a:ln>
                  <a:solidFill>
                    <a:schemeClr val="tx1"/>
                  </a:solidFill>
                </a:ln>
                <a:solidFill>
                  <a:srgbClr val="92D050"/>
                </a:solidFill>
              </a:rPr>
              <a:t> H2</a:t>
            </a:r>
          </a:p>
          <a:p>
            <a:pPr marL="285750" indent="-285750">
              <a:buFont typeface="Arial" pitchFamily="34" charset="0"/>
              <a:buChar char="•"/>
            </a:pPr>
            <a:r>
              <a:rPr lang="en-US" b="1" dirty="0" smtClean="0">
                <a:ln>
                  <a:solidFill>
                    <a:schemeClr val="tx1"/>
                  </a:solidFill>
                </a:ln>
                <a:solidFill>
                  <a:srgbClr val="92D050"/>
                </a:solidFill>
              </a:rPr>
              <a:t>gene p53</a:t>
            </a:r>
          </a:p>
          <a:p>
            <a:pPr marL="285750" indent="-285750">
              <a:buFont typeface="Arial" pitchFamily="34" charset="0"/>
              <a:buChar char="•"/>
            </a:pPr>
            <a:r>
              <a:rPr lang="en-US" b="1" dirty="0" smtClean="0">
                <a:ln>
                  <a:solidFill>
                    <a:schemeClr val="tx1"/>
                  </a:solidFill>
                </a:ln>
                <a:solidFill>
                  <a:srgbClr val="92D050"/>
                </a:solidFill>
              </a:rPr>
              <a:t>T-cells</a:t>
            </a:r>
          </a:p>
        </p:txBody>
      </p:sp>
      <p:sp>
        <p:nvSpPr>
          <p:cNvPr id="27" name="TextBox 26"/>
          <p:cNvSpPr txBox="1"/>
          <p:nvPr/>
        </p:nvSpPr>
        <p:spPr>
          <a:xfrm>
            <a:off x="6255620" y="3575303"/>
            <a:ext cx="2865378"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buFont typeface="Arial" pitchFamily="34" charset="0"/>
              <a:buChar char="•"/>
            </a:pPr>
            <a:r>
              <a:rPr lang="en-US" b="1" dirty="0" smtClean="0">
                <a:ln>
                  <a:solidFill>
                    <a:schemeClr val="tx1"/>
                  </a:solidFill>
                </a:ln>
                <a:solidFill>
                  <a:srgbClr val="92D050"/>
                </a:solidFill>
              </a:rPr>
              <a:t>Firms / Employers</a:t>
            </a:r>
          </a:p>
          <a:p>
            <a:pPr marL="285750" indent="-285750">
              <a:buFont typeface="Arial" pitchFamily="34" charset="0"/>
              <a:buChar char="•"/>
            </a:pPr>
            <a:r>
              <a:rPr lang="en-US" b="1" dirty="0" smtClean="0">
                <a:ln>
                  <a:solidFill>
                    <a:schemeClr val="tx1"/>
                  </a:solidFill>
                </a:ln>
                <a:solidFill>
                  <a:srgbClr val="92D050"/>
                </a:solidFill>
              </a:rPr>
              <a:t>Property rights</a:t>
            </a:r>
          </a:p>
          <a:p>
            <a:pPr marL="285750" indent="-285750">
              <a:buFont typeface="Arial" pitchFamily="34" charset="0"/>
              <a:buChar char="•"/>
            </a:pPr>
            <a:r>
              <a:rPr lang="en-US" b="1" dirty="0" smtClean="0">
                <a:ln>
                  <a:solidFill>
                    <a:schemeClr val="tx1"/>
                  </a:solidFill>
                </a:ln>
                <a:solidFill>
                  <a:srgbClr val="92D050"/>
                </a:solidFill>
              </a:rPr>
              <a:t>Contract Adjudication</a:t>
            </a:r>
          </a:p>
          <a:p>
            <a:pPr marL="285750" indent="-285750">
              <a:buFont typeface="Arial" pitchFamily="34" charset="0"/>
              <a:buChar char="•"/>
            </a:pPr>
            <a:r>
              <a:rPr lang="en-US" b="1" dirty="0" smtClean="0">
                <a:ln>
                  <a:solidFill>
                    <a:schemeClr val="tx1"/>
                  </a:solidFill>
                </a:ln>
                <a:solidFill>
                  <a:srgbClr val="92D050"/>
                </a:solidFill>
              </a:rPr>
              <a:t>Police / Defense</a:t>
            </a:r>
          </a:p>
          <a:p>
            <a:pPr marL="285750" indent="-285750">
              <a:buFont typeface="Arial" pitchFamily="34" charset="0"/>
              <a:buChar char="•"/>
            </a:pPr>
            <a:r>
              <a:rPr lang="en-US" b="1" dirty="0" smtClean="0">
                <a:ln>
                  <a:solidFill>
                    <a:schemeClr val="tx1"/>
                  </a:solidFill>
                </a:ln>
                <a:solidFill>
                  <a:srgbClr val="92D050"/>
                </a:solidFill>
              </a:rPr>
              <a:t>Norms / Traditions</a:t>
            </a:r>
            <a:endParaRPr lang="en-US" b="1" dirty="0">
              <a:ln>
                <a:solidFill>
                  <a:schemeClr val="tx1"/>
                </a:solidFill>
              </a:ln>
              <a:solidFill>
                <a:srgbClr val="92D050"/>
              </a:solidFill>
            </a:endParaRPr>
          </a:p>
        </p:txBody>
      </p:sp>
      <p:sp>
        <p:nvSpPr>
          <p:cNvPr id="30" name="TextBox 29"/>
          <p:cNvSpPr txBox="1"/>
          <p:nvPr/>
        </p:nvSpPr>
        <p:spPr>
          <a:xfrm>
            <a:off x="1115160" y="3852358"/>
            <a:ext cx="2743200"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buFont typeface="Arial" pitchFamily="34" charset="0"/>
              <a:buChar char="•"/>
            </a:pPr>
            <a:r>
              <a:rPr lang="en-US" b="1" dirty="0">
                <a:ln>
                  <a:solidFill>
                    <a:schemeClr val="tx1"/>
                  </a:solidFill>
                </a:ln>
                <a:solidFill>
                  <a:srgbClr val="92D050"/>
                </a:solidFill>
              </a:rPr>
              <a:t>Lysosomes </a:t>
            </a:r>
          </a:p>
          <a:p>
            <a:pPr marL="285750" indent="-285750">
              <a:buFont typeface="Arial" pitchFamily="34" charset="0"/>
              <a:buChar char="•"/>
            </a:pPr>
            <a:r>
              <a:rPr lang="en-US" b="1" dirty="0" smtClean="0">
                <a:ln>
                  <a:solidFill>
                    <a:schemeClr val="tx1"/>
                  </a:solidFill>
                </a:ln>
                <a:solidFill>
                  <a:srgbClr val="92D050"/>
                </a:solidFill>
              </a:rPr>
              <a:t>Structure (Cell Wall)</a:t>
            </a:r>
          </a:p>
          <a:p>
            <a:pPr marL="285750" indent="-285750">
              <a:buFont typeface="Arial" pitchFamily="34" charset="0"/>
              <a:buChar char="•"/>
            </a:pPr>
            <a:r>
              <a:rPr lang="en-US" b="1" dirty="0" smtClean="0">
                <a:ln>
                  <a:solidFill>
                    <a:schemeClr val="tx1"/>
                  </a:solidFill>
                </a:ln>
                <a:solidFill>
                  <a:srgbClr val="92D050"/>
                </a:solidFill>
              </a:rPr>
              <a:t>Composition (Water)</a:t>
            </a:r>
          </a:p>
        </p:txBody>
      </p:sp>
      <p:sp>
        <p:nvSpPr>
          <p:cNvPr id="12" name="Right Arrow 11"/>
          <p:cNvSpPr/>
          <p:nvPr/>
        </p:nvSpPr>
        <p:spPr>
          <a:xfrm rot="14300141">
            <a:off x="3363755" y="2900874"/>
            <a:ext cx="1352236" cy="421867"/>
          </a:xfrm>
          <a:prstGeom prst="rightArrow">
            <a:avLst/>
          </a:prstGeom>
          <a:solidFill>
            <a:srgbClr val="FFFFFF"/>
          </a:solidFill>
          <a:ln w="25400" cap="flat">
            <a:solidFill>
              <a:srgbClr val="92D05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32" name="TextBox 31"/>
          <p:cNvSpPr txBox="1"/>
          <p:nvPr/>
        </p:nvSpPr>
        <p:spPr>
          <a:xfrm rot="3490434">
            <a:off x="3444459" y="3161585"/>
            <a:ext cx="1480647"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400" b="1" dirty="0" smtClean="0">
                <a:ln>
                  <a:solidFill>
                    <a:schemeClr val="tx1"/>
                  </a:solidFill>
                </a:ln>
                <a:solidFill>
                  <a:srgbClr val="92D050"/>
                </a:solidFill>
              </a:rPr>
              <a:t>Constrains</a:t>
            </a:r>
            <a:endParaRPr lang="en-US" sz="1400" b="1" dirty="0">
              <a:ln>
                <a:solidFill>
                  <a:schemeClr val="tx1"/>
                </a:solidFill>
              </a:ln>
              <a:solidFill>
                <a:srgbClr val="92D050"/>
              </a:solidFill>
            </a:endParaRPr>
          </a:p>
        </p:txBody>
      </p:sp>
      <p:sp>
        <p:nvSpPr>
          <p:cNvPr id="33" name="Right Arrow 32"/>
          <p:cNvSpPr/>
          <p:nvPr/>
        </p:nvSpPr>
        <p:spPr>
          <a:xfrm rot="14300141">
            <a:off x="650955" y="2999062"/>
            <a:ext cx="1352236" cy="421867"/>
          </a:xfrm>
          <a:prstGeom prst="rightArrow">
            <a:avLst/>
          </a:prstGeom>
          <a:solidFill>
            <a:srgbClr val="FFFFFF"/>
          </a:solidFill>
          <a:ln w="25400" cap="flat">
            <a:solidFill>
              <a:srgbClr val="92D05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34" name="TextBox 33"/>
          <p:cNvSpPr txBox="1"/>
          <p:nvPr/>
        </p:nvSpPr>
        <p:spPr>
          <a:xfrm rot="3490434">
            <a:off x="762919" y="3316303"/>
            <a:ext cx="1480647"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400" b="1" dirty="0" smtClean="0">
                <a:ln>
                  <a:solidFill>
                    <a:schemeClr val="tx1"/>
                  </a:solidFill>
                </a:ln>
                <a:solidFill>
                  <a:srgbClr val="92D050"/>
                </a:solidFill>
              </a:rPr>
              <a:t>Constrains</a:t>
            </a:r>
            <a:endParaRPr lang="en-US" sz="1400" b="1" dirty="0">
              <a:ln>
                <a:solidFill>
                  <a:schemeClr val="tx1"/>
                </a:solidFill>
              </a:ln>
              <a:solidFill>
                <a:srgbClr val="92D050"/>
              </a:solidFill>
            </a:endParaRPr>
          </a:p>
        </p:txBody>
      </p:sp>
      <p:sp>
        <p:nvSpPr>
          <p:cNvPr id="35" name="Right Arrow 34"/>
          <p:cNvSpPr/>
          <p:nvPr/>
        </p:nvSpPr>
        <p:spPr>
          <a:xfrm rot="14300141">
            <a:off x="5527835" y="2795396"/>
            <a:ext cx="1352236" cy="421867"/>
          </a:xfrm>
          <a:prstGeom prst="rightArrow">
            <a:avLst/>
          </a:prstGeom>
          <a:solidFill>
            <a:srgbClr val="FFFFFF"/>
          </a:solidFill>
          <a:ln w="25400" cap="flat">
            <a:solidFill>
              <a:srgbClr val="92D05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36" name="TextBox 35"/>
          <p:cNvSpPr txBox="1"/>
          <p:nvPr/>
        </p:nvSpPr>
        <p:spPr>
          <a:xfrm rot="3490434">
            <a:off x="5608539" y="3056107"/>
            <a:ext cx="1480647"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400" b="1" dirty="0" smtClean="0">
                <a:ln>
                  <a:solidFill>
                    <a:schemeClr val="tx1"/>
                  </a:solidFill>
                </a:ln>
                <a:solidFill>
                  <a:srgbClr val="92D050"/>
                </a:solidFill>
              </a:rPr>
              <a:t>Constrains</a:t>
            </a:r>
            <a:endParaRPr lang="en-US" sz="1400" b="1" dirty="0">
              <a:ln>
                <a:solidFill>
                  <a:schemeClr val="tx1"/>
                </a:solidFill>
              </a:ln>
              <a:solidFill>
                <a:srgbClr val="92D050"/>
              </a:solidFill>
            </a:endParaRPr>
          </a:p>
        </p:txBody>
      </p:sp>
      <p:sp>
        <p:nvSpPr>
          <p:cNvPr id="19" name="Curved Down Arrow 18"/>
          <p:cNvSpPr/>
          <p:nvPr/>
        </p:nvSpPr>
        <p:spPr>
          <a:xfrm flipV="1">
            <a:off x="6216102" y="2368846"/>
            <a:ext cx="1938278" cy="603250"/>
          </a:xfrm>
          <a:prstGeom prst="curvedDownArrow">
            <a:avLst/>
          </a:prstGeom>
          <a:solidFill>
            <a:srgbClr val="FFFFFF"/>
          </a:solidFill>
          <a:ln w="25400" cap="flat">
            <a:solidFill>
              <a:srgbClr val="FF0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4" name="Title 13"/>
          <p:cNvSpPr>
            <a:spLocks noGrp="1"/>
          </p:cNvSpPr>
          <p:nvPr>
            <p:ph type="title" idx="4294967295"/>
          </p:nvPr>
        </p:nvSpPr>
        <p:spPr>
          <a:xfrm>
            <a:off x="228600" y="160337"/>
            <a:ext cx="8229600" cy="556260"/>
          </a:xfrm>
        </p:spPr>
        <p:txBody>
          <a:bodyPr>
            <a:noAutofit/>
          </a:bodyPr>
          <a:lstStyle/>
          <a:p>
            <a:r>
              <a:rPr lang="en-US" sz="3600" dirty="0" smtClean="0"/>
              <a:t>Autonomy and Coordination</a:t>
            </a:r>
            <a:endParaRPr lang="en-US" sz="3600" dirty="0"/>
          </a:p>
        </p:txBody>
      </p:sp>
      <p:pic>
        <p:nvPicPr>
          <p:cNvPr id="10258" name="Picture 18"/>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5526" b="92105" l="9174" r="89450"/>
                    </a14:imgEffect>
                  </a14:imgLayer>
                </a14:imgProps>
              </a:ext>
              <a:ext uri="{28A0092B-C50C-407E-A947-70E740481C1C}">
                <a14:useLocalDpi xmlns:a14="http://schemas.microsoft.com/office/drawing/2010/main" val="0"/>
              </a:ext>
            </a:extLst>
          </a:blip>
          <a:srcRect/>
          <a:stretch>
            <a:fillRect/>
          </a:stretch>
        </p:blipFill>
        <p:spPr bwMode="auto">
          <a:xfrm>
            <a:off x="5091207" y="568674"/>
            <a:ext cx="1189514" cy="2073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1847576" y="2743928"/>
            <a:ext cx="1461947"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600" i="0" u="none" strike="noStrike" cap="none" spc="0" normalizeH="0" baseline="0" dirty="0" smtClean="0">
                <a:ln w="3175">
                  <a:noFill/>
                </a:ln>
                <a:solidFill>
                  <a:srgbClr val="FF0000"/>
                </a:solidFill>
                <a:effectLst/>
                <a:uFillTx/>
                <a:sym typeface="Arial"/>
              </a:rPr>
              <a:t>“Freedom”</a:t>
            </a:r>
            <a:endParaRPr lang="en-US" sz="1600" dirty="0">
              <a:ln w="3175">
                <a:noFill/>
              </a:ln>
              <a:solidFill>
                <a:srgbClr val="FF0000"/>
              </a:solidFill>
            </a:endParaRPr>
          </a:p>
        </p:txBody>
      </p:sp>
      <p:sp>
        <p:nvSpPr>
          <p:cNvPr id="29" name="TextBox 28"/>
          <p:cNvSpPr txBox="1"/>
          <p:nvPr/>
        </p:nvSpPr>
        <p:spPr>
          <a:xfrm>
            <a:off x="4261867" y="2587041"/>
            <a:ext cx="1461947"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600" i="0" u="none" strike="noStrike" cap="none" spc="0" normalizeH="0" baseline="0" dirty="0" smtClean="0">
                <a:ln w="3175">
                  <a:noFill/>
                </a:ln>
                <a:solidFill>
                  <a:srgbClr val="FF0000"/>
                </a:solidFill>
                <a:effectLst/>
                <a:uFillTx/>
                <a:sym typeface="Arial"/>
              </a:rPr>
              <a:t>“Freedom”</a:t>
            </a:r>
            <a:endParaRPr lang="en-US" sz="1600" dirty="0">
              <a:ln w="3175">
                <a:noFill/>
              </a:ln>
              <a:solidFill>
                <a:srgbClr val="FF0000"/>
              </a:solidFill>
            </a:endParaRPr>
          </a:p>
        </p:txBody>
      </p:sp>
      <p:sp>
        <p:nvSpPr>
          <p:cNvPr id="31" name="TextBox 30"/>
          <p:cNvSpPr txBox="1"/>
          <p:nvPr/>
        </p:nvSpPr>
        <p:spPr>
          <a:xfrm>
            <a:off x="6640203" y="2585728"/>
            <a:ext cx="1461947"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600" i="0" u="none" strike="noStrike" cap="none" spc="0" normalizeH="0" baseline="0" dirty="0" smtClean="0">
                <a:ln w="3175">
                  <a:noFill/>
                </a:ln>
                <a:solidFill>
                  <a:srgbClr val="FF0000"/>
                </a:solidFill>
                <a:effectLst/>
                <a:uFillTx/>
                <a:sym typeface="Arial"/>
              </a:rPr>
              <a:t>“Freedom”</a:t>
            </a:r>
            <a:endParaRPr lang="en-US" sz="1600" dirty="0">
              <a:ln w="3175">
                <a:noFill/>
              </a:ln>
              <a:solidFill>
                <a:srgbClr val="FF0000"/>
              </a:solidFill>
            </a:endParaRPr>
          </a:p>
        </p:txBody>
      </p:sp>
      <p:pic>
        <p:nvPicPr>
          <p:cNvPr id="37" name="image3.png" descr="bloq-logo.png"/>
          <p:cNvPicPr>
            <a:picLocks noChangeAspect="1"/>
          </p:cNvPicPr>
          <p:nvPr/>
        </p:nvPicPr>
        <p:blipFill>
          <a:blip r:embed="rId10">
            <a:extLst/>
          </a:blip>
          <a:stretch>
            <a:fillRect/>
          </a:stretch>
        </p:blipFill>
        <p:spPr>
          <a:xfrm>
            <a:off x="8290511" y="132790"/>
            <a:ext cx="684932" cy="330381"/>
          </a:xfrm>
          <a:prstGeom prst="rect">
            <a:avLst/>
          </a:prstGeom>
          <a:ln w="12700">
            <a:miter lim="400000"/>
          </a:ln>
        </p:spPr>
      </p:pic>
      <p:pic>
        <p:nvPicPr>
          <p:cNvPr id="38" name="image4.png"/>
          <p:cNvPicPr>
            <a:picLocks noChangeAspect="1"/>
          </p:cNvPicPr>
          <p:nvPr/>
        </p:nvPicPr>
        <p:blipFill>
          <a:blip r:embed="rId11">
            <a:extLst/>
          </a:blip>
          <a:stretch>
            <a:fillRect/>
          </a:stretch>
        </p:blipFill>
        <p:spPr>
          <a:xfrm>
            <a:off x="8539159" y="5016987"/>
            <a:ext cx="467545" cy="63257"/>
          </a:xfrm>
          <a:prstGeom prst="rect">
            <a:avLst/>
          </a:prstGeom>
          <a:ln w="12700">
            <a:miter lim="400000"/>
          </a:ln>
        </p:spPr>
      </p:pic>
    </p:spTree>
    <p:extLst>
      <p:ext uri="{BB962C8B-B14F-4D97-AF65-F5344CB8AC3E}">
        <p14:creationId xmlns:p14="http://schemas.microsoft.com/office/powerpoint/2010/main" val="2676546771"/>
      </p:ext>
    </p:extLst>
  </p:cSld>
  <p:clrMapOvr>
    <a:masterClrMapping/>
  </p:clrMapOvr>
  <p:transition spd="med"/>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1848" y="462747"/>
            <a:ext cx="3677732" cy="2445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1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3316" t="27465" r="21667" b="8890"/>
          <a:stretch/>
        </p:blipFill>
        <p:spPr bwMode="auto">
          <a:xfrm>
            <a:off x="4407752" y="1911319"/>
            <a:ext cx="4541470" cy="2500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23758" y="2539108"/>
            <a:ext cx="359391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smtClean="0">
                <a:ln>
                  <a:solidFill>
                    <a:schemeClr val="tx1"/>
                  </a:solidFill>
                </a:ln>
                <a:solidFill>
                  <a:schemeClr val="bg1"/>
                </a:solidFill>
                <a:effectLst/>
                <a:uFillTx/>
                <a:latin typeface="+mj-lt"/>
                <a:ea typeface="+mj-ea"/>
                <a:cs typeface="+mj-cs"/>
                <a:sym typeface="Arial"/>
              </a:rPr>
              <a:t>Instincts / Inborn</a:t>
            </a:r>
            <a:r>
              <a:rPr kumimoji="0" lang="en-US" sz="1800" b="1" i="0" u="none" strike="noStrike" cap="none" spc="0" normalizeH="0" dirty="0" smtClean="0">
                <a:ln>
                  <a:solidFill>
                    <a:schemeClr val="tx1"/>
                  </a:solidFill>
                </a:ln>
                <a:solidFill>
                  <a:schemeClr val="bg1"/>
                </a:solidFill>
                <a:effectLst/>
                <a:uFillTx/>
                <a:latin typeface="+mj-lt"/>
                <a:ea typeface="+mj-ea"/>
                <a:cs typeface="+mj-cs"/>
                <a:sym typeface="Arial"/>
              </a:rPr>
              <a:t> “Preferences”</a:t>
            </a:r>
            <a:endParaRPr kumimoji="0" lang="en-US" sz="1800" b="1" i="0" u="none" strike="noStrike" cap="none" spc="0" normalizeH="0" baseline="0" dirty="0">
              <a:ln>
                <a:solidFill>
                  <a:schemeClr val="tx1"/>
                </a:solidFill>
              </a:ln>
              <a:solidFill>
                <a:schemeClr val="bg1"/>
              </a:solidFill>
              <a:effectLst/>
              <a:uFillTx/>
              <a:latin typeface="+mj-lt"/>
              <a:ea typeface="+mj-ea"/>
              <a:cs typeface="+mj-cs"/>
              <a:sym typeface="Arial"/>
            </a:endParaRPr>
          </a:p>
        </p:txBody>
      </p:sp>
      <p:sp>
        <p:nvSpPr>
          <p:cNvPr id="5" name="TextBox 4"/>
          <p:cNvSpPr txBox="1"/>
          <p:nvPr/>
        </p:nvSpPr>
        <p:spPr>
          <a:xfrm>
            <a:off x="5754020" y="3950797"/>
            <a:ext cx="223936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smtClean="0">
                <a:ln>
                  <a:solidFill>
                    <a:schemeClr val="tx1"/>
                  </a:solidFill>
                </a:ln>
                <a:solidFill>
                  <a:schemeClr val="bg1"/>
                </a:solidFill>
                <a:effectLst/>
                <a:uFillTx/>
                <a:latin typeface="+mj-lt"/>
                <a:ea typeface="+mj-ea"/>
                <a:cs typeface="+mj-cs"/>
                <a:sym typeface="Arial"/>
              </a:rPr>
              <a:t>Domestication</a:t>
            </a:r>
            <a:endParaRPr kumimoji="0" lang="en-US" sz="1800" b="1" i="0" u="none" strike="noStrike" cap="none" spc="0" normalizeH="0" baseline="0" dirty="0">
              <a:ln>
                <a:solidFill>
                  <a:schemeClr val="tx1"/>
                </a:solidFill>
              </a:ln>
              <a:solidFill>
                <a:schemeClr val="bg1"/>
              </a:solidFill>
              <a:effectLst/>
              <a:uFillTx/>
              <a:latin typeface="+mj-lt"/>
              <a:ea typeface="+mj-ea"/>
              <a:cs typeface="+mj-cs"/>
              <a:sym typeface="Arial"/>
            </a:endParaRPr>
          </a:p>
        </p:txBody>
      </p:sp>
      <p:pic>
        <p:nvPicPr>
          <p:cNvPr id="6" name="image3.png" descr="bloq-logo.png"/>
          <p:cNvPicPr>
            <a:picLocks noChangeAspect="1"/>
          </p:cNvPicPr>
          <p:nvPr/>
        </p:nvPicPr>
        <p:blipFill>
          <a:blip r:embed="rId5">
            <a:extLst/>
          </a:blip>
          <a:stretch>
            <a:fillRect/>
          </a:stretch>
        </p:blipFill>
        <p:spPr>
          <a:xfrm>
            <a:off x="8290511" y="132790"/>
            <a:ext cx="684932" cy="330381"/>
          </a:xfrm>
          <a:prstGeom prst="rect">
            <a:avLst/>
          </a:prstGeom>
          <a:ln w="12700">
            <a:miter lim="400000"/>
          </a:ln>
        </p:spPr>
      </p:pic>
      <p:pic>
        <p:nvPicPr>
          <p:cNvPr id="7" name="image4.png"/>
          <p:cNvPicPr>
            <a:picLocks noChangeAspect="1"/>
          </p:cNvPicPr>
          <p:nvPr/>
        </p:nvPicPr>
        <p:blipFill>
          <a:blip r:embed="rId6">
            <a:extLst/>
          </a:blip>
          <a:stretch>
            <a:fillRect/>
          </a:stretch>
        </p:blipFill>
        <p:spPr>
          <a:xfrm>
            <a:off x="8507899" y="5016987"/>
            <a:ext cx="467545" cy="63257"/>
          </a:xfrm>
          <a:prstGeom prst="rect">
            <a:avLst/>
          </a:prstGeom>
          <a:ln w="12700">
            <a:miter lim="400000"/>
          </a:ln>
        </p:spPr>
      </p:pic>
    </p:spTree>
    <p:extLst>
      <p:ext uri="{BB962C8B-B14F-4D97-AF65-F5344CB8AC3E}">
        <p14:creationId xmlns:p14="http://schemas.microsoft.com/office/powerpoint/2010/main" val="2642843730"/>
      </p:ext>
    </p:extLst>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30200" y="-127000"/>
            <a:ext cx="8229600" cy="1063229"/>
          </a:xfrm>
        </p:spPr>
        <p:txBody>
          <a:bodyPr/>
          <a:lstStyle/>
          <a:p>
            <a:r>
              <a:rPr lang="en-US" dirty="0" smtClean="0"/>
              <a:t>Less is More – Biology</a:t>
            </a:r>
            <a:endParaRPr lang="en-US" dirty="0"/>
          </a:p>
        </p:txBody>
      </p:sp>
      <p:sp>
        <p:nvSpPr>
          <p:cNvPr id="3" name="Text Placeholder 2"/>
          <p:cNvSpPr>
            <a:spLocks noGrp="1"/>
          </p:cNvSpPr>
          <p:nvPr>
            <p:ph type="body" idx="4294967295"/>
          </p:nvPr>
        </p:nvSpPr>
        <p:spPr/>
        <p:txBody>
          <a:bodyPr>
            <a:normAutofit fontScale="70000" lnSpcReduction="20000"/>
          </a:bodyPr>
          <a:lstStyle/>
          <a:p>
            <a:r>
              <a:rPr lang="en-US" dirty="0" smtClean="0"/>
              <a:t>Life – Eukaryotic Cell – Multicellular Life – Social Animals – Domestication of Plants/Animals</a:t>
            </a:r>
          </a:p>
          <a:p>
            <a:r>
              <a:rPr lang="en-US" dirty="0" smtClean="0"/>
              <a:t>Mitochondrial disease, cancer (individual cells start pursuing their own self-interest, they reject all laws as ‘unjust coercion’, but they don’t think it through, kill host, kill themselves), prey gets away, chickens kill farmer! Would we tolerate one desire to kill everyone, zebra cant be tamed…</a:t>
            </a:r>
          </a:p>
          <a:p>
            <a:r>
              <a:rPr lang="en-US" dirty="0" smtClean="0"/>
              <a:t>Mutations are good *across* organisms, but bad within-organisms. Every improvement is a change, but random changes to our stuff is 99.99% catastrophic.</a:t>
            </a:r>
          </a:p>
          <a:p>
            <a:r>
              <a:rPr lang="en-US" dirty="0" smtClean="0"/>
              <a:t>Local enslavement is global autonomy. Local autonomy is global chaos. Free market “budget constraint”! No free market has ever existed in a society without reliable capital preservation / theft-prevention. Limited Government. Soviet empires.</a:t>
            </a:r>
          </a:p>
          <a:p>
            <a:r>
              <a:rPr lang="en-US" dirty="0" smtClean="0"/>
              <a:t>As animals, what would be best for us would be to watch something else evolve (or force it to evolve), and then bring in anything we like. For blockchains, R&amp;D to take place outside the system, and then be consciously brought into the system. </a:t>
            </a:r>
          </a:p>
        </p:txBody>
      </p:sp>
      <p:pic>
        <p:nvPicPr>
          <p:cNvPr id="4" name="image3.png" descr="bloq-logo.png"/>
          <p:cNvPicPr>
            <a:picLocks noChangeAspect="1"/>
          </p:cNvPicPr>
          <p:nvPr/>
        </p:nvPicPr>
        <p:blipFill>
          <a:blip r:embed="rId3">
            <a:extLst/>
          </a:blip>
          <a:stretch>
            <a:fillRect/>
          </a:stretch>
        </p:blipFill>
        <p:spPr>
          <a:xfrm>
            <a:off x="8290511" y="132790"/>
            <a:ext cx="684932" cy="330381"/>
          </a:xfrm>
          <a:prstGeom prst="rect">
            <a:avLst/>
          </a:prstGeom>
          <a:ln w="12700">
            <a:miter lim="400000"/>
          </a:ln>
        </p:spPr>
      </p:pic>
      <p:pic>
        <p:nvPicPr>
          <p:cNvPr id="5" name="image4.png"/>
          <p:cNvPicPr>
            <a:picLocks noChangeAspect="1"/>
          </p:cNvPicPr>
          <p:nvPr/>
        </p:nvPicPr>
        <p:blipFill>
          <a:blip r:embed="rId4">
            <a:extLst/>
          </a:blip>
          <a:stretch>
            <a:fillRect/>
          </a:stretch>
        </p:blipFill>
        <p:spPr>
          <a:xfrm>
            <a:off x="8507899" y="5016987"/>
            <a:ext cx="467545" cy="63257"/>
          </a:xfrm>
          <a:prstGeom prst="rect">
            <a:avLst/>
          </a:prstGeom>
          <a:ln w="12700">
            <a:miter lim="400000"/>
          </a:ln>
        </p:spPr>
      </p:pic>
    </p:spTree>
    <p:extLst>
      <p:ext uri="{BB962C8B-B14F-4D97-AF65-F5344CB8AC3E}">
        <p14:creationId xmlns:p14="http://schemas.microsoft.com/office/powerpoint/2010/main" val="2505210672"/>
      </p:ext>
    </p:extLst>
  </p:cSld>
  <p:clrMapOvr>
    <a:masterClrMapping/>
  </p:clrMapOvr>
  <p:transition spd="med"/>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rPr lang="en-US" dirty="0" smtClean="0"/>
              <a:t>Another Example</a:t>
            </a:r>
            <a:endParaRPr lang="en-US"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6" y="1242060"/>
            <a:ext cx="8283157" cy="344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image3.png" descr="bloq-logo.png"/>
          <p:cNvPicPr>
            <a:picLocks noChangeAspect="1"/>
          </p:cNvPicPr>
          <p:nvPr/>
        </p:nvPicPr>
        <p:blipFill>
          <a:blip r:embed="rId4">
            <a:extLst/>
          </a:blip>
          <a:stretch>
            <a:fillRect/>
          </a:stretch>
        </p:blipFill>
        <p:spPr>
          <a:xfrm>
            <a:off x="8290511" y="132790"/>
            <a:ext cx="684932" cy="330381"/>
          </a:xfrm>
          <a:prstGeom prst="rect">
            <a:avLst/>
          </a:prstGeom>
          <a:ln w="12700">
            <a:miter lim="400000"/>
          </a:ln>
        </p:spPr>
      </p:pic>
      <p:pic>
        <p:nvPicPr>
          <p:cNvPr id="5" name="image4.png"/>
          <p:cNvPicPr>
            <a:picLocks noChangeAspect="1"/>
          </p:cNvPicPr>
          <p:nvPr/>
        </p:nvPicPr>
        <p:blipFill>
          <a:blip r:embed="rId5">
            <a:extLst/>
          </a:blip>
          <a:stretch>
            <a:fillRect/>
          </a:stretch>
        </p:blipFill>
        <p:spPr>
          <a:xfrm>
            <a:off x="8507899" y="5016987"/>
            <a:ext cx="467545" cy="63257"/>
          </a:xfrm>
          <a:prstGeom prst="rect">
            <a:avLst/>
          </a:prstGeom>
          <a:ln w="12700">
            <a:miter lim="400000"/>
          </a:ln>
        </p:spPr>
      </p:pic>
    </p:spTree>
    <p:extLst>
      <p:ext uri="{BB962C8B-B14F-4D97-AF65-F5344CB8AC3E}">
        <p14:creationId xmlns:p14="http://schemas.microsoft.com/office/powerpoint/2010/main" val="2667421868"/>
      </p:ext>
    </p:extLst>
  </p:cSld>
  <p:clrMapOvr>
    <a:masterClrMapping/>
  </p:clrMapOvr>
  <p:transition spd="med"/>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3.png" descr="bloq-logo.png"/>
          <p:cNvPicPr>
            <a:picLocks noChangeAspect="1"/>
          </p:cNvPicPr>
          <p:nvPr/>
        </p:nvPicPr>
        <p:blipFill>
          <a:blip r:embed="rId3">
            <a:extLst/>
          </a:blip>
          <a:stretch>
            <a:fillRect/>
          </a:stretch>
        </p:blipFill>
        <p:spPr>
          <a:xfrm>
            <a:off x="8290511" y="132790"/>
            <a:ext cx="684932" cy="330381"/>
          </a:xfrm>
          <a:prstGeom prst="rect">
            <a:avLst/>
          </a:prstGeom>
          <a:ln w="12700">
            <a:miter lim="400000"/>
          </a:ln>
        </p:spPr>
      </p:pic>
      <p:pic>
        <p:nvPicPr>
          <p:cNvPr id="8" name="image4.png"/>
          <p:cNvPicPr>
            <a:picLocks noChangeAspect="1"/>
          </p:cNvPicPr>
          <p:nvPr/>
        </p:nvPicPr>
        <p:blipFill>
          <a:blip r:embed="rId4">
            <a:extLst/>
          </a:blip>
          <a:stretch>
            <a:fillRect/>
          </a:stretch>
        </p:blipFill>
        <p:spPr>
          <a:xfrm>
            <a:off x="8507899" y="5016987"/>
            <a:ext cx="467545" cy="63257"/>
          </a:xfrm>
          <a:prstGeom prst="rect">
            <a:avLst/>
          </a:prstGeom>
          <a:ln w="12700">
            <a:miter lim="400000"/>
          </a:ln>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5189" y="131531"/>
            <a:ext cx="5446712" cy="5011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idx="4294967295"/>
          </p:nvPr>
        </p:nvSpPr>
        <p:spPr>
          <a:xfrm>
            <a:off x="217489" y="-113608"/>
            <a:ext cx="3263900" cy="2209800"/>
          </a:xfrm>
        </p:spPr>
        <p:txBody>
          <a:bodyPr>
            <a:normAutofit/>
          </a:bodyPr>
          <a:lstStyle/>
          <a:p>
            <a:r>
              <a:rPr lang="en-US" dirty="0" smtClean="0"/>
              <a:t>Code Obfuscation</a:t>
            </a:r>
            <a:endParaRPr lang="en-US" dirty="0"/>
          </a:p>
        </p:txBody>
      </p:sp>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8664" y="60550"/>
            <a:ext cx="3515335" cy="25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
          <p:cNvSpPr txBox="1">
            <a:spLocks/>
          </p:cNvSpPr>
          <p:nvPr/>
        </p:nvSpPr>
        <p:spPr>
          <a:xfrm>
            <a:off x="608014" y="3286123"/>
            <a:ext cx="2659061" cy="69601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fontScale="85000" lnSpcReduction="10000"/>
          </a:bodyPr>
          <a:lstStyle>
            <a:lvl1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sz="3800" b="1" i="0" u="none" strike="noStrike" cap="none" spc="0" baseline="0">
                <a:ln>
                  <a:noFill/>
                </a:ln>
                <a:solidFill>
                  <a:srgbClr val="1A1A1A"/>
                </a:solidFill>
                <a:uFillTx/>
                <a:latin typeface="+mj-lt"/>
                <a:ea typeface="+mj-ea"/>
                <a:cs typeface="+mj-cs"/>
                <a:sym typeface="Arial"/>
              </a:defRPr>
            </a:lvl9pPr>
          </a:lstStyle>
          <a:p>
            <a:r>
              <a:rPr lang="en-US" sz="2000" dirty="0" smtClean="0"/>
              <a:t>That is a valid computer program.  ----</a:t>
            </a:r>
            <a:r>
              <a:rPr lang="en-US" sz="2000" dirty="0" smtClean="0">
                <a:sym typeface="Wingdings" pitchFamily="2" charset="2"/>
              </a:rPr>
              <a:t></a:t>
            </a:r>
            <a:endParaRPr lang="en-US" sz="2000" dirty="0"/>
          </a:p>
        </p:txBody>
      </p:sp>
    </p:spTree>
    <p:extLst>
      <p:ext uri="{BB962C8B-B14F-4D97-AF65-F5344CB8AC3E}">
        <p14:creationId xmlns:p14="http://schemas.microsoft.com/office/powerpoint/2010/main" val="2216161061"/>
      </p:ext>
    </p:extLst>
  </p:cSld>
  <p:clrMapOvr>
    <a:masterClrMapping/>
  </p:clrMapOvr>
  <p:transition spd="med"/>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image3.png" descr="bloq-logo.png"/>
          <p:cNvPicPr>
            <a:picLocks noChangeAspect="1"/>
          </p:cNvPicPr>
          <p:nvPr/>
        </p:nvPicPr>
        <p:blipFill>
          <a:blip r:embed="rId3">
            <a:extLst/>
          </a:blip>
          <a:stretch>
            <a:fillRect/>
          </a:stretch>
        </p:blipFill>
        <p:spPr>
          <a:xfrm>
            <a:off x="8290511" y="83174"/>
            <a:ext cx="684932" cy="330381"/>
          </a:xfrm>
          <a:prstGeom prst="rect">
            <a:avLst/>
          </a:prstGeom>
          <a:ln w="12700">
            <a:miter lim="400000"/>
          </a:ln>
        </p:spPr>
      </p:pic>
      <p:pic>
        <p:nvPicPr>
          <p:cNvPr id="37" name="image4.png"/>
          <p:cNvPicPr>
            <a:picLocks noChangeAspect="1"/>
          </p:cNvPicPr>
          <p:nvPr/>
        </p:nvPicPr>
        <p:blipFill>
          <a:blip r:embed="rId4">
            <a:extLst/>
          </a:blip>
          <a:stretch>
            <a:fillRect/>
          </a:stretch>
        </p:blipFill>
        <p:spPr>
          <a:xfrm>
            <a:off x="8507899" y="4949560"/>
            <a:ext cx="467545" cy="63257"/>
          </a:xfrm>
          <a:prstGeom prst="rect">
            <a:avLst/>
          </a:prstGeom>
          <a:ln w="12700">
            <a:miter lim="400000"/>
          </a:ln>
        </p:spPr>
      </p:pic>
      <p:sp>
        <p:nvSpPr>
          <p:cNvPr id="2" name="Title 1"/>
          <p:cNvSpPr>
            <a:spLocks noGrp="1"/>
          </p:cNvSpPr>
          <p:nvPr>
            <p:ph type="title" idx="4294967295"/>
          </p:nvPr>
        </p:nvSpPr>
        <p:spPr>
          <a:xfrm>
            <a:off x="126433" y="50475"/>
            <a:ext cx="8229600" cy="765787"/>
          </a:xfrm>
        </p:spPr>
        <p:txBody>
          <a:bodyPr/>
          <a:lstStyle/>
          <a:p>
            <a:r>
              <a:rPr lang="en-US" dirty="0" smtClean="0"/>
              <a:t>Restatement</a:t>
            </a:r>
            <a:endParaRPr lang="en-US" dirty="0"/>
          </a:p>
        </p:txBody>
      </p:sp>
      <p:sp>
        <p:nvSpPr>
          <p:cNvPr id="7" name="Rounded Rectangle 6"/>
          <p:cNvSpPr/>
          <p:nvPr/>
        </p:nvSpPr>
        <p:spPr>
          <a:xfrm>
            <a:off x="5351334" y="861855"/>
            <a:ext cx="2692921" cy="900223"/>
          </a:xfrm>
          <a:prstGeom prst="round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8" name="TextBox 7"/>
          <p:cNvSpPr txBox="1"/>
          <p:nvPr/>
        </p:nvSpPr>
        <p:spPr>
          <a:xfrm>
            <a:off x="5397594" y="872231"/>
            <a:ext cx="70788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Arial"/>
              </a:rPr>
              <a:t>R &amp; D</a:t>
            </a: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9" name="Can 8"/>
          <p:cNvSpPr/>
          <p:nvPr/>
        </p:nvSpPr>
        <p:spPr>
          <a:xfrm>
            <a:off x="6547340" y="1107380"/>
            <a:ext cx="517451" cy="265122"/>
          </a:xfrm>
          <a:prstGeom prst="can">
            <a:avLst/>
          </a:prstGeom>
          <a:solidFill>
            <a:srgbClr val="FFFFFF"/>
          </a:solidFill>
          <a:ln w="254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5" name="Can 14"/>
          <p:cNvSpPr/>
          <p:nvPr/>
        </p:nvSpPr>
        <p:spPr>
          <a:xfrm>
            <a:off x="5812079" y="1324226"/>
            <a:ext cx="517451" cy="265122"/>
          </a:xfrm>
          <a:prstGeom prst="can">
            <a:avLst/>
          </a:prstGeom>
          <a:solidFill>
            <a:srgbClr val="FFFFFF"/>
          </a:solidFill>
          <a:ln w="254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6" name="Can 15"/>
          <p:cNvSpPr/>
          <p:nvPr/>
        </p:nvSpPr>
        <p:spPr>
          <a:xfrm>
            <a:off x="7222665" y="1046844"/>
            <a:ext cx="517451" cy="265122"/>
          </a:xfrm>
          <a:prstGeom prst="can">
            <a:avLst/>
          </a:prstGeom>
          <a:solidFill>
            <a:srgbClr val="FFFFFF"/>
          </a:solidFill>
          <a:ln w="254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7" name="Can 16"/>
          <p:cNvSpPr/>
          <p:nvPr/>
        </p:nvSpPr>
        <p:spPr>
          <a:xfrm>
            <a:off x="6907233" y="1387861"/>
            <a:ext cx="517451" cy="265122"/>
          </a:xfrm>
          <a:prstGeom prst="can">
            <a:avLst/>
          </a:prstGeom>
          <a:solidFill>
            <a:srgbClr val="FFFFFF"/>
          </a:solidFill>
          <a:ln w="254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cxnSp>
        <p:nvCxnSpPr>
          <p:cNvPr id="13" name="Straight Connector 12"/>
          <p:cNvCxnSpPr/>
          <p:nvPr/>
        </p:nvCxnSpPr>
        <p:spPr>
          <a:xfrm flipV="1">
            <a:off x="4996585" y="1692463"/>
            <a:ext cx="3402418" cy="211823"/>
          </a:xfrm>
          <a:prstGeom prst="line">
            <a:avLst/>
          </a:prstGeom>
          <a:noFill/>
          <a:ln w="76200" cap="flat">
            <a:solidFill>
              <a:srgbClr val="895A27"/>
            </a:solidFill>
            <a:prstDash val="solid"/>
            <a:round/>
          </a:ln>
          <a:effectLst/>
          <a:sp3d/>
        </p:spPr>
        <p:style>
          <a:lnRef idx="0">
            <a:scrgbClr r="0" g="0" b="0"/>
          </a:lnRef>
          <a:fillRef idx="0">
            <a:scrgbClr r="0" g="0" b="0"/>
          </a:fillRef>
          <a:effectRef idx="0">
            <a:scrgbClr r="0" g="0" b="0"/>
          </a:effectRef>
          <a:fontRef idx="none"/>
        </p:style>
      </p:cxnSp>
      <p:cxnSp>
        <p:nvCxnSpPr>
          <p:cNvPr id="21" name="Straight Arrow Connector 20"/>
          <p:cNvCxnSpPr/>
          <p:nvPr/>
        </p:nvCxnSpPr>
        <p:spPr>
          <a:xfrm>
            <a:off x="6070804" y="1652983"/>
            <a:ext cx="194124" cy="445740"/>
          </a:xfrm>
          <a:prstGeom prst="straightConnector1">
            <a:avLst/>
          </a:prstGeom>
          <a:noFill/>
          <a:ln w="25400" cap="flat">
            <a:solidFill>
              <a:schemeClr val="tx1"/>
            </a:solidFill>
            <a:prstDash val="solid"/>
            <a:round/>
            <a:tailEnd type="arrow"/>
          </a:ln>
          <a:effectLst/>
          <a:sp3d/>
        </p:spPr>
        <p:style>
          <a:lnRef idx="0">
            <a:scrgbClr r="0" g="0" b="0"/>
          </a:lnRef>
          <a:fillRef idx="0">
            <a:scrgbClr r="0" g="0" b="0"/>
          </a:fillRef>
          <a:effectRef idx="0">
            <a:scrgbClr r="0" g="0" b="0"/>
          </a:effectRef>
          <a:fontRef idx="none"/>
        </p:style>
      </p:cxnSp>
      <p:sp>
        <p:nvSpPr>
          <p:cNvPr id="22" name="AutoShape 2" descr="data:image/png;base64,iVBORw0KGgoAAAANSUhEUgAAAOEAAADhCAMAAAAJbSJIAAAAkFBMVEX3kxr////3jQD3jwD3jAD3kRL3kA3///33kQD//fn/+/b+8uX/+fL2iQD//fr+7dz+9Or95c370KX96dX5tGz817L82LT83L36vX/4oD33lyT7ypv6wYf4o0X3lhz5qlX94MT6uHT4nDH5sGP6wYn4pUr4my/70Kj7yZb5rWb5q1z5smX95ND807H83MD6v4jZotBTAAAQE0lEQVR4nN2dC5eiOBOGJRekBVu8i/e7jt098///3YLIJZhASBW2Z9/znbP79c60PJJKUpWqSsv6v6v12w/QuF5F2Pbc3nD4/b3d9r+/v4c91/far/nkxgnd/t/FbrPaz1sOJYSx8H+MEMrX5+B0mF3+Dr2GH6BBwvZw/G9lh1jE5qFaBYU/uv9Hur5dJ73mHqMZwk9vejyF74o+cUkUgXadw6LfzNtsgNDfLleEacHlZBPm3K7DDvrjYBO6l9tc79VJKcl+NEV+laiE3uXkENuM7iFuk9Zt8oH4UHiEH5NTlxi+vOKrZIct2lqCRdibcYaC94Bk86uL82QohJ+TDaF4eHdxQm9bjIdDIPQWZ5zRWZRNgjF8sIIJvaXTDF8kTlpX6KwDJPSW6MOzIEIXsDUSROhdwy+5cZH5AMIIIRzMX8DXisbqefIbhNt9c/b3zHgavprQ3WAufxqM3ZHhbs6QcEFhmzMDUWf8OsLhib2aLxK7mbiRJoRHU98BKttevILQDV4zg0pFTrWtsTbh4LUzTFG2M22W0Dv8igXmRWb19nH1CIfnhvdoWoiB3xjh5XVrfJlsXsetqkHY3v36CH2Is2sThN7mF+fQothI23HUJnT3b2CCmchJ19/QJey33sIEM9FAM46jSTj9rW2MWnZLz93QIxy/kQmm4rSPRjh4R8DIa9RB1CEcvMsqURSnGgujBuGbvsFIOojVhJd3fYN3VQ/USsK3nGQycVo1o1YRTt8bMDpKrnD8KwiHb7WRkYrPy12NckJ3jbrQ24Q8n+fDf+vq05jQ26NG1Fh/uNjMo8QFzN8azjYHU8L2BneMkvu3Nlwc5gx4UlwQmxkSznBnGb5Jx0ZEifmrWUkotYRwgrwQEiEUOEJ9i1Q9oaoJh9jrBMuvXO19aowUwS75XBllVBJ6Z+xZz8m75b3UxO3B7QyffahytlESjrBfoS08Q7pV4qe7Xf5ZA2cfpgqHqwjH6LtR0Qx3CQ59BJU6w8HBgUSbmcIUFYQu/mZNMMNOkLCw/NZ5uDdH5Gd5cEpBGKBvPcS5IPsGnXxEyYd8LJGvinLCK/4rFM3wkprhLf/jKcg2iNRZlBL2Gjj+VJnhMf/jGWgTxfeyCKOUcGNOqBxmRFgNz1IzbJ9gxkGWmoQQr37P5bmXBTPsJj9f510fD2ocTOIOSwh9x/gT+Mpy/85WzjNltimNlK2Gwo/B7jbfaxHuzI3B3kW/oO1OZysiUmqZ4T+wL8MGGoQ9wBglaWZP25/+23czSjFilI4S8ceA1fAh3nranz4TQqzdEfcV/nSWOLw0vxxnZtgSzLCr/s26ep5snggnAFvgwdP3ZfUmu4ATojDDVf7HKFGvJz+qSPgJGSmxGT7L3c5+8v9/1MRqmDzDVwXhBfI9Es0Eu2w13Ep/DBIprBgFwk/QpxC9nKVhmg7QzadV+DhRIfsmflqBEHRGwddagJa7e+wLRLvFCj53xUC/SPgJGicqM5RBbpebNekKCQcoZtiKfWolIeyYSdcMH/K/j8K3vcLy2MRFViScgz6kWyuTpygXzSUVHTWBEGgJHFQD8hfPJxXWRIEQ6Ly02Ho0MK4+Q8xHonlvP0/Yh5u6Tdh8NDCql+yPEAs3cvaSJwQ4FTlxm9DVwKQOxF8EDCe6QHIuRo7Qw4s+cbI3q3sdHroYjPmFNkeImpHAHcOJ1d1RhKGUC47kCNHWo7ukMRM9xhm8EMAeSQghnq9M1JQQpRaApVN6RggPIYjqQirQLw7wNZL0RDEjNI8/ycW0ss5U8m7A3Ue6OU0J+9hHMV35iV5Pt5wAeAJtJxuslBBrZ5+Iz+UPvnY2y6mrk+E7AGV8kkuREPtAlP6TPnbo5nLKnNVuWr2abCFfehqJTQi/sc9iiLzy47G/Djc+/LSo2qmDDmq4LxIesZOfmNzecsbASXc1LU32AeV9solICHUrihLjhJnEbQVn62XpizxA4+8pIZ77+ZDCDJ8/hzjLEn8LcGTKzx95QvQURCY3w63kc8i8pFhrYf5gj4OoByH2WtFSbLyln8OZeg/rmQdWHodBMeEn9rk9P0lXPNURKFPn3i2Nv/tH4DQm9LEHKZVnDSiPJtVvEZDh6uQI0c2Q/JU+rnqBE+P7+dduPkzjDJuY8IremUS+Bqj9Fx6o4h4HYy+D/GSEv7MaClK+RPNvP3aDY8IXmaFXskVR/BXL+jF+OH5OCbHde6UZljysmLOg+ZcqRD8SQvSJhtY1w2hgK7aogIe7HyXeCQEbB6ni4fGssmmRBw0QThNC8+lKLpUZlmUi2H8Uo9TcDlt0mRDCjpyepfANS98GVa35gJXsfggVEX5ir4aKEE3pBkxZovUFSLJbPQhd7BCNJPcqUtnml+9VKz4gvMLPXkzYR55o6Ey67S71QclzupbG36pStLWKCBHPJu8qD9FIRU/Sv2LJPUr9JxnGhNiLBZH7hld1y0+6V0ZRQUd+UdZwRIjs/vKVPBra9qbHQNa1lbObEhDgAbfioGlECJitZFLuMO9PPF0GNiU0brwbddolJCiJYgAzv68x4QZ3OVSYYe5l9qbHe/Pk+Xy/+rqUnuDAni36siNC3IPDlqOZktHxfb/qMBz2Cu8RxYgQN0ijMkMjAXNqo61gSNjBPbKgOzxAaAVkFIxqQaerJ1Waob7AxVeR0xkS+qjlnNnBHVhb8KFtFNREJ1RtSutrDO8YE7nVEeEagyxRjRTMUrUxqpB50IkIXVRCJDPcovRGTQgRflUmRQpmrSywzjjA6ezHVx/oo1SVCb26Xb81s6Qmf9ZYKXyJHWLONKoQDbEJW2+WfzUmWn+G1prxMZeiroeKTOjYy+OU8OBYnWfTWyH5cwkh5p6GyYdiFqLhlJHDpCrN9oozTnm8p/mAF1RlvzKQb0rFzb1NnF2/fPc6RWmC8tiXYu68VeeGz3+QBYvSmaeH0Tgm8S0QT55KzVAUJ61lWQZYz4E/VuIf3vB8fFplhuKfVkbYIiGknUeVYxHhDo1Qdbyi9NRZUOLhQwoFY0XJChEhXj6UwjcsqSy27ZJCG0BNeaxoCxkRgiryxN+oMMMyP09SupuoB32wJF4KCroKcuRjrnyQlDQIgtZHRJ3OIkK0lmWyKtlIFZO1umwReDh9bwIQEXpYhArfsFMxRmzVAbdlwRbF+zd+Pz9EK4szMMNIyjwMYHr9PTfgToi1qSFyz6FyrlbHBSq/nFJlZ8BIBxcq37B637tWJdK6sKD+T0JofFTO53bupIUcpU/ZqW4kwFSEsF4g93PlO6FxJQJx3cluRWNKqjjG1RhpTOUYd0DxB+olhBrfslRxWtWHO57tGSNfCl9BY8ukSAoHenax1cRZX4aTclYW0/aGSl9IYx5T2mEHEn+I64FjQrO9N1ceTeelkaqt/kWgpTouKokJzUoP9arTNfaERHm5CmgujYdYTGi0O+JnraJmjTRmRRqcBVwPSTsjNJqyiN4VDNWnuCXncRC355Hk+sjV/2NgiIqUi4LcymAEX6uDGRDn/NEa5kFo0IIuV4haSrip6GzJ7ZIAKmQ5fMz0D0KDZqWyzmFSdYaLP1FfXTklOZfEMUDeE+/kCTu1V1a9pSLRo3tw8USQE3otm64g5eVJd4yksqt201tF2U+J2v50sVl3u4w8xNhmUl5RColzJktQQlg3E5fvTTMu/OH2Z7BYXCbbylMaUKFLEjlICOsWidkz/PulnwRpwZkmvaRVsnWTj6Ir0Ru6KzxRG7LtTlfrlLB++NUmZH669pt7l6ASgvTOhJTww8iD4oTQ1aLiHMlQbUg2WpYSknUcMD69iE4Em3iXoI7pNN1SZoSwwmnK+O06xLRLWDJaN52oM8JPaMJCaJfnm1l/IZl2oNZxWWw6170FofUHt7vyaFR9weKIWeOPPCH4HCSSOrhbTz3Y1+1kYZF8nyiMXGGan3DMp1gflj2RP2zPEyJcCyTW2G03C7PmZi7wcpR8/8s84Qc87aTQkDRcLc+H8kRumYYtGKBw1CN0pIMXXghmeK9Nj5Lx16NaOafgZBqhObtACD9m4/kVMW1IyhV5RFL1wQlR4jGm2BkSekRTaM+dTPj6ye0f/Rs8qS1tviMh9IGJ1WIRYbrAinlE4+NfeYC80z8GCJcIcTGCXuhBC3yJ4u0E6c5ZzKq9MUJb580y9IH7bjiq2x3f7fUnx01L3rC+9kOIqQ8FQmAvX7FLfjoghBoT7556wjmNwhisGyn8p6weykzFU8xiL+glaDcoRKdS9040Q/SmYgWJVvhMCCpoFM0wDeeLMW30DhWi+L5wjvXUk/0IeImiGc7lZohcR/b0DMXsnCfCD0CCB5V3yRdqTNrNXqj4HMZ9vjnAvBRHLCbJzFD4ccNm+FwSLrnfwjj3RNElXzTDRaNmKDlMkRCa5y0I9hbIzRC52LEgyfZQds+MaT0Oy3tK2aQs1Jh8NPoKZbfKywgN0wPEDW9amy6uwNi1/+ITyBr/yAhNQ7F8Pxu7SU7NTL4pbeCurEzSm3OlhKbN/KKdWLCb9KItTHpsJOYzNLkaynOy5IQe4EIkmzjBaLJNY5OC8Xu41ZziJ8tzsuSE1hZ0qU3UtDz9d6HGBL2JaE6K6wEVhHi3rIotIhvclKqueFQR1j/2VohvstkHtbSjIGWisYoQMfmb0GD0E48gD7VcVfiUlioUpCQE9X8tfnxol+eIctjYplR+92E5Iexo5EkhZZfjX435kDozrozQCtCNpjHAkuylMkIf92b15qS6ZLWSEG+2aVa8VRZSLyVEqB57gbh0O6pJaC0aDoxhqKLHQQWhNXt7xJLaNy1C5DUDXzKntx6hdXhrxJJG2dqE1uaNETVus9Eg/HxfRMVV3HUJ3/ctVg9RXcL211siMq3cHS1Cyxq9IaLK5TUjBB3YNCJOL9VPXYcQ984yuLijm3ylTWhNsQ5pMWTPtZN09AnBeTyIIoF+nmcNQqvzLquGzjJoRBid8r/BSOVU3YQBTGhN+K+PVHrWLUcyIrRcrCZVpmKjmqnWdQnDlRGt15iBbFrvVmUjQqt//rXXSDb17/40ILQ6vzThUF7hzqMRhkvj/hdeY/dg1BnVjNBqX5Fu7tUWcQybahoSWpb/9cqhSp1j+S17DRDek3lfxGiTemnUWIRWe7x/BSNnG8ilrRBCy/oco7UaVfOtYEUqMMJQg0YZbRJAi3DAhFZ7skJIzpaK0hu8yAhOGGp7oPjuMSf2DqMQDoXQsnrHNe521e5WdP/UFhJhOFinmy6WRdqEjUB3XueFRhjKv6xsOGT4KzaTWs2xy4VJGMq9bLjyNplqccrmtzHO6EyETBjKn84CZZ+PUjrCgtkWvcQfnzDUpzvYzbv6NSJReUn3PLu4pnvPMjVCeJc3vW5alNwvzVGj2dGfWG+u08baMzRHeJff/5kdVvt1OAJDEkrtu8J/IeEPnNZ59XX86ePaXVENE8b68HvD7XhxnM12u91ot5stj4vxdthzX9A95DWEv6r/P+F/4qLrhA8H86wAAAAASUVORK5CYII="/>
          <p:cNvSpPr>
            <a:spLocks noChangeAspect="1" noChangeArrowheads="1"/>
          </p:cNvSpPr>
          <p:nvPr/>
        </p:nvSpPr>
        <p:spPr bwMode="auto">
          <a:xfrm>
            <a:off x="155575" y="-2392320"/>
            <a:ext cx="4762500" cy="4762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http://bankinnovation.net/wp-content/uploads/2013/11/bitcoin.pn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5840431" y="1875587"/>
            <a:ext cx="1445238" cy="903274"/>
          </a:xfrm>
          <a:prstGeom prst="rect">
            <a:avLst/>
          </a:prstGeom>
          <a:noFill/>
          <a:extLst>
            <a:ext uri="{909E8E84-426E-40DD-AFC4-6F175D3DCCD1}">
              <a14:hiddenFill xmlns:a14="http://schemas.microsoft.com/office/drawing/2010/main">
                <a:solidFill>
                  <a:srgbClr val="FFFFFF"/>
                </a:solidFill>
              </a14:hiddenFill>
            </a:ext>
          </a:extLst>
        </p:spPr>
      </p:pic>
      <p:sp>
        <p:nvSpPr>
          <p:cNvPr id="43" name="Can 42"/>
          <p:cNvSpPr/>
          <p:nvPr/>
        </p:nvSpPr>
        <p:spPr>
          <a:xfrm>
            <a:off x="5907295" y="2098723"/>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44" name="Can 43"/>
          <p:cNvSpPr/>
          <p:nvPr/>
        </p:nvSpPr>
        <p:spPr>
          <a:xfrm>
            <a:off x="6659947" y="1904286"/>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45" name="Can 44"/>
          <p:cNvSpPr/>
          <p:nvPr/>
        </p:nvSpPr>
        <p:spPr>
          <a:xfrm>
            <a:off x="6768202" y="2327024"/>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8" name="TextBox 27"/>
          <p:cNvSpPr txBox="1"/>
          <p:nvPr/>
        </p:nvSpPr>
        <p:spPr>
          <a:xfrm>
            <a:off x="5667160" y="1350897"/>
            <a:ext cx="853758"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smtClean="0">
                <a:ln>
                  <a:noFill/>
                </a:ln>
                <a:solidFill>
                  <a:srgbClr val="000000"/>
                </a:solidFill>
                <a:effectLst/>
                <a:uFillTx/>
                <a:latin typeface="+mj-lt"/>
                <a:ea typeface="+mj-ea"/>
                <a:cs typeface="+mj-cs"/>
                <a:sym typeface="Arial"/>
              </a:rPr>
              <a:t>Alarm Clock</a:t>
            </a:r>
            <a:endParaRPr kumimoji="0" lang="en-US" sz="1100" b="0" i="0" u="none" strike="noStrike" cap="none" spc="0" normalizeH="0" baseline="0" dirty="0">
              <a:ln>
                <a:noFill/>
              </a:ln>
              <a:solidFill>
                <a:srgbClr val="000000"/>
              </a:solidFill>
              <a:effectLst/>
              <a:uFillTx/>
              <a:latin typeface="+mj-lt"/>
              <a:ea typeface="+mj-ea"/>
              <a:cs typeface="+mj-cs"/>
              <a:sym typeface="Arial"/>
            </a:endParaRPr>
          </a:p>
        </p:txBody>
      </p:sp>
      <p:sp>
        <p:nvSpPr>
          <p:cNvPr id="54" name="TextBox 53"/>
          <p:cNvSpPr txBox="1"/>
          <p:nvPr/>
        </p:nvSpPr>
        <p:spPr>
          <a:xfrm>
            <a:off x="6569447" y="1124863"/>
            <a:ext cx="461022"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smtClean="0">
                <a:ln>
                  <a:noFill/>
                </a:ln>
                <a:solidFill>
                  <a:srgbClr val="000000"/>
                </a:solidFill>
                <a:effectLst/>
                <a:uFillTx/>
                <a:latin typeface="+mj-lt"/>
                <a:ea typeface="+mj-ea"/>
                <a:cs typeface="+mj-cs"/>
                <a:sym typeface="Arial"/>
              </a:rPr>
              <a:t>Poker</a:t>
            </a:r>
            <a:endParaRPr kumimoji="0" lang="en-US" sz="1100" b="0" i="0" u="none" strike="noStrike" cap="none" spc="0" normalizeH="0" baseline="0" dirty="0">
              <a:ln>
                <a:noFill/>
              </a:ln>
              <a:solidFill>
                <a:srgbClr val="000000"/>
              </a:solidFill>
              <a:effectLst/>
              <a:uFillTx/>
              <a:latin typeface="+mj-lt"/>
              <a:ea typeface="+mj-ea"/>
              <a:cs typeface="+mj-cs"/>
              <a:sym typeface="Arial"/>
            </a:endParaRPr>
          </a:p>
        </p:txBody>
      </p:sp>
      <p:sp>
        <p:nvSpPr>
          <p:cNvPr id="55" name="TextBox 54"/>
          <p:cNvSpPr txBox="1"/>
          <p:nvPr/>
        </p:nvSpPr>
        <p:spPr>
          <a:xfrm>
            <a:off x="6630677" y="1394323"/>
            <a:ext cx="1183976"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smtClean="0">
                <a:ln>
                  <a:noFill/>
                </a:ln>
                <a:solidFill>
                  <a:srgbClr val="000000"/>
                </a:solidFill>
                <a:effectLst/>
                <a:uFillTx/>
                <a:latin typeface="+mj-lt"/>
                <a:ea typeface="+mj-ea"/>
                <a:cs typeface="+mj-cs"/>
                <a:sym typeface="Arial"/>
              </a:rPr>
              <a:t>Confidential Txns</a:t>
            </a:r>
            <a:endParaRPr kumimoji="0" lang="en-US" sz="1100" b="0" i="0" u="none" strike="noStrike" cap="none" spc="0" normalizeH="0" baseline="0" dirty="0">
              <a:ln>
                <a:noFill/>
              </a:ln>
              <a:solidFill>
                <a:srgbClr val="000000"/>
              </a:solidFill>
              <a:effectLst/>
              <a:uFillTx/>
              <a:latin typeface="+mj-lt"/>
              <a:ea typeface="+mj-ea"/>
              <a:cs typeface="+mj-cs"/>
              <a:sym typeface="Arial"/>
            </a:endParaRPr>
          </a:p>
        </p:txBody>
      </p:sp>
      <p:sp>
        <p:nvSpPr>
          <p:cNvPr id="70" name="TextBox 69"/>
          <p:cNvSpPr txBox="1"/>
          <p:nvPr/>
        </p:nvSpPr>
        <p:spPr>
          <a:xfrm>
            <a:off x="5744041" y="2126026"/>
            <a:ext cx="853758"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smtClean="0">
                <a:ln>
                  <a:noFill/>
                </a:ln>
                <a:solidFill>
                  <a:srgbClr val="000000"/>
                </a:solidFill>
                <a:effectLst/>
                <a:uFillTx/>
                <a:latin typeface="+mj-lt"/>
                <a:ea typeface="+mj-ea"/>
                <a:cs typeface="+mj-cs"/>
                <a:sym typeface="Arial"/>
              </a:rPr>
              <a:t>Alarm Clock</a:t>
            </a:r>
            <a:endParaRPr kumimoji="0" lang="en-US" sz="1100" b="0" i="0" u="none" strike="noStrike" cap="none" spc="0" normalizeH="0" baseline="0" dirty="0">
              <a:ln>
                <a:noFill/>
              </a:ln>
              <a:solidFill>
                <a:srgbClr val="000000"/>
              </a:solidFill>
              <a:effectLst/>
              <a:uFillTx/>
              <a:latin typeface="+mj-lt"/>
              <a:ea typeface="+mj-ea"/>
              <a:cs typeface="+mj-cs"/>
              <a:sym typeface="Arial"/>
            </a:endParaRPr>
          </a:p>
        </p:txBody>
      </p:sp>
      <p:sp>
        <p:nvSpPr>
          <p:cNvPr id="4" name="TextBox 3"/>
          <p:cNvSpPr txBox="1"/>
          <p:nvPr/>
        </p:nvSpPr>
        <p:spPr>
          <a:xfrm>
            <a:off x="602512" y="1203840"/>
            <a:ext cx="3821723" cy="2246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00000"/>
              </a:lnSpc>
              <a:spcBef>
                <a:spcPts val="0"/>
              </a:spcBef>
              <a:spcAft>
                <a:spcPts val="0"/>
              </a:spcAft>
              <a:buClrTx/>
              <a:buSzTx/>
              <a:tabLst/>
            </a:pPr>
            <a:r>
              <a:rPr kumimoji="0" lang="en-US" sz="2400" b="0" i="0" u="none" strike="noStrike" cap="none" spc="0" normalizeH="0" baseline="0" dirty="0" smtClean="0">
                <a:ln>
                  <a:noFill/>
                </a:ln>
                <a:solidFill>
                  <a:srgbClr val="000000"/>
                </a:solidFill>
                <a:effectLst/>
                <a:uFillTx/>
                <a:sym typeface="Arial"/>
              </a:rPr>
              <a:t>Treat</a:t>
            </a:r>
            <a:r>
              <a:rPr kumimoji="0" lang="en-US" sz="2400" b="0" i="0" u="none" strike="noStrike" cap="none" spc="0" normalizeH="0" dirty="0" smtClean="0">
                <a:ln>
                  <a:noFill/>
                </a:ln>
                <a:solidFill>
                  <a:srgbClr val="000000"/>
                </a:solidFill>
                <a:effectLst/>
                <a:uFillTx/>
                <a:sym typeface="Arial"/>
              </a:rPr>
              <a:t> sidechains with the care/respect of a soft fork:</a:t>
            </a:r>
          </a:p>
          <a:p>
            <a:pPr marR="0" algn="l" defTabSz="914400" rtl="0" fontAlgn="auto" latinLnBrk="0" hangingPunct="0">
              <a:lnSpc>
                <a:spcPct val="100000"/>
              </a:lnSpc>
              <a:spcBef>
                <a:spcPts val="0"/>
              </a:spcBef>
              <a:spcAft>
                <a:spcPts val="0"/>
              </a:spcAft>
              <a:buClrTx/>
              <a:buSzTx/>
              <a:tabLst/>
            </a:pPr>
            <a:endParaRPr kumimoji="0" lang="en-US" sz="2000" b="0" i="0" u="none" strike="noStrike" cap="none" spc="0" normalizeH="0" dirty="0" smtClean="0">
              <a:ln>
                <a:noFill/>
              </a:ln>
              <a:solidFill>
                <a:srgbClr val="000000"/>
              </a:solidFill>
              <a:effectLst/>
              <a:uFillTx/>
              <a:sym typeface="Arial"/>
            </a:endParaRPr>
          </a:p>
          <a:p>
            <a:pPr marL="285750" marR="0" indent="-285750" algn="l" defTabSz="914400" rtl="0" fontAlgn="auto" latinLnBrk="0" hangingPunct="0">
              <a:lnSpc>
                <a:spcPct val="100000"/>
              </a:lnSpc>
              <a:spcBef>
                <a:spcPts val="0"/>
              </a:spcBef>
              <a:spcAft>
                <a:spcPts val="0"/>
              </a:spcAft>
              <a:buClrTx/>
              <a:buSzTx/>
              <a:buFont typeface="Arial" charset="0"/>
              <a:buChar char="•"/>
              <a:tabLst/>
            </a:pPr>
            <a:r>
              <a:rPr lang="en-US" sz="2400" dirty="0" smtClean="0"/>
              <a:t>Slow, Rare</a:t>
            </a:r>
          </a:p>
          <a:p>
            <a:pPr marL="285750" marR="0" indent="-285750" algn="l" defTabSz="914400" rtl="0" fontAlgn="auto" latinLnBrk="0" hangingPunct="0">
              <a:lnSpc>
                <a:spcPct val="100000"/>
              </a:lnSpc>
              <a:spcBef>
                <a:spcPts val="0"/>
              </a:spcBef>
              <a:spcAft>
                <a:spcPts val="0"/>
              </a:spcAft>
              <a:buClrTx/>
              <a:buSzTx/>
              <a:buFont typeface="Arial" charset="0"/>
              <a:buChar char="•"/>
              <a:tabLst/>
            </a:pPr>
            <a:r>
              <a:rPr kumimoji="0" lang="en-US" sz="2400" b="0" i="0" u="none" strike="noStrike" cap="none" spc="0" normalizeH="0" dirty="0" smtClean="0">
                <a:ln>
                  <a:noFill/>
                </a:ln>
                <a:solidFill>
                  <a:srgbClr val="000000"/>
                </a:solidFill>
                <a:effectLst/>
                <a:uFillTx/>
                <a:sym typeface="Arial"/>
              </a:rPr>
              <a:t>Documented, Discussed</a:t>
            </a:r>
          </a:p>
          <a:p>
            <a:pPr marL="285750" marR="0" indent="-285750" algn="l" defTabSz="914400" rtl="0" fontAlgn="auto" latinLnBrk="0" hangingPunct="0">
              <a:lnSpc>
                <a:spcPct val="100000"/>
              </a:lnSpc>
              <a:spcBef>
                <a:spcPts val="0"/>
              </a:spcBef>
              <a:spcAft>
                <a:spcPts val="0"/>
              </a:spcAft>
              <a:buClrTx/>
              <a:buSzTx/>
              <a:buFont typeface="Arial" charset="0"/>
              <a:buChar char="•"/>
              <a:tabLst/>
            </a:pPr>
            <a:r>
              <a:rPr lang="en-US" sz="2400" dirty="0" smtClean="0"/>
              <a:t>Willfully Activated</a:t>
            </a:r>
          </a:p>
        </p:txBody>
      </p:sp>
      <p:sp>
        <p:nvSpPr>
          <p:cNvPr id="83" name="TextBox 82"/>
          <p:cNvSpPr txBox="1"/>
          <p:nvPr/>
        </p:nvSpPr>
        <p:spPr>
          <a:xfrm>
            <a:off x="434483" y="3904483"/>
            <a:ext cx="3821723"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00000"/>
              </a:lnSpc>
              <a:spcBef>
                <a:spcPts val="0"/>
              </a:spcBef>
              <a:spcAft>
                <a:spcPts val="0"/>
              </a:spcAft>
              <a:buClrTx/>
              <a:buSzTx/>
              <a:tabLst/>
            </a:pPr>
            <a:r>
              <a:rPr kumimoji="0" lang="en-US" sz="2400" b="0" i="0" u="none" strike="noStrike" cap="none" spc="0" normalizeH="0" baseline="0" dirty="0" smtClean="0">
                <a:ln>
                  <a:noFill/>
                </a:ln>
                <a:solidFill>
                  <a:srgbClr val="000000"/>
                </a:solidFill>
                <a:effectLst/>
                <a:uFillTx/>
                <a:sym typeface="Arial"/>
              </a:rPr>
              <a:t>Miners need to </a:t>
            </a:r>
            <a:r>
              <a:rPr kumimoji="0" lang="en-US" sz="2400" b="0" i="1" u="none" strike="noStrike" cap="none" spc="0" normalizeH="0" baseline="0" dirty="0" smtClean="0">
                <a:ln>
                  <a:noFill/>
                </a:ln>
                <a:solidFill>
                  <a:srgbClr val="000000"/>
                </a:solidFill>
                <a:effectLst/>
                <a:uFillTx/>
                <a:sym typeface="Arial"/>
              </a:rPr>
              <a:t>understand</a:t>
            </a:r>
            <a:r>
              <a:rPr kumimoji="0" lang="en-US" sz="2400" b="0" u="none" strike="noStrike" cap="none" spc="0" normalizeH="0" baseline="0" dirty="0" smtClean="0">
                <a:ln>
                  <a:noFill/>
                </a:ln>
                <a:solidFill>
                  <a:srgbClr val="000000"/>
                </a:solidFill>
                <a:effectLst/>
                <a:uFillTx/>
                <a:sym typeface="Arial"/>
              </a:rPr>
              <a:t> the Sidechains’ purpose.</a:t>
            </a:r>
            <a:endParaRPr lang="en-US" sz="2400" dirty="0" smtClean="0"/>
          </a:p>
        </p:txBody>
      </p:sp>
      <p:sp>
        <p:nvSpPr>
          <p:cNvPr id="84" name="Rounded Rectangle 83"/>
          <p:cNvSpPr/>
          <p:nvPr/>
        </p:nvSpPr>
        <p:spPr>
          <a:xfrm>
            <a:off x="4684515" y="3274647"/>
            <a:ext cx="1975431" cy="1674912"/>
          </a:xfrm>
          <a:prstGeom prst="roundRect">
            <a:avLst/>
          </a:prstGeom>
          <a:noFill/>
          <a:ln w="38100" cap="flat">
            <a:solidFill>
              <a:schemeClr val="bg1">
                <a:lumMod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86" name="Rounded Rectangle 85"/>
          <p:cNvSpPr/>
          <p:nvPr/>
        </p:nvSpPr>
        <p:spPr>
          <a:xfrm>
            <a:off x="6659947" y="3274648"/>
            <a:ext cx="2081724" cy="1674910"/>
          </a:xfrm>
          <a:prstGeom prst="roundRect">
            <a:avLst/>
          </a:prstGeom>
          <a:noFill/>
          <a:ln w="38100" cap="flat">
            <a:solidFill>
              <a:schemeClr val="bg1">
                <a:lumMod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87" name="Can 86"/>
          <p:cNvSpPr/>
          <p:nvPr/>
        </p:nvSpPr>
        <p:spPr>
          <a:xfrm>
            <a:off x="4996175" y="3712097"/>
            <a:ext cx="464322" cy="260294"/>
          </a:xfrm>
          <a:prstGeom prst="can">
            <a:avLst/>
          </a:prstGeom>
          <a:solidFill>
            <a:srgbClr val="FFFFFF"/>
          </a:solidFill>
          <a:ln w="2540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88" name="TextBox 87"/>
          <p:cNvSpPr txBox="1"/>
          <p:nvPr/>
        </p:nvSpPr>
        <p:spPr>
          <a:xfrm>
            <a:off x="5004400" y="3734351"/>
            <a:ext cx="587159"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00000"/>
              </a:lnSpc>
              <a:spcBef>
                <a:spcPts val="0"/>
              </a:spcBef>
              <a:spcAft>
                <a:spcPts val="0"/>
              </a:spcAft>
              <a:buClrTx/>
              <a:buSzTx/>
              <a:tabLst/>
            </a:pPr>
            <a:r>
              <a:rPr kumimoji="0" lang="en-US" sz="1200" b="0" i="0" u="none" strike="noStrike" cap="none" spc="0" normalizeH="0" baseline="0" dirty="0" smtClean="0">
                <a:ln>
                  <a:noFill/>
                </a:ln>
                <a:solidFill>
                  <a:srgbClr val="000000"/>
                </a:solidFill>
                <a:effectLst/>
                <a:uFillTx/>
                <a:sym typeface="Arial"/>
              </a:rPr>
              <a:t>Bet 1</a:t>
            </a:r>
            <a:endParaRPr lang="en-US" sz="1200" dirty="0" smtClean="0"/>
          </a:p>
        </p:txBody>
      </p:sp>
      <p:sp>
        <p:nvSpPr>
          <p:cNvPr id="91" name="Can 90"/>
          <p:cNvSpPr/>
          <p:nvPr/>
        </p:nvSpPr>
        <p:spPr>
          <a:xfrm>
            <a:off x="5539833" y="3810446"/>
            <a:ext cx="464322" cy="260294"/>
          </a:xfrm>
          <a:prstGeom prst="can">
            <a:avLst/>
          </a:prstGeom>
          <a:solidFill>
            <a:srgbClr val="FFFFFF"/>
          </a:solidFill>
          <a:ln w="2540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92" name="TextBox 91"/>
          <p:cNvSpPr txBox="1"/>
          <p:nvPr/>
        </p:nvSpPr>
        <p:spPr>
          <a:xfrm>
            <a:off x="5545063" y="3833892"/>
            <a:ext cx="587159"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00000"/>
              </a:lnSpc>
              <a:spcBef>
                <a:spcPts val="0"/>
              </a:spcBef>
              <a:spcAft>
                <a:spcPts val="0"/>
              </a:spcAft>
              <a:buClrTx/>
              <a:buSzTx/>
              <a:tabLst/>
            </a:pPr>
            <a:r>
              <a:rPr kumimoji="0" lang="en-US" sz="1200" b="0" i="0" u="none" strike="noStrike" cap="none" spc="0" normalizeH="0" baseline="0" dirty="0" smtClean="0">
                <a:ln>
                  <a:noFill/>
                </a:ln>
                <a:solidFill>
                  <a:srgbClr val="000000"/>
                </a:solidFill>
                <a:effectLst/>
                <a:uFillTx/>
                <a:sym typeface="Arial"/>
              </a:rPr>
              <a:t>Bet 2</a:t>
            </a:r>
            <a:endParaRPr lang="en-US" sz="1200" dirty="0" smtClean="0"/>
          </a:p>
        </p:txBody>
      </p:sp>
      <p:sp>
        <p:nvSpPr>
          <p:cNvPr id="93" name="Can 92"/>
          <p:cNvSpPr/>
          <p:nvPr/>
        </p:nvSpPr>
        <p:spPr>
          <a:xfrm>
            <a:off x="5877815" y="4111217"/>
            <a:ext cx="464322" cy="260294"/>
          </a:xfrm>
          <a:prstGeom prst="can">
            <a:avLst/>
          </a:prstGeom>
          <a:solidFill>
            <a:srgbClr val="FFFFFF"/>
          </a:solidFill>
          <a:ln w="2540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94" name="TextBox 93"/>
          <p:cNvSpPr txBox="1"/>
          <p:nvPr/>
        </p:nvSpPr>
        <p:spPr>
          <a:xfrm>
            <a:off x="5887321" y="4127710"/>
            <a:ext cx="587159"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00000"/>
              </a:lnSpc>
              <a:spcBef>
                <a:spcPts val="0"/>
              </a:spcBef>
              <a:spcAft>
                <a:spcPts val="0"/>
              </a:spcAft>
              <a:buClrTx/>
              <a:buSzTx/>
              <a:tabLst/>
            </a:pPr>
            <a:r>
              <a:rPr kumimoji="0" lang="en-US" sz="1200" b="0" i="0" u="none" strike="noStrike" cap="none" spc="0" normalizeH="0" baseline="0" dirty="0" smtClean="0">
                <a:ln>
                  <a:noFill/>
                </a:ln>
                <a:solidFill>
                  <a:srgbClr val="000000"/>
                </a:solidFill>
                <a:effectLst/>
                <a:uFillTx/>
                <a:sym typeface="Arial"/>
              </a:rPr>
              <a:t>Bet 3</a:t>
            </a:r>
            <a:endParaRPr lang="en-US" sz="1200" dirty="0" smtClean="0"/>
          </a:p>
        </p:txBody>
      </p:sp>
      <p:sp>
        <p:nvSpPr>
          <p:cNvPr id="95" name="Can 94"/>
          <p:cNvSpPr/>
          <p:nvPr/>
        </p:nvSpPr>
        <p:spPr>
          <a:xfrm>
            <a:off x="5541507" y="4416554"/>
            <a:ext cx="464322" cy="260294"/>
          </a:xfrm>
          <a:prstGeom prst="can">
            <a:avLst/>
          </a:prstGeom>
          <a:solidFill>
            <a:srgbClr val="FFFFFF"/>
          </a:solidFill>
          <a:ln w="2540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96" name="TextBox 95"/>
          <p:cNvSpPr txBox="1"/>
          <p:nvPr/>
        </p:nvSpPr>
        <p:spPr>
          <a:xfrm>
            <a:off x="5546851" y="4432183"/>
            <a:ext cx="587159"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00000"/>
              </a:lnSpc>
              <a:spcBef>
                <a:spcPts val="0"/>
              </a:spcBef>
              <a:spcAft>
                <a:spcPts val="0"/>
              </a:spcAft>
              <a:buClrTx/>
              <a:buSzTx/>
              <a:tabLst/>
            </a:pPr>
            <a:r>
              <a:rPr kumimoji="0" lang="en-US" sz="1200" b="0" i="0" u="none" strike="noStrike" cap="none" spc="0" normalizeH="0" baseline="0" dirty="0" smtClean="0">
                <a:ln>
                  <a:noFill/>
                </a:ln>
                <a:solidFill>
                  <a:srgbClr val="000000"/>
                </a:solidFill>
                <a:effectLst/>
                <a:uFillTx/>
                <a:sym typeface="Arial"/>
              </a:rPr>
              <a:t>Bet 4</a:t>
            </a:r>
            <a:endParaRPr lang="en-US" sz="1200" dirty="0" smtClean="0"/>
          </a:p>
        </p:txBody>
      </p:sp>
      <p:sp>
        <p:nvSpPr>
          <p:cNvPr id="99" name="Can 98"/>
          <p:cNvSpPr/>
          <p:nvPr/>
        </p:nvSpPr>
        <p:spPr>
          <a:xfrm>
            <a:off x="5102183" y="4575573"/>
            <a:ext cx="464322" cy="260294"/>
          </a:xfrm>
          <a:prstGeom prst="can">
            <a:avLst/>
          </a:prstGeom>
          <a:solidFill>
            <a:srgbClr val="FFFFFF"/>
          </a:solidFill>
          <a:ln w="2540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100" name="TextBox 99"/>
          <p:cNvSpPr txBox="1"/>
          <p:nvPr/>
        </p:nvSpPr>
        <p:spPr>
          <a:xfrm>
            <a:off x="5104014" y="4590666"/>
            <a:ext cx="587159"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00000"/>
              </a:lnSpc>
              <a:spcBef>
                <a:spcPts val="0"/>
              </a:spcBef>
              <a:spcAft>
                <a:spcPts val="0"/>
              </a:spcAft>
              <a:buClrTx/>
              <a:buSzTx/>
              <a:tabLst/>
            </a:pPr>
            <a:r>
              <a:rPr kumimoji="0" lang="en-US" sz="1200" b="0" i="0" u="none" strike="noStrike" cap="none" spc="0" normalizeH="0" baseline="0" dirty="0" smtClean="0">
                <a:ln>
                  <a:noFill/>
                </a:ln>
                <a:solidFill>
                  <a:srgbClr val="000000"/>
                </a:solidFill>
                <a:effectLst/>
                <a:uFillTx/>
                <a:sym typeface="Arial"/>
              </a:rPr>
              <a:t>Bet 5</a:t>
            </a:r>
            <a:endParaRPr lang="en-US" sz="1200" dirty="0" smtClean="0"/>
          </a:p>
        </p:txBody>
      </p:sp>
      <p:pic>
        <p:nvPicPr>
          <p:cNvPr id="101" name="Picture 4" descr="http://bankinnovation.net/wp-content/uploads/2013/11/bitcoin.pn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4465288" y="3814571"/>
            <a:ext cx="1445238" cy="903274"/>
          </a:xfrm>
          <a:prstGeom prst="rect">
            <a:avLst/>
          </a:prstGeom>
          <a:noFill/>
          <a:extLst>
            <a:ext uri="{909E8E84-426E-40DD-AFC4-6F175D3DCCD1}">
              <a14:hiddenFill xmlns:a14="http://schemas.microsoft.com/office/drawing/2010/main">
                <a:solidFill>
                  <a:srgbClr val="FFFFFF"/>
                </a:solidFill>
              </a14:hiddenFill>
            </a:ext>
          </a:extLst>
        </p:spPr>
      </p:pic>
      <p:sp>
        <p:nvSpPr>
          <p:cNvPr id="102" name="TextBox 101"/>
          <p:cNvSpPr txBox="1"/>
          <p:nvPr/>
        </p:nvSpPr>
        <p:spPr>
          <a:xfrm>
            <a:off x="5413903" y="4054120"/>
            <a:ext cx="293579"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00000"/>
              </a:lnSpc>
              <a:spcBef>
                <a:spcPts val="0"/>
              </a:spcBef>
              <a:spcAft>
                <a:spcPts val="0"/>
              </a:spcAft>
              <a:buClrTx/>
              <a:buSzTx/>
              <a:tabLst/>
            </a:pPr>
            <a:r>
              <a:rPr kumimoji="0" lang="en-US" sz="1200" b="0" i="0" u="none" strike="noStrike" cap="none" spc="0" normalizeH="0" baseline="0" dirty="0" smtClean="0">
                <a:ln>
                  <a:noFill/>
                </a:ln>
                <a:solidFill>
                  <a:srgbClr val="000000"/>
                </a:solidFill>
                <a:effectLst/>
                <a:uFillTx/>
                <a:sym typeface="Arial"/>
              </a:rPr>
              <a:t>??</a:t>
            </a:r>
            <a:endParaRPr lang="en-US" sz="1200" dirty="0" smtClean="0"/>
          </a:p>
        </p:txBody>
      </p:sp>
      <p:pic>
        <p:nvPicPr>
          <p:cNvPr id="115" name="Picture 4" descr="http://bankinnovation.net/wp-content/uploads/2013/11/bitcoin.pn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6233668" y="3990192"/>
            <a:ext cx="1445238" cy="903274"/>
          </a:xfrm>
          <a:prstGeom prst="rect">
            <a:avLst/>
          </a:prstGeom>
          <a:noFill/>
          <a:extLst>
            <a:ext uri="{909E8E84-426E-40DD-AFC4-6F175D3DCCD1}">
              <a14:hiddenFill xmlns:a14="http://schemas.microsoft.com/office/drawing/2010/main">
                <a:solidFill>
                  <a:srgbClr val="FFFFFF"/>
                </a:solidFill>
              </a14:hiddenFill>
            </a:ext>
          </a:extLst>
        </p:spPr>
      </p:pic>
      <p:sp>
        <p:nvSpPr>
          <p:cNvPr id="114" name="Can 113"/>
          <p:cNvSpPr/>
          <p:nvPr/>
        </p:nvSpPr>
        <p:spPr>
          <a:xfrm>
            <a:off x="7191811" y="3761191"/>
            <a:ext cx="1245683" cy="1027625"/>
          </a:xfrm>
          <a:prstGeom prst="can">
            <a:avLst/>
          </a:prstGeom>
          <a:solidFill>
            <a:srgbClr val="FFFFFF"/>
          </a:solidFill>
          <a:ln w="2540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dirty="0" smtClean="0">
              <a:ln>
                <a:noFill/>
              </a:ln>
              <a:solidFill>
                <a:srgbClr val="000000"/>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dirty="0" smtClean="0">
                <a:ln>
                  <a:noFill/>
                </a:ln>
                <a:solidFill>
                  <a:srgbClr val="000000"/>
                </a:solidFill>
                <a:effectLst/>
                <a:uFillTx/>
                <a:latin typeface="+mj-lt"/>
                <a:ea typeface="+mj-ea"/>
                <a:cs typeface="+mj-cs"/>
                <a:sym typeface="Arial"/>
              </a:rPr>
              <a:t>For Betting        </a:t>
            </a:r>
          </a:p>
          <a:p>
            <a:pPr marL="0" marR="0" indent="0" algn="ctr" defTabSz="914400" rtl="0" fontAlgn="auto" latinLnBrk="0" hangingPunct="0">
              <a:lnSpc>
                <a:spcPct val="100000"/>
              </a:lnSpc>
              <a:spcBef>
                <a:spcPts val="0"/>
              </a:spcBef>
              <a:spcAft>
                <a:spcPts val="0"/>
              </a:spcAft>
              <a:buClrTx/>
              <a:buSzTx/>
              <a:buFontTx/>
              <a:buNone/>
              <a:tabLst/>
            </a:pPr>
            <a:endParaRPr lang="en-US" sz="1200" dirty="0"/>
          </a:p>
        </p:txBody>
      </p:sp>
      <p:sp>
        <p:nvSpPr>
          <p:cNvPr id="117" name="TextBox 116"/>
          <p:cNvSpPr txBox="1"/>
          <p:nvPr/>
        </p:nvSpPr>
        <p:spPr>
          <a:xfrm>
            <a:off x="7227494" y="3978686"/>
            <a:ext cx="587159"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00000"/>
              </a:lnSpc>
              <a:spcBef>
                <a:spcPts val="0"/>
              </a:spcBef>
              <a:spcAft>
                <a:spcPts val="0"/>
              </a:spcAft>
              <a:buClrTx/>
              <a:buSzTx/>
              <a:tabLst/>
            </a:pPr>
            <a:r>
              <a:rPr kumimoji="0" lang="en-US" sz="1200" b="0" i="0" u="none" strike="noStrike" cap="none" spc="0" normalizeH="0" baseline="0" dirty="0" smtClean="0">
                <a:ln>
                  <a:noFill/>
                </a:ln>
                <a:solidFill>
                  <a:srgbClr val="000000"/>
                </a:solidFill>
                <a:effectLst/>
                <a:uFillTx/>
                <a:sym typeface="Arial"/>
              </a:rPr>
              <a:t>Bet 1</a:t>
            </a:r>
            <a:endParaRPr lang="en-US" sz="1200" dirty="0" smtClean="0"/>
          </a:p>
        </p:txBody>
      </p:sp>
      <p:sp>
        <p:nvSpPr>
          <p:cNvPr id="119" name="TextBox 118"/>
          <p:cNvSpPr txBox="1"/>
          <p:nvPr/>
        </p:nvSpPr>
        <p:spPr>
          <a:xfrm>
            <a:off x="7639091" y="3853837"/>
            <a:ext cx="587159"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00000"/>
              </a:lnSpc>
              <a:spcBef>
                <a:spcPts val="0"/>
              </a:spcBef>
              <a:spcAft>
                <a:spcPts val="0"/>
              </a:spcAft>
              <a:buClrTx/>
              <a:buSzTx/>
              <a:tabLst/>
            </a:pPr>
            <a:r>
              <a:rPr kumimoji="0" lang="en-US" sz="1200" b="0" i="0" u="none" strike="noStrike" cap="none" spc="0" normalizeH="0" baseline="0" dirty="0" smtClean="0">
                <a:ln>
                  <a:noFill/>
                </a:ln>
                <a:solidFill>
                  <a:srgbClr val="000000"/>
                </a:solidFill>
                <a:effectLst/>
                <a:uFillTx/>
                <a:sym typeface="Arial"/>
              </a:rPr>
              <a:t>Bet 2</a:t>
            </a:r>
            <a:endParaRPr lang="en-US" sz="1200" dirty="0" smtClean="0"/>
          </a:p>
        </p:txBody>
      </p:sp>
      <p:sp>
        <p:nvSpPr>
          <p:cNvPr id="121" name="TextBox 120"/>
          <p:cNvSpPr txBox="1"/>
          <p:nvPr/>
        </p:nvSpPr>
        <p:spPr>
          <a:xfrm>
            <a:off x="7932670" y="4012423"/>
            <a:ext cx="587159"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00000"/>
              </a:lnSpc>
              <a:spcBef>
                <a:spcPts val="0"/>
              </a:spcBef>
              <a:spcAft>
                <a:spcPts val="0"/>
              </a:spcAft>
              <a:buClrTx/>
              <a:buSzTx/>
              <a:tabLst/>
            </a:pPr>
            <a:r>
              <a:rPr kumimoji="0" lang="en-US" sz="1200" b="0" i="0" u="none" strike="noStrike" cap="none" spc="0" normalizeH="0" baseline="0" dirty="0" smtClean="0">
                <a:ln>
                  <a:noFill/>
                </a:ln>
                <a:solidFill>
                  <a:srgbClr val="000000"/>
                </a:solidFill>
                <a:effectLst/>
                <a:uFillTx/>
                <a:sym typeface="Arial"/>
              </a:rPr>
              <a:t>Bet 3</a:t>
            </a:r>
            <a:endParaRPr lang="en-US" sz="1200" dirty="0" smtClean="0"/>
          </a:p>
        </p:txBody>
      </p:sp>
      <p:sp>
        <p:nvSpPr>
          <p:cNvPr id="123" name="TextBox 122"/>
          <p:cNvSpPr txBox="1"/>
          <p:nvPr/>
        </p:nvSpPr>
        <p:spPr>
          <a:xfrm>
            <a:off x="7829592" y="4397127"/>
            <a:ext cx="587159"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00000"/>
              </a:lnSpc>
              <a:spcBef>
                <a:spcPts val="0"/>
              </a:spcBef>
              <a:spcAft>
                <a:spcPts val="0"/>
              </a:spcAft>
              <a:buClrTx/>
              <a:buSzTx/>
              <a:tabLst/>
            </a:pPr>
            <a:r>
              <a:rPr kumimoji="0" lang="en-US" sz="1200" b="0" i="0" u="none" strike="noStrike" cap="none" spc="0" normalizeH="0" baseline="0" dirty="0" smtClean="0">
                <a:ln>
                  <a:noFill/>
                </a:ln>
                <a:solidFill>
                  <a:srgbClr val="000000"/>
                </a:solidFill>
                <a:effectLst/>
                <a:uFillTx/>
                <a:sym typeface="Arial"/>
              </a:rPr>
              <a:t>Bet 4</a:t>
            </a:r>
            <a:endParaRPr lang="en-US" sz="1200" dirty="0" smtClean="0"/>
          </a:p>
        </p:txBody>
      </p:sp>
      <p:sp>
        <p:nvSpPr>
          <p:cNvPr id="125" name="TextBox 124"/>
          <p:cNvSpPr txBox="1"/>
          <p:nvPr/>
        </p:nvSpPr>
        <p:spPr>
          <a:xfrm>
            <a:off x="7315070" y="4424235"/>
            <a:ext cx="587159"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00000"/>
              </a:lnSpc>
              <a:spcBef>
                <a:spcPts val="0"/>
              </a:spcBef>
              <a:spcAft>
                <a:spcPts val="0"/>
              </a:spcAft>
              <a:buClrTx/>
              <a:buSzTx/>
              <a:tabLst/>
            </a:pPr>
            <a:r>
              <a:rPr kumimoji="0" lang="en-US" sz="1200" b="0" i="0" u="none" strike="noStrike" cap="none" spc="0" normalizeH="0" baseline="0" dirty="0" smtClean="0">
                <a:ln>
                  <a:noFill/>
                </a:ln>
                <a:solidFill>
                  <a:srgbClr val="000000"/>
                </a:solidFill>
                <a:effectLst/>
                <a:uFillTx/>
                <a:sym typeface="Arial"/>
              </a:rPr>
              <a:t>Bet 5</a:t>
            </a:r>
            <a:endParaRPr lang="en-US" sz="1200" dirty="0" smtClean="0"/>
          </a:p>
        </p:txBody>
      </p:sp>
      <p:cxnSp>
        <p:nvCxnSpPr>
          <p:cNvPr id="11" name="Straight Arrow Connector 10"/>
          <p:cNvCxnSpPr/>
          <p:nvPr/>
        </p:nvCxnSpPr>
        <p:spPr>
          <a:xfrm>
            <a:off x="5251183" y="4392984"/>
            <a:ext cx="83160" cy="182589"/>
          </a:xfrm>
          <a:prstGeom prst="straightConnector1">
            <a:avLst/>
          </a:prstGeom>
          <a:noFill/>
          <a:ln w="25400" cap="flat">
            <a:solidFill>
              <a:srgbClr val="002060"/>
            </a:solidFill>
            <a:prstDash val="solid"/>
            <a:round/>
            <a:headEnd type="triangle" w="med" len="med"/>
            <a:tailEnd type="triangle" w="med" len="med"/>
          </a:ln>
          <a:effectLst/>
          <a:sp3d/>
        </p:spPr>
        <p:style>
          <a:lnRef idx="0">
            <a:scrgbClr r="0" g="0" b="0"/>
          </a:lnRef>
          <a:fillRef idx="0">
            <a:scrgbClr r="0" g="0" b="0"/>
          </a:fillRef>
          <a:effectRef idx="0">
            <a:scrgbClr r="0" g="0" b="0"/>
          </a:effectRef>
          <a:fontRef idx="none"/>
        </p:style>
      </p:cxnSp>
      <p:cxnSp>
        <p:nvCxnSpPr>
          <p:cNvPr id="128" name="Straight Arrow Connector 127"/>
          <p:cNvCxnSpPr/>
          <p:nvPr/>
        </p:nvCxnSpPr>
        <p:spPr>
          <a:xfrm>
            <a:off x="5334344" y="4346747"/>
            <a:ext cx="257215" cy="190370"/>
          </a:xfrm>
          <a:prstGeom prst="straightConnector1">
            <a:avLst/>
          </a:prstGeom>
          <a:noFill/>
          <a:ln w="25400" cap="flat">
            <a:solidFill>
              <a:srgbClr val="002060"/>
            </a:solidFill>
            <a:prstDash val="solid"/>
            <a:round/>
            <a:headEnd type="triangle" w="med" len="med"/>
            <a:tailEnd type="triangle" w="med" len="med"/>
          </a:ln>
          <a:effectLst/>
          <a:sp3d/>
        </p:spPr>
        <p:style>
          <a:lnRef idx="0">
            <a:scrgbClr r="0" g="0" b="0"/>
          </a:lnRef>
          <a:fillRef idx="0">
            <a:scrgbClr r="0" g="0" b="0"/>
          </a:fillRef>
          <a:effectRef idx="0">
            <a:scrgbClr r="0" g="0" b="0"/>
          </a:effectRef>
          <a:fontRef idx="none"/>
        </p:style>
      </p:cxnSp>
      <p:cxnSp>
        <p:nvCxnSpPr>
          <p:cNvPr id="129" name="Straight Arrow Connector 128"/>
          <p:cNvCxnSpPr>
            <a:endCxn id="94" idx="1"/>
          </p:cNvCxnSpPr>
          <p:nvPr/>
        </p:nvCxnSpPr>
        <p:spPr>
          <a:xfrm flipV="1">
            <a:off x="5351334" y="4266209"/>
            <a:ext cx="535987" cy="19320"/>
          </a:xfrm>
          <a:prstGeom prst="straightConnector1">
            <a:avLst/>
          </a:prstGeom>
          <a:noFill/>
          <a:ln w="25400" cap="flat">
            <a:solidFill>
              <a:srgbClr val="002060"/>
            </a:solidFill>
            <a:prstDash val="solid"/>
            <a:round/>
            <a:headEnd type="triangle" w="med" len="med"/>
            <a:tailEnd type="triangle" w="med" len="med"/>
          </a:ln>
          <a:effectLst/>
          <a:sp3d/>
        </p:spPr>
        <p:style>
          <a:lnRef idx="0">
            <a:scrgbClr r="0" g="0" b="0"/>
          </a:lnRef>
          <a:fillRef idx="0">
            <a:scrgbClr r="0" g="0" b="0"/>
          </a:fillRef>
          <a:effectRef idx="0">
            <a:scrgbClr r="0" g="0" b="0"/>
          </a:effectRef>
          <a:fontRef idx="none"/>
        </p:style>
      </p:cxnSp>
      <p:cxnSp>
        <p:nvCxnSpPr>
          <p:cNvPr id="130" name="Straight Arrow Connector 129"/>
          <p:cNvCxnSpPr/>
          <p:nvPr/>
        </p:nvCxnSpPr>
        <p:spPr>
          <a:xfrm flipV="1">
            <a:off x="5351334" y="3986806"/>
            <a:ext cx="240225" cy="221442"/>
          </a:xfrm>
          <a:prstGeom prst="straightConnector1">
            <a:avLst/>
          </a:prstGeom>
          <a:noFill/>
          <a:ln w="25400" cap="flat">
            <a:solidFill>
              <a:srgbClr val="002060"/>
            </a:solidFill>
            <a:prstDash val="solid"/>
            <a:round/>
            <a:headEnd type="triangle" w="med" len="med"/>
            <a:tailEnd type="triangle" w="med" len="med"/>
          </a:ln>
          <a:effectLst/>
          <a:sp3d/>
        </p:spPr>
        <p:style>
          <a:lnRef idx="0">
            <a:scrgbClr r="0" g="0" b="0"/>
          </a:lnRef>
          <a:fillRef idx="0">
            <a:scrgbClr r="0" g="0" b="0"/>
          </a:fillRef>
          <a:effectRef idx="0">
            <a:scrgbClr r="0" g="0" b="0"/>
          </a:effectRef>
          <a:fontRef idx="none"/>
        </p:style>
      </p:cxnSp>
      <p:cxnSp>
        <p:nvCxnSpPr>
          <p:cNvPr id="131" name="Straight Arrow Connector 130"/>
          <p:cNvCxnSpPr/>
          <p:nvPr/>
        </p:nvCxnSpPr>
        <p:spPr>
          <a:xfrm flipV="1">
            <a:off x="5228336" y="3943559"/>
            <a:ext cx="0" cy="184151"/>
          </a:xfrm>
          <a:prstGeom prst="straightConnector1">
            <a:avLst/>
          </a:prstGeom>
          <a:noFill/>
          <a:ln w="25400" cap="flat">
            <a:solidFill>
              <a:srgbClr val="002060"/>
            </a:solidFill>
            <a:prstDash val="solid"/>
            <a:round/>
            <a:headEnd type="triangle" w="med" len="med"/>
            <a:tailEnd type="triangle" w="med" len="med"/>
          </a:ln>
          <a:effectLst/>
          <a:sp3d/>
        </p:spPr>
        <p:style>
          <a:lnRef idx="0">
            <a:scrgbClr r="0" g="0" b="0"/>
          </a:lnRef>
          <a:fillRef idx="0">
            <a:scrgbClr r="0" g="0" b="0"/>
          </a:fillRef>
          <a:effectRef idx="0">
            <a:scrgbClr r="0" g="0" b="0"/>
          </a:effectRef>
          <a:fontRef idx="none"/>
        </p:style>
      </p:cxnSp>
      <p:cxnSp>
        <p:nvCxnSpPr>
          <p:cNvPr id="132" name="Straight Arrow Connector 131"/>
          <p:cNvCxnSpPr/>
          <p:nvPr/>
        </p:nvCxnSpPr>
        <p:spPr>
          <a:xfrm flipV="1">
            <a:off x="7064791" y="4397128"/>
            <a:ext cx="250279" cy="42856"/>
          </a:xfrm>
          <a:prstGeom prst="straightConnector1">
            <a:avLst/>
          </a:prstGeom>
          <a:noFill/>
          <a:ln w="25400" cap="flat">
            <a:solidFill>
              <a:srgbClr val="002060"/>
            </a:solidFill>
            <a:prstDash val="solid"/>
            <a:round/>
            <a:headEnd type="triangle" w="med" len="med"/>
            <a:tailEnd type="triangle" w="med" len="med"/>
          </a:ln>
          <a:effectLst/>
          <a:sp3d/>
        </p:spPr>
        <p:style>
          <a:lnRef idx="0">
            <a:scrgbClr r="0" g="0" b="0"/>
          </a:lnRef>
          <a:fillRef idx="0">
            <a:scrgbClr r="0" g="0" b="0"/>
          </a:fillRef>
          <a:effectRef idx="0">
            <a:scrgbClr r="0" g="0" b="0"/>
          </a:effectRef>
          <a:fontRef idx="none"/>
        </p:style>
      </p:cxnSp>
      <p:sp>
        <p:nvSpPr>
          <p:cNvPr id="133" name="TextBox 132"/>
          <p:cNvSpPr txBox="1"/>
          <p:nvPr/>
        </p:nvSpPr>
        <p:spPr>
          <a:xfrm>
            <a:off x="4732322" y="2989836"/>
            <a:ext cx="2340777"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00000"/>
              </a:lnSpc>
              <a:spcBef>
                <a:spcPts val="0"/>
              </a:spcBef>
              <a:spcAft>
                <a:spcPts val="0"/>
              </a:spcAft>
              <a:buClrTx/>
              <a:buSzTx/>
              <a:tabLst/>
            </a:pPr>
            <a:r>
              <a:rPr kumimoji="0" lang="en-US" sz="1200" b="1" i="0" u="none" strike="noStrike" cap="none" spc="0" normalizeH="0" baseline="0" dirty="0" smtClean="0">
                <a:ln>
                  <a:noFill/>
                </a:ln>
                <a:solidFill>
                  <a:srgbClr val="FF0000"/>
                </a:solidFill>
                <a:effectLst/>
                <a:uFillTx/>
                <a:sym typeface="Arial"/>
              </a:rPr>
              <a:t>Bad: Many Frequent</a:t>
            </a:r>
            <a:r>
              <a:rPr kumimoji="0" lang="en-US" sz="1200" b="1" i="0" u="none" strike="noStrike" cap="none" spc="0" normalizeH="0" dirty="0" smtClean="0">
                <a:ln>
                  <a:noFill/>
                </a:ln>
                <a:solidFill>
                  <a:srgbClr val="FF0000"/>
                </a:solidFill>
                <a:effectLst/>
                <a:uFillTx/>
                <a:sym typeface="Arial"/>
              </a:rPr>
              <a:t> SCs</a:t>
            </a:r>
            <a:endParaRPr lang="en-US" sz="1200" b="1" dirty="0" smtClean="0">
              <a:solidFill>
                <a:srgbClr val="FF0000"/>
              </a:solidFill>
            </a:endParaRPr>
          </a:p>
        </p:txBody>
      </p:sp>
      <p:sp>
        <p:nvSpPr>
          <p:cNvPr id="134" name="TextBox 133"/>
          <p:cNvSpPr txBox="1"/>
          <p:nvPr/>
        </p:nvSpPr>
        <p:spPr>
          <a:xfrm>
            <a:off x="6731840" y="2978563"/>
            <a:ext cx="2340777"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00000"/>
              </a:lnSpc>
              <a:spcBef>
                <a:spcPts val="0"/>
              </a:spcBef>
              <a:spcAft>
                <a:spcPts val="0"/>
              </a:spcAft>
              <a:buClrTx/>
              <a:buSzTx/>
              <a:tabLst/>
            </a:pPr>
            <a:r>
              <a:rPr kumimoji="0" lang="en-US" sz="1200" b="1" i="0" u="none" strike="noStrike" cap="none" spc="0" normalizeH="0" baseline="0" dirty="0" smtClean="0">
                <a:ln>
                  <a:noFill/>
                </a:ln>
                <a:solidFill>
                  <a:srgbClr val="00B050"/>
                </a:solidFill>
                <a:effectLst/>
                <a:uFillTx/>
                <a:sym typeface="Arial"/>
              </a:rPr>
              <a:t>Good: Topical</a:t>
            </a:r>
            <a:r>
              <a:rPr kumimoji="0" lang="en-US" sz="1200" b="1" i="0" u="none" strike="noStrike" cap="none" spc="0" normalizeH="0" dirty="0" smtClean="0">
                <a:ln>
                  <a:noFill/>
                </a:ln>
                <a:solidFill>
                  <a:srgbClr val="00B050"/>
                </a:solidFill>
                <a:effectLst/>
                <a:uFillTx/>
                <a:sym typeface="Arial"/>
              </a:rPr>
              <a:t> SCs Platform</a:t>
            </a:r>
            <a:endParaRPr lang="en-US" sz="1200" b="1" dirty="0" smtClean="0">
              <a:solidFill>
                <a:srgbClr val="00B050"/>
              </a:solidFill>
            </a:endParaRPr>
          </a:p>
        </p:txBody>
      </p:sp>
    </p:spTree>
    <p:extLst>
      <p:ext uri="{BB962C8B-B14F-4D97-AF65-F5344CB8AC3E}">
        <p14:creationId xmlns:p14="http://schemas.microsoft.com/office/powerpoint/2010/main" val="3807794142"/>
      </p:ext>
    </p:extLst>
  </p:cSld>
  <p:clrMapOvr>
    <a:masterClrMapping/>
  </p:clrMapOvr>
  <p:transition spd="slow"/>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rot="17014629">
            <a:off x="-528930" y="2797392"/>
            <a:ext cx="202875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Arial"/>
              </a:rPr>
              <a:t>Rewards per Block</a:t>
            </a: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2" name="Title 1"/>
          <p:cNvSpPr>
            <a:spLocks noGrp="1"/>
          </p:cNvSpPr>
          <p:nvPr>
            <p:ph type="title" idx="4294967295"/>
          </p:nvPr>
        </p:nvSpPr>
        <p:spPr>
          <a:xfrm>
            <a:off x="254000" y="156308"/>
            <a:ext cx="8229600" cy="649013"/>
          </a:xfrm>
        </p:spPr>
        <p:txBody>
          <a:bodyPr>
            <a:noAutofit/>
          </a:bodyPr>
          <a:lstStyle/>
          <a:p>
            <a:r>
              <a:rPr lang="en-US" sz="2800" dirty="0" smtClean="0"/>
              <a:t>Restatement – Internalize the Externalities</a:t>
            </a:r>
            <a:endParaRPr lang="en-US" sz="2800" dirty="0"/>
          </a:p>
        </p:txBody>
      </p:sp>
      <p:sp>
        <p:nvSpPr>
          <p:cNvPr id="7" name="Rounded Rectangle 6"/>
          <p:cNvSpPr/>
          <p:nvPr/>
        </p:nvSpPr>
        <p:spPr>
          <a:xfrm>
            <a:off x="1117336" y="1166458"/>
            <a:ext cx="2782767" cy="715087"/>
          </a:xfrm>
          <a:prstGeom prst="roundRect">
            <a:avLst/>
          </a:prstGeom>
          <a:solidFill>
            <a:srgbClr val="FFFFFF"/>
          </a:solidFill>
          <a:ln w="25400" cap="flat">
            <a:solidFill>
              <a:srgbClr val="FFC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Arial"/>
              </a:rPr>
              <a:t>Bitcoin Miners </a:t>
            </a:r>
          </a:p>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Arial"/>
              </a:rPr>
              <a:t>{   Sha</a:t>
            </a:r>
            <a:r>
              <a:rPr lang="en-US" dirty="0" smtClean="0"/>
              <a:t>256(Sha256(*))   }</a:t>
            </a: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8" name="Rounded Rectangle 7"/>
          <p:cNvSpPr/>
          <p:nvPr/>
        </p:nvSpPr>
        <p:spPr>
          <a:xfrm>
            <a:off x="4556890" y="1164496"/>
            <a:ext cx="1559171" cy="715087"/>
          </a:xfrm>
          <a:prstGeom prst="roundRect">
            <a:avLst/>
          </a:prstGeom>
          <a:solidFill>
            <a:srgbClr val="FFFFFF"/>
          </a:solidFill>
          <a:ln w="25400" cap="flat">
            <a:solidFill>
              <a:srgbClr val="00B0F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Arial"/>
              </a:rPr>
              <a:t>Other Miners</a:t>
            </a:r>
          </a:p>
          <a:p>
            <a:pPr marL="0" marR="0" indent="0" algn="ctr" defTabSz="914400" rtl="0" fontAlgn="auto" latinLnBrk="0" hangingPunct="0">
              <a:lnSpc>
                <a:spcPct val="100000"/>
              </a:lnSpc>
              <a:spcBef>
                <a:spcPts val="0"/>
              </a:spcBef>
              <a:spcAft>
                <a:spcPts val="0"/>
              </a:spcAft>
              <a:buClrTx/>
              <a:buSzTx/>
              <a:buFontTx/>
              <a:buNone/>
              <a:tabLst/>
            </a:pPr>
            <a:r>
              <a:rPr lang="en-US" dirty="0" smtClean="0"/>
              <a:t>{   Sha3(*)   }</a:t>
            </a: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9" name="Down Arrow 8"/>
          <p:cNvSpPr/>
          <p:nvPr/>
        </p:nvSpPr>
        <p:spPr>
          <a:xfrm rot="10800000">
            <a:off x="1117336" y="1964443"/>
            <a:ext cx="593969" cy="1531815"/>
          </a:xfrm>
          <a:prstGeom prst="downArrow">
            <a:avLst/>
          </a:prstGeom>
          <a:solidFill>
            <a:srgbClr val="FFFFFF"/>
          </a:solidFill>
          <a:ln w="25400" cap="flat">
            <a:solidFill>
              <a:srgbClr val="FFC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0" name="Down Arrow 9"/>
          <p:cNvSpPr/>
          <p:nvPr/>
        </p:nvSpPr>
        <p:spPr>
          <a:xfrm rot="10800000">
            <a:off x="4720478" y="2074985"/>
            <a:ext cx="218830" cy="336061"/>
          </a:xfrm>
          <a:prstGeom prst="downArrow">
            <a:avLst/>
          </a:prstGeom>
          <a:solidFill>
            <a:srgbClr val="FFFFFF"/>
          </a:solidFill>
          <a:ln w="25400" cap="flat">
            <a:solidFill>
              <a:srgbClr val="00B0F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1" name="Down Arrow 10"/>
          <p:cNvSpPr/>
          <p:nvPr/>
        </p:nvSpPr>
        <p:spPr>
          <a:xfrm rot="10800000">
            <a:off x="2344586" y="2078892"/>
            <a:ext cx="199294" cy="328248"/>
          </a:xfrm>
          <a:prstGeom prst="downArrow">
            <a:avLst/>
          </a:prstGeom>
          <a:solidFill>
            <a:srgbClr val="FFFFFF"/>
          </a:solidFill>
          <a:ln w="25400" cap="flat">
            <a:solidFill>
              <a:srgbClr val="FFC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2" name="Down Arrow 11"/>
          <p:cNvSpPr/>
          <p:nvPr/>
        </p:nvSpPr>
        <p:spPr>
          <a:xfrm rot="10800000">
            <a:off x="2635708" y="2078892"/>
            <a:ext cx="199294" cy="328248"/>
          </a:xfrm>
          <a:prstGeom prst="downArrow">
            <a:avLst/>
          </a:prstGeom>
          <a:solidFill>
            <a:srgbClr val="FFFFFF"/>
          </a:solidFill>
          <a:ln w="25400" cap="flat">
            <a:solidFill>
              <a:srgbClr val="FFC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3" name="Down Arrow 12"/>
          <p:cNvSpPr/>
          <p:nvPr/>
        </p:nvSpPr>
        <p:spPr>
          <a:xfrm rot="10800000">
            <a:off x="7217493" y="2088709"/>
            <a:ext cx="218830" cy="336061"/>
          </a:xfrm>
          <a:prstGeom prst="downArrow">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4" name="Rounded Rectangle 13"/>
          <p:cNvSpPr/>
          <p:nvPr/>
        </p:nvSpPr>
        <p:spPr>
          <a:xfrm>
            <a:off x="6701676" y="1166459"/>
            <a:ext cx="1559171" cy="715087"/>
          </a:xfrm>
          <a:prstGeom prst="roundRect">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Arial"/>
              </a:rPr>
              <a:t>Other Miners</a:t>
            </a:r>
          </a:p>
          <a:p>
            <a:pPr marL="0" marR="0" indent="0" algn="ctr" defTabSz="914400" rtl="0" fontAlgn="auto" latinLnBrk="0" hangingPunct="0">
              <a:lnSpc>
                <a:spcPct val="100000"/>
              </a:lnSpc>
              <a:spcBef>
                <a:spcPts val="0"/>
              </a:spcBef>
              <a:spcAft>
                <a:spcPts val="0"/>
              </a:spcAft>
              <a:buClrTx/>
              <a:buSzTx/>
              <a:buFontTx/>
              <a:buNone/>
              <a:tabLst/>
            </a:pPr>
            <a:r>
              <a:rPr lang="en-US" dirty="0" smtClean="0"/>
              <a:t>{   MD5(*)   }</a:t>
            </a: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15" name="Down Arrow 14"/>
          <p:cNvSpPr/>
          <p:nvPr/>
        </p:nvSpPr>
        <p:spPr>
          <a:xfrm rot="10800000">
            <a:off x="6893156" y="2088709"/>
            <a:ext cx="218830" cy="336061"/>
          </a:xfrm>
          <a:prstGeom prst="downArrow">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8" name="TextBox 17"/>
          <p:cNvSpPr txBox="1"/>
          <p:nvPr/>
        </p:nvSpPr>
        <p:spPr>
          <a:xfrm>
            <a:off x="892238" y="2625044"/>
            <a:ext cx="106695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Arial"/>
              </a:rPr>
              <a:t>Coinbase</a:t>
            </a: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19" name="TextBox 18"/>
          <p:cNvSpPr txBox="1"/>
          <p:nvPr/>
        </p:nvSpPr>
        <p:spPr>
          <a:xfrm>
            <a:off x="2258372" y="2058351"/>
            <a:ext cx="122084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Arial"/>
              </a:rPr>
              <a:t>Sidechains</a:t>
            </a: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pic>
        <p:nvPicPr>
          <p:cNvPr id="22" name="Picture 4" descr="http://bankinnovation.net/wp-content/uploads/2013/11/bitcoin.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6443374" y="3162314"/>
            <a:ext cx="2217776" cy="1386110"/>
          </a:xfrm>
          <a:prstGeom prst="rect">
            <a:avLst/>
          </a:prstGeom>
          <a:noFill/>
          <a:extLst>
            <a:ext uri="{909E8E84-426E-40DD-AFC4-6F175D3DCCD1}">
              <a14:hiddenFill xmlns:a14="http://schemas.microsoft.com/office/drawing/2010/main">
                <a:solidFill>
                  <a:srgbClr val="FFFFFF"/>
                </a:solidFill>
              </a14:hiddenFill>
            </a:ext>
          </a:extLst>
        </p:spPr>
      </p:pic>
      <p:sp>
        <p:nvSpPr>
          <p:cNvPr id="23" name="Can 22"/>
          <p:cNvSpPr/>
          <p:nvPr/>
        </p:nvSpPr>
        <p:spPr>
          <a:xfrm>
            <a:off x="6934024" y="3535194"/>
            <a:ext cx="407753" cy="234290"/>
          </a:xfrm>
          <a:prstGeom prst="can">
            <a:avLst/>
          </a:prstGeom>
          <a:solidFill>
            <a:srgbClr val="FFFFFF"/>
          </a:solidFill>
          <a:ln w="25400" cap="flat">
            <a:solidFill>
              <a:srgbClr val="FFC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4" name="Can 23"/>
          <p:cNvSpPr/>
          <p:nvPr/>
        </p:nvSpPr>
        <p:spPr>
          <a:xfrm>
            <a:off x="7435011" y="3281197"/>
            <a:ext cx="407753" cy="234290"/>
          </a:xfrm>
          <a:prstGeom prst="can">
            <a:avLst/>
          </a:prstGeom>
          <a:solidFill>
            <a:srgbClr val="FFFFFF"/>
          </a:solidFill>
          <a:ln w="25400" cap="flat">
            <a:solidFill>
              <a:srgbClr val="FFC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5" name="Can 24"/>
          <p:cNvSpPr/>
          <p:nvPr/>
        </p:nvSpPr>
        <p:spPr>
          <a:xfrm>
            <a:off x="7761851" y="3652339"/>
            <a:ext cx="407753" cy="234290"/>
          </a:xfrm>
          <a:prstGeom prst="can">
            <a:avLst/>
          </a:prstGeom>
          <a:solidFill>
            <a:srgbClr val="FFFFFF"/>
          </a:solidFill>
          <a:ln w="25400" cap="flat">
            <a:solidFill>
              <a:srgbClr val="00B0F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6" name="Can 25"/>
          <p:cNvSpPr/>
          <p:nvPr/>
        </p:nvSpPr>
        <p:spPr>
          <a:xfrm>
            <a:off x="7683174" y="3993932"/>
            <a:ext cx="407753" cy="234290"/>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7" name="Can 26"/>
          <p:cNvSpPr/>
          <p:nvPr/>
        </p:nvSpPr>
        <p:spPr>
          <a:xfrm>
            <a:off x="7118499" y="4091710"/>
            <a:ext cx="407753" cy="234290"/>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8" name="TextBox 27"/>
          <p:cNvSpPr txBox="1"/>
          <p:nvPr/>
        </p:nvSpPr>
        <p:spPr>
          <a:xfrm>
            <a:off x="4556720" y="2055440"/>
            <a:ext cx="122084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Arial"/>
              </a:rPr>
              <a:t>Sidechains</a:t>
            </a: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29" name="TextBox 28"/>
          <p:cNvSpPr txBox="1"/>
          <p:nvPr/>
        </p:nvSpPr>
        <p:spPr>
          <a:xfrm>
            <a:off x="6701676" y="2088709"/>
            <a:ext cx="122084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Arial"/>
              </a:rPr>
              <a:t>Sidechains</a:t>
            </a: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30" name="Rounded Rectangle 29"/>
          <p:cNvSpPr/>
          <p:nvPr/>
        </p:nvSpPr>
        <p:spPr>
          <a:xfrm>
            <a:off x="6733912" y="3188566"/>
            <a:ext cx="1668580" cy="1302346"/>
          </a:xfrm>
          <a:prstGeom prst="roundRect">
            <a:avLst/>
          </a:prstGeom>
          <a:noFill/>
          <a:ln w="28575"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31" name="Cloud Callout 30"/>
          <p:cNvSpPr/>
          <p:nvPr/>
        </p:nvSpPr>
        <p:spPr>
          <a:xfrm>
            <a:off x="2317245" y="2605910"/>
            <a:ext cx="2958122" cy="1405530"/>
          </a:xfrm>
          <a:prstGeom prst="cloudCallout">
            <a:avLst>
              <a:gd name="adj1" fmla="val -14941"/>
              <a:gd name="adj2" fmla="val -93914"/>
            </a:avLst>
          </a:prstGeom>
          <a:solidFill>
            <a:srgbClr val="FFFFFF"/>
          </a:solidFill>
          <a:ln w="25400" cap="flat">
            <a:solidFill>
              <a:srgbClr val="FFC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Arial"/>
              </a:rPr>
              <a:t>If what </a:t>
            </a:r>
            <a:r>
              <a:rPr kumimoji="0" lang="en-US" sz="1800" b="1" i="0" u="none" strike="noStrike" cap="none" spc="0" normalizeH="0" baseline="0" dirty="0" smtClean="0">
                <a:ln>
                  <a:noFill/>
                </a:ln>
                <a:solidFill>
                  <a:srgbClr val="FF0000"/>
                </a:solidFill>
                <a:effectLst/>
                <a:uFillTx/>
                <a:latin typeface="+mj-lt"/>
                <a:ea typeface="+mj-ea"/>
                <a:cs typeface="+mj-cs"/>
                <a:sym typeface="Arial"/>
              </a:rPr>
              <a:t>they</a:t>
            </a:r>
            <a:r>
              <a:rPr kumimoji="0" lang="en-US" sz="1800" b="0" i="0" u="none" strike="noStrike" cap="none" spc="0" normalizeH="0" dirty="0" smtClean="0">
                <a:ln>
                  <a:noFill/>
                </a:ln>
                <a:solidFill>
                  <a:srgbClr val="000000"/>
                </a:solidFill>
                <a:effectLst/>
                <a:uFillTx/>
                <a:latin typeface="+mj-lt"/>
                <a:ea typeface="+mj-ea"/>
                <a:cs typeface="+mj-cs"/>
                <a:sym typeface="Arial"/>
              </a:rPr>
              <a:t> a</a:t>
            </a:r>
            <a:r>
              <a:rPr kumimoji="0" lang="en-US" sz="1800" b="0" i="0" u="none" strike="noStrike" cap="none" spc="0" normalizeH="0" baseline="0" dirty="0" smtClean="0">
                <a:ln>
                  <a:noFill/>
                </a:ln>
                <a:solidFill>
                  <a:srgbClr val="000000"/>
                </a:solidFill>
                <a:effectLst/>
                <a:uFillTx/>
                <a:latin typeface="+mj-lt"/>
                <a:ea typeface="+mj-ea"/>
                <a:cs typeface="+mj-cs"/>
                <a:sym typeface="Arial"/>
              </a:rPr>
              <a:t>re doing affects </a:t>
            </a:r>
            <a:r>
              <a:rPr kumimoji="0" lang="en-US" sz="1800" b="1" i="0" u="none" strike="noStrike" cap="none" spc="0" normalizeH="0" baseline="0" dirty="0" smtClean="0">
                <a:ln>
                  <a:noFill/>
                </a:ln>
                <a:solidFill>
                  <a:srgbClr val="00B050"/>
                </a:solidFill>
                <a:effectLst/>
                <a:uFillTx/>
                <a:latin typeface="+mj-lt"/>
                <a:ea typeface="+mj-ea"/>
                <a:cs typeface="+mj-cs"/>
                <a:sym typeface="Arial"/>
              </a:rPr>
              <a:t>me</a:t>
            </a:r>
            <a:r>
              <a:rPr kumimoji="0" lang="en-US" sz="1800" b="0" i="0" u="none" strike="noStrike" cap="none" spc="0" normalizeH="0" baseline="0" dirty="0" smtClean="0">
                <a:ln>
                  <a:noFill/>
                </a:ln>
                <a:solidFill>
                  <a:srgbClr val="000000"/>
                </a:solidFill>
                <a:effectLst/>
                <a:uFillTx/>
                <a:latin typeface="+mj-lt"/>
                <a:ea typeface="+mj-ea"/>
                <a:cs typeface="+mj-cs"/>
                <a:sym typeface="Arial"/>
              </a:rPr>
              <a:t>, I want a say in it!</a:t>
            </a: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cxnSp>
        <p:nvCxnSpPr>
          <p:cNvPr id="33" name="Straight Arrow Connector 32"/>
          <p:cNvCxnSpPr/>
          <p:nvPr/>
        </p:nvCxnSpPr>
        <p:spPr>
          <a:xfrm flipH="1">
            <a:off x="3796306" y="2407140"/>
            <a:ext cx="924172" cy="500183"/>
          </a:xfrm>
          <a:prstGeom prst="straightConnector1">
            <a:avLst/>
          </a:prstGeom>
          <a:noFill/>
          <a:ln w="25400" cap="flat">
            <a:solidFill>
              <a:srgbClr val="FF0000"/>
            </a:solidFill>
            <a:prstDash val="solid"/>
            <a:round/>
            <a:headEnd type="none" w="med" len="med"/>
            <a:tailEnd type="none" w="med" len="med"/>
          </a:ln>
          <a:effectLst/>
          <a:sp3d/>
        </p:spPr>
        <p:style>
          <a:lnRef idx="0">
            <a:scrgbClr r="0" g="0" b="0"/>
          </a:lnRef>
          <a:fillRef idx="0">
            <a:scrgbClr r="0" g="0" b="0"/>
          </a:fillRef>
          <a:effectRef idx="0">
            <a:scrgbClr r="0" g="0" b="0"/>
          </a:effectRef>
          <a:fontRef idx="none"/>
        </p:style>
      </p:cxnSp>
      <p:cxnSp>
        <p:nvCxnSpPr>
          <p:cNvPr id="37" name="Straight Arrow Connector 36"/>
          <p:cNvCxnSpPr/>
          <p:nvPr/>
        </p:nvCxnSpPr>
        <p:spPr>
          <a:xfrm>
            <a:off x="2508719" y="2458039"/>
            <a:ext cx="1016001" cy="449284"/>
          </a:xfrm>
          <a:prstGeom prst="straightConnector1">
            <a:avLst/>
          </a:prstGeom>
          <a:noFill/>
          <a:ln w="25400" cap="flat">
            <a:solidFill>
              <a:srgbClr val="FF0000"/>
            </a:solidFill>
            <a:prstDash val="solid"/>
            <a:round/>
            <a:headEnd type="none" w="med" len="med"/>
            <a:tailEnd type="none" w="med" len="med"/>
          </a:ln>
          <a:effectLst/>
          <a:sp3d/>
        </p:spPr>
        <p:style>
          <a:lnRef idx="0">
            <a:scrgbClr r="0" g="0" b="0"/>
          </a:lnRef>
          <a:fillRef idx="0">
            <a:scrgbClr r="0" g="0" b="0"/>
          </a:fillRef>
          <a:effectRef idx="0">
            <a:scrgbClr r="0" g="0" b="0"/>
          </a:effectRef>
          <a:fontRef idx="none"/>
        </p:style>
      </p:cxnSp>
      <p:cxnSp>
        <p:nvCxnSpPr>
          <p:cNvPr id="40" name="Straight Arrow Connector 39"/>
          <p:cNvCxnSpPr>
            <a:stCxn id="19" idx="2"/>
          </p:cNvCxnSpPr>
          <p:nvPr/>
        </p:nvCxnSpPr>
        <p:spPr>
          <a:xfrm>
            <a:off x="2868795" y="2427681"/>
            <a:ext cx="804418" cy="479642"/>
          </a:xfrm>
          <a:prstGeom prst="straightConnector1">
            <a:avLst/>
          </a:prstGeom>
          <a:noFill/>
          <a:ln w="25400" cap="flat">
            <a:solidFill>
              <a:srgbClr val="FF0000"/>
            </a:solidFill>
            <a:prstDash val="solid"/>
            <a:round/>
            <a:headEnd type="none" w="med" len="med"/>
            <a:tailEnd type="none" w="med" len="med"/>
          </a:ln>
          <a:effectLst/>
          <a:sp3d/>
        </p:spPr>
        <p:style>
          <a:lnRef idx="0">
            <a:scrgbClr r="0" g="0" b="0"/>
          </a:lnRef>
          <a:fillRef idx="0">
            <a:scrgbClr r="0" g="0" b="0"/>
          </a:fillRef>
          <a:effectRef idx="0">
            <a:scrgbClr r="0" g="0" b="0"/>
          </a:effectRef>
          <a:fontRef idx="none"/>
        </p:style>
      </p:cxnSp>
      <p:cxnSp>
        <p:nvCxnSpPr>
          <p:cNvPr id="43" name="Straight Arrow Connector 42"/>
          <p:cNvCxnSpPr>
            <a:stCxn id="29" idx="2"/>
          </p:cNvCxnSpPr>
          <p:nvPr/>
        </p:nvCxnSpPr>
        <p:spPr>
          <a:xfrm flipH="1">
            <a:off x="3962382" y="2458039"/>
            <a:ext cx="3349717" cy="449284"/>
          </a:xfrm>
          <a:prstGeom prst="straightConnector1">
            <a:avLst/>
          </a:prstGeom>
          <a:noFill/>
          <a:ln w="25400" cap="flat">
            <a:solidFill>
              <a:srgbClr val="FF0000"/>
            </a:solidFill>
            <a:prstDash val="solid"/>
            <a:round/>
            <a:headEnd type="none" w="med" len="med"/>
            <a:tailEnd type="none" w="med" len="med"/>
          </a:ln>
          <a:effectLst/>
          <a:sp3d/>
        </p:spPr>
        <p:style>
          <a:lnRef idx="0">
            <a:scrgbClr r="0" g="0" b="0"/>
          </a:lnRef>
          <a:fillRef idx="0">
            <a:scrgbClr r="0" g="0" b="0"/>
          </a:fillRef>
          <a:effectRef idx="0">
            <a:scrgbClr r="0" g="0" b="0"/>
          </a:effectRef>
          <a:fontRef idx="none"/>
        </p:style>
      </p:cxnSp>
      <p:cxnSp>
        <p:nvCxnSpPr>
          <p:cNvPr id="46" name="Straight Arrow Connector 45"/>
          <p:cNvCxnSpPr/>
          <p:nvPr/>
        </p:nvCxnSpPr>
        <p:spPr>
          <a:xfrm flipH="1">
            <a:off x="3900103" y="2407140"/>
            <a:ext cx="2993055" cy="500183"/>
          </a:xfrm>
          <a:prstGeom prst="straightConnector1">
            <a:avLst/>
          </a:prstGeom>
          <a:noFill/>
          <a:ln w="25400" cap="flat">
            <a:solidFill>
              <a:srgbClr val="FF0000"/>
            </a:solidFill>
            <a:prstDash val="solid"/>
            <a:round/>
            <a:headEnd type="none" w="med" len="med"/>
            <a:tailEnd type="none" w="med" len="med"/>
          </a:ln>
          <a:effectLst/>
          <a:sp3d/>
        </p:spPr>
        <p:style>
          <a:lnRef idx="0">
            <a:scrgbClr r="0" g="0" b="0"/>
          </a:lnRef>
          <a:fillRef idx="0">
            <a:scrgbClr r="0" g="0" b="0"/>
          </a:fillRef>
          <a:effectRef idx="0">
            <a:scrgbClr r="0" g="0" b="0"/>
          </a:effectRef>
          <a:fontRef idx="none"/>
        </p:style>
      </p:cxnSp>
      <p:sp>
        <p:nvSpPr>
          <p:cNvPr id="53" name="Down Arrow 52"/>
          <p:cNvSpPr/>
          <p:nvPr/>
        </p:nvSpPr>
        <p:spPr>
          <a:xfrm rot="10800000">
            <a:off x="1908645" y="2081796"/>
            <a:ext cx="199294" cy="328248"/>
          </a:xfrm>
          <a:prstGeom prst="downArrow">
            <a:avLst/>
          </a:prstGeom>
          <a:solidFill>
            <a:srgbClr val="FFFFFF"/>
          </a:solidFill>
          <a:ln w="25400" cap="flat">
            <a:solidFill>
              <a:srgbClr val="FFC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54" name="TextBox 53"/>
          <p:cNvSpPr txBox="1"/>
          <p:nvPr/>
        </p:nvSpPr>
        <p:spPr>
          <a:xfrm>
            <a:off x="1630105" y="2222475"/>
            <a:ext cx="77200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Arial"/>
              </a:rPr>
              <a:t>tx fees</a:t>
            </a: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61" name="Right Brace 60"/>
          <p:cNvSpPr/>
          <p:nvPr/>
        </p:nvSpPr>
        <p:spPr>
          <a:xfrm rot="4203742">
            <a:off x="1793805" y="2001347"/>
            <a:ext cx="628267" cy="2181265"/>
          </a:xfrm>
          <a:prstGeom prst="rightBrace">
            <a:avLst>
              <a:gd name="adj1" fmla="val 33521"/>
              <a:gd name="adj2" fmla="val 65794"/>
            </a:avLst>
          </a:prstGeom>
          <a:noFill/>
          <a:ln w="3810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63" name="Curved Down Arrow 62"/>
          <p:cNvSpPr/>
          <p:nvPr/>
        </p:nvSpPr>
        <p:spPr>
          <a:xfrm rot="10581519">
            <a:off x="1795769" y="3479132"/>
            <a:ext cx="2488837" cy="1388515"/>
          </a:xfrm>
          <a:prstGeom prst="curvedDownArrow">
            <a:avLst>
              <a:gd name="adj1" fmla="val 7418"/>
              <a:gd name="adj2" fmla="val 21004"/>
              <a:gd name="adj3" fmla="val 15704"/>
            </a:avLst>
          </a:prstGeom>
          <a:solidFill>
            <a:srgbClr val="FFFFFF">
              <a:alpha val="72000"/>
            </a:srgbClr>
          </a:solidFill>
          <a:ln w="25400" cap="flat">
            <a:solidFill>
              <a:srgbClr val="92D050">
                <a:alpha val="72000"/>
              </a:srgb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pic>
        <p:nvPicPr>
          <p:cNvPr id="64" name="image3.png" descr="bloq-logo.png"/>
          <p:cNvPicPr>
            <a:picLocks noChangeAspect="1"/>
          </p:cNvPicPr>
          <p:nvPr/>
        </p:nvPicPr>
        <p:blipFill>
          <a:blip r:embed="rId5">
            <a:extLst/>
          </a:blip>
          <a:stretch>
            <a:fillRect/>
          </a:stretch>
        </p:blipFill>
        <p:spPr>
          <a:xfrm>
            <a:off x="8290511" y="132790"/>
            <a:ext cx="684932" cy="330381"/>
          </a:xfrm>
          <a:prstGeom prst="rect">
            <a:avLst/>
          </a:prstGeom>
          <a:ln w="12700">
            <a:miter lim="400000"/>
          </a:ln>
        </p:spPr>
      </p:pic>
      <p:pic>
        <p:nvPicPr>
          <p:cNvPr id="65" name="image4.png"/>
          <p:cNvPicPr>
            <a:picLocks noChangeAspect="1"/>
          </p:cNvPicPr>
          <p:nvPr/>
        </p:nvPicPr>
        <p:blipFill>
          <a:blip r:embed="rId6">
            <a:extLst/>
          </a:blip>
          <a:stretch>
            <a:fillRect/>
          </a:stretch>
        </p:blipFill>
        <p:spPr>
          <a:xfrm>
            <a:off x="8523529" y="5016987"/>
            <a:ext cx="467545" cy="63257"/>
          </a:xfrm>
          <a:prstGeom prst="rect">
            <a:avLst/>
          </a:prstGeom>
          <a:ln w="12700">
            <a:miter lim="400000"/>
          </a:ln>
        </p:spPr>
      </p:pic>
      <p:cxnSp>
        <p:nvCxnSpPr>
          <p:cNvPr id="67" name="Straight Connector 66"/>
          <p:cNvCxnSpPr/>
          <p:nvPr/>
        </p:nvCxnSpPr>
        <p:spPr>
          <a:xfrm flipH="1">
            <a:off x="390773" y="2015194"/>
            <a:ext cx="514447" cy="2055637"/>
          </a:xfrm>
          <a:prstGeom prst="line">
            <a:avLst/>
          </a:prstGeom>
          <a:noFill/>
          <a:ln w="254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cxnSp>
      <p:sp>
        <p:nvSpPr>
          <p:cNvPr id="38" name="TextBox 37"/>
          <p:cNvSpPr txBox="1"/>
          <p:nvPr/>
        </p:nvSpPr>
        <p:spPr>
          <a:xfrm rot="17014629">
            <a:off x="17906" y="1247741"/>
            <a:ext cx="66941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Arial"/>
              </a:rPr>
              <a:t>Entity</a:t>
            </a: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cxnSp>
        <p:nvCxnSpPr>
          <p:cNvPr id="41" name="Straight Connector 40"/>
          <p:cNvCxnSpPr/>
          <p:nvPr/>
        </p:nvCxnSpPr>
        <p:spPr>
          <a:xfrm flipH="1">
            <a:off x="458290" y="1151411"/>
            <a:ext cx="153494" cy="654145"/>
          </a:xfrm>
          <a:prstGeom prst="line">
            <a:avLst/>
          </a:prstGeom>
          <a:noFill/>
          <a:ln w="254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391842111"/>
      </p:ext>
    </p:extLst>
  </p:cSld>
  <p:clrMapOvr>
    <a:masterClrMapping/>
  </p:clrMapOvr>
  <p:transition spd="med"/>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94261" y="-252685"/>
            <a:ext cx="2929939" cy="1063229"/>
          </a:xfrm>
        </p:spPr>
        <p:txBody>
          <a:bodyPr/>
          <a:lstStyle/>
          <a:p>
            <a:r>
              <a:rPr lang="en-US" dirty="0" smtClean="0"/>
              <a:t>Conclusion</a:t>
            </a:r>
            <a:endParaRPr lang="en-US" dirty="0"/>
          </a:p>
        </p:txBody>
      </p:sp>
      <p:sp>
        <p:nvSpPr>
          <p:cNvPr id="3" name="Text Placeholder 2"/>
          <p:cNvSpPr>
            <a:spLocks noGrp="1"/>
          </p:cNvSpPr>
          <p:nvPr>
            <p:ph type="body" idx="4294967295"/>
          </p:nvPr>
        </p:nvSpPr>
        <p:spPr>
          <a:xfrm>
            <a:off x="304798" y="864866"/>
            <a:ext cx="4519545" cy="1864676"/>
          </a:xfrm>
        </p:spPr>
        <p:txBody>
          <a:bodyPr>
            <a:normAutofit/>
          </a:bodyPr>
          <a:lstStyle/>
          <a:p>
            <a:r>
              <a:rPr lang="en-US" baseline="0" dirty="0" smtClean="0"/>
              <a:t>Avoid the Grey Goo</a:t>
            </a:r>
          </a:p>
          <a:p>
            <a:pPr lvl="1"/>
            <a:r>
              <a:rPr lang="en-US" baseline="0" dirty="0" smtClean="0"/>
              <a:t>P. Innovation = Good.</a:t>
            </a:r>
            <a:endParaRPr lang="en-US" dirty="0" smtClean="0"/>
          </a:p>
          <a:p>
            <a:pPr lvl="1"/>
            <a:r>
              <a:rPr lang="en-US" dirty="0" smtClean="0"/>
              <a:t>P. Implementation = Bad.</a:t>
            </a:r>
            <a:endParaRPr lang="en-US" baseline="0" dirty="0" smtClean="0"/>
          </a:p>
        </p:txBody>
      </p:sp>
      <p:pic>
        <p:nvPicPr>
          <p:cNvPr id="4" name="image3.png" descr="bloq-logo.png"/>
          <p:cNvPicPr>
            <a:picLocks noChangeAspect="1"/>
          </p:cNvPicPr>
          <p:nvPr/>
        </p:nvPicPr>
        <p:blipFill>
          <a:blip r:embed="rId3">
            <a:extLst/>
          </a:blip>
          <a:stretch>
            <a:fillRect/>
          </a:stretch>
        </p:blipFill>
        <p:spPr>
          <a:xfrm>
            <a:off x="8290511" y="132790"/>
            <a:ext cx="684932" cy="330381"/>
          </a:xfrm>
          <a:prstGeom prst="rect">
            <a:avLst/>
          </a:prstGeom>
          <a:ln w="12700">
            <a:miter lim="400000"/>
          </a:ln>
        </p:spPr>
      </p:pic>
      <p:pic>
        <p:nvPicPr>
          <p:cNvPr id="5" name="image4.png"/>
          <p:cNvPicPr>
            <a:picLocks noChangeAspect="1"/>
          </p:cNvPicPr>
          <p:nvPr/>
        </p:nvPicPr>
        <p:blipFill>
          <a:blip r:embed="rId4">
            <a:extLst/>
          </a:blip>
          <a:stretch>
            <a:fillRect/>
          </a:stretch>
        </p:blipFill>
        <p:spPr>
          <a:xfrm>
            <a:off x="8507899" y="5016987"/>
            <a:ext cx="467545" cy="63257"/>
          </a:xfrm>
          <a:prstGeom prst="rect">
            <a:avLst/>
          </a:prstGeom>
          <a:ln w="12700">
            <a:miter lim="400000"/>
          </a:ln>
        </p:spPr>
      </p:pic>
      <p:sp>
        <p:nvSpPr>
          <p:cNvPr id="7" name="Rounded Rectangle 6"/>
          <p:cNvSpPr/>
          <p:nvPr/>
        </p:nvSpPr>
        <p:spPr>
          <a:xfrm>
            <a:off x="4853071" y="774208"/>
            <a:ext cx="1975431" cy="1674912"/>
          </a:xfrm>
          <a:prstGeom prst="roundRect">
            <a:avLst/>
          </a:prstGeom>
          <a:noFill/>
          <a:ln w="38100" cap="flat">
            <a:solidFill>
              <a:schemeClr val="bg1">
                <a:lumMod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8" name="Rounded Rectangle 7"/>
          <p:cNvSpPr/>
          <p:nvPr/>
        </p:nvSpPr>
        <p:spPr>
          <a:xfrm>
            <a:off x="6828503" y="774209"/>
            <a:ext cx="2081724" cy="1674910"/>
          </a:xfrm>
          <a:prstGeom prst="roundRect">
            <a:avLst/>
          </a:prstGeom>
          <a:noFill/>
          <a:ln w="38100" cap="flat">
            <a:solidFill>
              <a:schemeClr val="bg1">
                <a:lumMod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9" name="Can 8"/>
          <p:cNvSpPr/>
          <p:nvPr/>
        </p:nvSpPr>
        <p:spPr>
          <a:xfrm>
            <a:off x="5164731" y="1211658"/>
            <a:ext cx="464322" cy="260294"/>
          </a:xfrm>
          <a:prstGeom prst="can">
            <a:avLst/>
          </a:prstGeom>
          <a:solidFill>
            <a:srgbClr val="FFFFFF"/>
          </a:solidFill>
          <a:ln w="2540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10" name="TextBox 9"/>
          <p:cNvSpPr txBox="1"/>
          <p:nvPr/>
        </p:nvSpPr>
        <p:spPr>
          <a:xfrm>
            <a:off x="5172956" y="1233912"/>
            <a:ext cx="587159"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00000"/>
              </a:lnSpc>
              <a:spcBef>
                <a:spcPts val="0"/>
              </a:spcBef>
              <a:spcAft>
                <a:spcPts val="0"/>
              </a:spcAft>
              <a:buClrTx/>
              <a:buSzTx/>
              <a:tabLst/>
            </a:pPr>
            <a:r>
              <a:rPr kumimoji="0" lang="en-US" sz="1200" b="0" i="0" u="none" strike="noStrike" cap="none" spc="0" normalizeH="0" baseline="0" dirty="0" smtClean="0">
                <a:ln>
                  <a:noFill/>
                </a:ln>
                <a:solidFill>
                  <a:srgbClr val="000000"/>
                </a:solidFill>
                <a:effectLst/>
                <a:uFillTx/>
                <a:sym typeface="Arial"/>
              </a:rPr>
              <a:t>Bet 1</a:t>
            </a:r>
            <a:endParaRPr lang="en-US" sz="1200" dirty="0" smtClean="0"/>
          </a:p>
        </p:txBody>
      </p:sp>
      <p:sp>
        <p:nvSpPr>
          <p:cNvPr id="11" name="Can 10"/>
          <p:cNvSpPr/>
          <p:nvPr/>
        </p:nvSpPr>
        <p:spPr>
          <a:xfrm>
            <a:off x="5708389" y="1310007"/>
            <a:ext cx="464322" cy="260294"/>
          </a:xfrm>
          <a:prstGeom prst="can">
            <a:avLst/>
          </a:prstGeom>
          <a:solidFill>
            <a:srgbClr val="FFFFFF"/>
          </a:solidFill>
          <a:ln w="2540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12" name="TextBox 11"/>
          <p:cNvSpPr txBox="1"/>
          <p:nvPr/>
        </p:nvSpPr>
        <p:spPr>
          <a:xfrm>
            <a:off x="5713619" y="1333453"/>
            <a:ext cx="587159"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00000"/>
              </a:lnSpc>
              <a:spcBef>
                <a:spcPts val="0"/>
              </a:spcBef>
              <a:spcAft>
                <a:spcPts val="0"/>
              </a:spcAft>
              <a:buClrTx/>
              <a:buSzTx/>
              <a:tabLst/>
            </a:pPr>
            <a:r>
              <a:rPr kumimoji="0" lang="en-US" sz="1200" b="0" i="0" u="none" strike="noStrike" cap="none" spc="0" normalizeH="0" baseline="0" dirty="0" smtClean="0">
                <a:ln>
                  <a:noFill/>
                </a:ln>
                <a:solidFill>
                  <a:srgbClr val="000000"/>
                </a:solidFill>
                <a:effectLst/>
                <a:uFillTx/>
                <a:sym typeface="Arial"/>
              </a:rPr>
              <a:t>Bet 2</a:t>
            </a:r>
            <a:endParaRPr lang="en-US" sz="1200" dirty="0" smtClean="0"/>
          </a:p>
        </p:txBody>
      </p:sp>
      <p:sp>
        <p:nvSpPr>
          <p:cNvPr id="13" name="Can 12"/>
          <p:cNvSpPr/>
          <p:nvPr/>
        </p:nvSpPr>
        <p:spPr>
          <a:xfrm>
            <a:off x="6046371" y="1610778"/>
            <a:ext cx="464322" cy="260294"/>
          </a:xfrm>
          <a:prstGeom prst="can">
            <a:avLst/>
          </a:prstGeom>
          <a:solidFill>
            <a:srgbClr val="FFFFFF"/>
          </a:solidFill>
          <a:ln w="2540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14" name="TextBox 13"/>
          <p:cNvSpPr txBox="1"/>
          <p:nvPr/>
        </p:nvSpPr>
        <p:spPr>
          <a:xfrm>
            <a:off x="6055877" y="1627271"/>
            <a:ext cx="587159"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00000"/>
              </a:lnSpc>
              <a:spcBef>
                <a:spcPts val="0"/>
              </a:spcBef>
              <a:spcAft>
                <a:spcPts val="0"/>
              </a:spcAft>
              <a:buClrTx/>
              <a:buSzTx/>
              <a:tabLst/>
            </a:pPr>
            <a:r>
              <a:rPr kumimoji="0" lang="en-US" sz="1200" b="0" i="0" u="none" strike="noStrike" cap="none" spc="0" normalizeH="0" baseline="0" dirty="0" smtClean="0">
                <a:ln>
                  <a:noFill/>
                </a:ln>
                <a:solidFill>
                  <a:srgbClr val="000000"/>
                </a:solidFill>
                <a:effectLst/>
                <a:uFillTx/>
                <a:sym typeface="Arial"/>
              </a:rPr>
              <a:t>Bet 3</a:t>
            </a:r>
            <a:endParaRPr lang="en-US" sz="1200" dirty="0" smtClean="0"/>
          </a:p>
        </p:txBody>
      </p:sp>
      <p:sp>
        <p:nvSpPr>
          <p:cNvPr id="15" name="Can 14"/>
          <p:cNvSpPr/>
          <p:nvPr/>
        </p:nvSpPr>
        <p:spPr>
          <a:xfrm>
            <a:off x="5710063" y="1916115"/>
            <a:ext cx="464322" cy="260294"/>
          </a:xfrm>
          <a:prstGeom prst="can">
            <a:avLst/>
          </a:prstGeom>
          <a:solidFill>
            <a:srgbClr val="FFFFFF"/>
          </a:solidFill>
          <a:ln w="2540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16" name="TextBox 15"/>
          <p:cNvSpPr txBox="1"/>
          <p:nvPr/>
        </p:nvSpPr>
        <p:spPr>
          <a:xfrm>
            <a:off x="5715407" y="1931744"/>
            <a:ext cx="587159"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00000"/>
              </a:lnSpc>
              <a:spcBef>
                <a:spcPts val="0"/>
              </a:spcBef>
              <a:spcAft>
                <a:spcPts val="0"/>
              </a:spcAft>
              <a:buClrTx/>
              <a:buSzTx/>
              <a:tabLst/>
            </a:pPr>
            <a:r>
              <a:rPr kumimoji="0" lang="en-US" sz="1200" b="0" i="0" u="none" strike="noStrike" cap="none" spc="0" normalizeH="0" baseline="0" dirty="0" smtClean="0">
                <a:ln>
                  <a:noFill/>
                </a:ln>
                <a:solidFill>
                  <a:srgbClr val="000000"/>
                </a:solidFill>
                <a:effectLst/>
                <a:uFillTx/>
                <a:sym typeface="Arial"/>
              </a:rPr>
              <a:t>Bet 4</a:t>
            </a:r>
            <a:endParaRPr lang="en-US" sz="1200" dirty="0" smtClean="0"/>
          </a:p>
        </p:txBody>
      </p:sp>
      <p:sp>
        <p:nvSpPr>
          <p:cNvPr id="17" name="Can 16"/>
          <p:cNvSpPr/>
          <p:nvPr/>
        </p:nvSpPr>
        <p:spPr>
          <a:xfrm>
            <a:off x="5270739" y="2075134"/>
            <a:ext cx="464322" cy="260294"/>
          </a:xfrm>
          <a:prstGeom prst="can">
            <a:avLst/>
          </a:prstGeom>
          <a:solidFill>
            <a:srgbClr val="FFFFFF"/>
          </a:solidFill>
          <a:ln w="2540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18" name="TextBox 17"/>
          <p:cNvSpPr txBox="1"/>
          <p:nvPr/>
        </p:nvSpPr>
        <p:spPr>
          <a:xfrm>
            <a:off x="5272570" y="2090227"/>
            <a:ext cx="587159"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00000"/>
              </a:lnSpc>
              <a:spcBef>
                <a:spcPts val="0"/>
              </a:spcBef>
              <a:spcAft>
                <a:spcPts val="0"/>
              </a:spcAft>
              <a:buClrTx/>
              <a:buSzTx/>
              <a:tabLst/>
            </a:pPr>
            <a:r>
              <a:rPr kumimoji="0" lang="en-US" sz="1200" b="0" i="0" u="none" strike="noStrike" cap="none" spc="0" normalizeH="0" baseline="0" dirty="0" smtClean="0">
                <a:ln>
                  <a:noFill/>
                </a:ln>
                <a:solidFill>
                  <a:srgbClr val="000000"/>
                </a:solidFill>
                <a:effectLst/>
                <a:uFillTx/>
                <a:sym typeface="Arial"/>
              </a:rPr>
              <a:t>Bet 5</a:t>
            </a:r>
            <a:endParaRPr lang="en-US" sz="1200" dirty="0" smtClean="0"/>
          </a:p>
        </p:txBody>
      </p:sp>
      <p:pic>
        <p:nvPicPr>
          <p:cNvPr id="19" name="Picture 4" descr="http://bankinnovation.net/wp-content/uploads/2013/11/bitcoin.pn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4633844" y="1314132"/>
            <a:ext cx="1445238" cy="90327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5582459" y="1553681"/>
            <a:ext cx="293579"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00000"/>
              </a:lnSpc>
              <a:spcBef>
                <a:spcPts val="0"/>
              </a:spcBef>
              <a:spcAft>
                <a:spcPts val="0"/>
              </a:spcAft>
              <a:buClrTx/>
              <a:buSzTx/>
              <a:tabLst/>
            </a:pPr>
            <a:r>
              <a:rPr kumimoji="0" lang="en-US" sz="1200" b="0" i="0" u="none" strike="noStrike" cap="none" spc="0" normalizeH="0" baseline="0" dirty="0" smtClean="0">
                <a:ln>
                  <a:noFill/>
                </a:ln>
                <a:solidFill>
                  <a:srgbClr val="000000"/>
                </a:solidFill>
                <a:effectLst/>
                <a:uFillTx/>
                <a:sym typeface="Arial"/>
              </a:rPr>
              <a:t>??</a:t>
            </a:r>
            <a:endParaRPr lang="en-US" sz="1200" dirty="0" smtClean="0"/>
          </a:p>
        </p:txBody>
      </p:sp>
      <p:pic>
        <p:nvPicPr>
          <p:cNvPr id="21" name="Picture 4" descr="http://bankinnovation.net/wp-content/uploads/2013/11/bitcoin.pn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6402224" y="1489753"/>
            <a:ext cx="1445238" cy="903274"/>
          </a:xfrm>
          <a:prstGeom prst="rect">
            <a:avLst/>
          </a:prstGeom>
          <a:noFill/>
          <a:extLst>
            <a:ext uri="{909E8E84-426E-40DD-AFC4-6F175D3DCCD1}">
              <a14:hiddenFill xmlns:a14="http://schemas.microsoft.com/office/drawing/2010/main">
                <a:solidFill>
                  <a:srgbClr val="FFFFFF"/>
                </a:solidFill>
              </a14:hiddenFill>
            </a:ext>
          </a:extLst>
        </p:spPr>
      </p:pic>
      <p:sp>
        <p:nvSpPr>
          <p:cNvPr id="22" name="Can 21"/>
          <p:cNvSpPr/>
          <p:nvPr/>
        </p:nvSpPr>
        <p:spPr>
          <a:xfrm>
            <a:off x="7360367" y="1260752"/>
            <a:ext cx="1245683" cy="1027625"/>
          </a:xfrm>
          <a:prstGeom prst="can">
            <a:avLst/>
          </a:prstGeom>
          <a:solidFill>
            <a:srgbClr val="FFFFFF"/>
          </a:solidFill>
          <a:ln w="2540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dirty="0" smtClean="0">
              <a:ln>
                <a:noFill/>
              </a:ln>
              <a:solidFill>
                <a:srgbClr val="000000"/>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dirty="0" smtClean="0">
                <a:ln>
                  <a:noFill/>
                </a:ln>
                <a:solidFill>
                  <a:srgbClr val="000000"/>
                </a:solidFill>
                <a:effectLst/>
                <a:uFillTx/>
                <a:latin typeface="+mj-lt"/>
                <a:ea typeface="+mj-ea"/>
                <a:cs typeface="+mj-cs"/>
                <a:sym typeface="Arial"/>
              </a:rPr>
              <a:t>For Betting        </a:t>
            </a:r>
          </a:p>
          <a:p>
            <a:pPr marL="0" marR="0" indent="0" algn="ctr" defTabSz="914400" rtl="0" fontAlgn="auto" latinLnBrk="0" hangingPunct="0">
              <a:lnSpc>
                <a:spcPct val="100000"/>
              </a:lnSpc>
              <a:spcBef>
                <a:spcPts val="0"/>
              </a:spcBef>
              <a:spcAft>
                <a:spcPts val="0"/>
              </a:spcAft>
              <a:buClrTx/>
              <a:buSzTx/>
              <a:buFontTx/>
              <a:buNone/>
              <a:tabLst/>
            </a:pPr>
            <a:endParaRPr lang="en-US" sz="1200" dirty="0"/>
          </a:p>
        </p:txBody>
      </p:sp>
      <p:sp>
        <p:nvSpPr>
          <p:cNvPr id="23" name="TextBox 22"/>
          <p:cNvSpPr txBox="1"/>
          <p:nvPr/>
        </p:nvSpPr>
        <p:spPr>
          <a:xfrm>
            <a:off x="7396050" y="1478247"/>
            <a:ext cx="587159"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00000"/>
              </a:lnSpc>
              <a:spcBef>
                <a:spcPts val="0"/>
              </a:spcBef>
              <a:spcAft>
                <a:spcPts val="0"/>
              </a:spcAft>
              <a:buClrTx/>
              <a:buSzTx/>
              <a:tabLst/>
            </a:pPr>
            <a:r>
              <a:rPr kumimoji="0" lang="en-US" sz="1200" b="0" i="0" u="none" strike="noStrike" cap="none" spc="0" normalizeH="0" baseline="0" dirty="0" smtClean="0">
                <a:ln>
                  <a:noFill/>
                </a:ln>
                <a:solidFill>
                  <a:srgbClr val="000000"/>
                </a:solidFill>
                <a:effectLst/>
                <a:uFillTx/>
                <a:sym typeface="Arial"/>
              </a:rPr>
              <a:t>Bet 1</a:t>
            </a:r>
            <a:endParaRPr lang="en-US" sz="1200" dirty="0" smtClean="0"/>
          </a:p>
        </p:txBody>
      </p:sp>
      <p:sp>
        <p:nvSpPr>
          <p:cNvPr id="24" name="TextBox 23"/>
          <p:cNvSpPr txBox="1"/>
          <p:nvPr/>
        </p:nvSpPr>
        <p:spPr>
          <a:xfrm>
            <a:off x="7807647" y="1353398"/>
            <a:ext cx="587159"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00000"/>
              </a:lnSpc>
              <a:spcBef>
                <a:spcPts val="0"/>
              </a:spcBef>
              <a:spcAft>
                <a:spcPts val="0"/>
              </a:spcAft>
              <a:buClrTx/>
              <a:buSzTx/>
              <a:tabLst/>
            </a:pPr>
            <a:r>
              <a:rPr kumimoji="0" lang="en-US" sz="1200" b="0" i="0" u="none" strike="noStrike" cap="none" spc="0" normalizeH="0" baseline="0" dirty="0" smtClean="0">
                <a:ln>
                  <a:noFill/>
                </a:ln>
                <a:solidFill>
                  <a:srgbClr val="000000"/>
                </a:solidFill>
                <a:effectLst/>
                <a:uFillTx/>
                <a:sym typeface="Arial"/>
              </a:rPr>
              <a:t>Bet 2</a:t>
            </a:r>
            <a:endParaRPr lang="en-US" sz="1200" dirty="0" smtClean="0"/>
          </a:p>
        </p:txBody>
      </p:sp>
      <p:sp>
        <p:nvSpPr>
          <p:cNvPr id="25" name="TextBox 24"/>
          <p:cNvSpPr txBox="1"/>
          <p:nvPr/>
        </p:nvSpPr>
        <p:spPr>
          <a:xfrm>
            <a:off x="8101226" y="1511984"/>
            <a:ext cx="587159"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00000"/>
              </a:lnSpc>
              <a:spcBef>
                <a:spcPts val="0"/>
              </a:spcBef>
              <a:spcAft>
                <a:spcPts val="0"/>
              </a:spcAft>
              <a:buClrTx/>
              <a:buSzTx/>
              <a:tabLst/>
            </a:pPr>
            <a:r>
              <a:rPr kumimoji="0" lang="en-US" sz="1200" b="0" i="0" u="none" strike="noStrike" cap="none" spc="0" normalizeH="0" baseline="0" dirty="0" smtClean="0">
                <a:ln>
                  <a:noFill/>
                </a:ln>
                <a:solidFill>
                  <a:srgbClr val="000000"/>
                </a:solidFill>
                <a:effectLst/>
                <a:uFillTx/>
                <a:sym typeface="Arial"/>
              </a:rPr>
              <a:t>Bet 3</a:t>
            </a:r>
            <a:endParaRPr lang="en-US" sz="1200" dirty="0" smtClean="0"/>
          </a:p>
        </p:txBody>
      </p:sp>
      <p:sp>
        <p:nvSpPr>
          <p:cNvPr id="26" name="TextBox 25"/>
          <p:cNvSpPr txBox="1"/>
          <p:nvPr/>
        </p:nvSpPr>
        <p:spPr>
          <a:xfrm>
            <a:off x="7998148" y="1896688"/>
            <a:ext cx="587159"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00000"/>
              </a:lnSpc>
              <a:spcBef>
                <a:spcPts val="0"/>
              </a:spcBef>
              <a:spcAft>
                <a:spcPts val="0"/>
              </a:spcAft>
              <a:buClrTx/>
              <a:buSzTx/>
              <a:tabLst/>
            </a:pPr>
            <a:r>
              <a:rPr kumimoji="0" lang="en-US" sz="1200" b="0" i="0" u="none" strike="noStrike" cap="none" spc="0" normalizeH="0" baseline="0" dirty="0" smtClean="0">
                <a:ln>
                  <a:noFill/>
                </a:ln>
                <a:solidFill>
                  <a:srgbClr val="000000"/>
                </a:solidFill>
                <a:effectLst/>
                <a:uFillTx/>
                <a:sym typeface="Arial"/>
              </a:rPr>
              <a:t>Bet 4</a:t>
            </a:r>
            <a:endParaRPr lang="en-US" sz="1200" dirty="0" smtClean="0"/>
          </a:p>
        </p:txBody>
      </p:sp>
      <p:sp>
        <p:nvSpPr>
          <p:cNvPr id="27" name="TextBox 26"/>
          <p:cNvSpPr txBox="1"/>
          <p:nvPr/>
        </p:nvSpPr>
        <p:spPr>
          <a:xfrm>
            <a:off x="7483626" y="1923796"/>
            <a:ext cx="587159"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00000"/>
              </a:lnSpc>
              <a:spcBef>
                <a:spcPts val="0"/>
              </a:spcBef>
              <a:spcAft>
                <a:spcPts val="0"/>
              </a:spcAft>
              <a:buClrTx/>
              <a:buSzTx/>
              <a:tabLst/>
            </a:pPr>
            <a:r>
              <a:rPr kumimoji="0" lang="en-US" sz="1200" b="0" i="0" u="none" strike="noStrike" cap="none" spc="0" normalizeH="0" baseline="0" dirty="0" smtClean="0">
                <a:ln>
                  <a:noFill/>
                </a:ln>
                <a:solidFill>
                  <a:srgbClr val="000000"/>
                </a:solidFill>
                <a:effectLst/>
                <a:uFillTx/>
                <a:sym typeface="Arial"/>
              </a:rPr>
              <a:t>Bet 5</a:t>
            </a:r>
            <a:endParaRPr lang="en-US" sz="1200" dirty="0" smtClean="0"/>
          </a:p>
        </p:txBody>
      </p:sp>
      <p:cxnSp>
        <p:nvCxnSpPr>
          <p:cNvPr id="28" name="Straight Arrow Connector 27"/>
          <p:cNvCxnSpPr/>
          <p:nvPr/>
        </p:nvCxnSpPr>
        <p:spPr>
          <a:xfrm>
            <a:off x="5419739" y="1892545"/>
            <a:ext cx="83160" cy="182589"/>
          </a:xfrm>
          <a:prstGeom prst="straightConnector1">
            <a:avLst/>
          </a:prstGeom>
          <a:noFill/>
          <a:ln w="25400" cap="flat">
            <a:solidFill>
              <a:srgbClr val="002060"/>
            </a:solidFill>
            <a:prstDash val="solid"/>
            <a:round/>
            <a:headEnd type="triangle" w="med" len="med"/>
            <a:tailEnd type="triangle" w="med" len="med"/>
          </a:ln>
          <a:effectLst/>
          <a:sp3d/>
        </p:spPr>
        <p:style>
          <a:lnRef idx="0">
            <a:scrgbClr r="0" g="0" b="0"/>
          </a:lnRef>
          <a:fillRef idx="0">
            <a:scrgbClr r="0" g="0" b="0"/>
          </a:fillRef>
          <a:effectRef idx="0">
            <a:scrgbClr r="0" g="0" b="0"/>
          </a:effectRef>
          <a:fontRef idx="none"/>
        </p:style>
      </p:cxnSp>
      <p:cxnSp>
        <p:nvCxnSpPr>
          <p:cNvPr id="29" name="Straight Arrow Connector 28"/>
          <p:cNvCxnSpPr/>
          <p:nvPr/>
        </p:nvCxnSpPr>
        <p:spPr>
          <a:xfrm>
            <a:off x="5502900" y="1846308"/>
            <a:ext cx="257215" cy="190370"/>
          </a:xfrm>
          <a:prstGeom prst="straightConnector1">
            <a:avLst/>
          </a:prstGeom>
          <a:noFill/>
          <a:ln w="25400" cap="flat">
            <a:solidFill>
              <a:srgbClr val="002060"/>
            </a:solidFill>
            <a:prstDash val="solid"/>
            <a:round/>
            <a:headEnd type="triangle" w="med" len="med"/>
            <a:tailEnd type="triangle" w="med" len="med"/>
          </a:ln>
          <a:effectLst/>
          <a:sp3d/>
        </p:spPr>
        <p:style>
          <a:lnRef idx="0">
            <a:scrgbClr r="0" g="0" b="0"/>
          </a:lnRef>
          <a:fillRef idx="0">
            <a:scrgbClr r="0" g="0" b="0"/>
          </a:fillRef>
          <a:effectRef idx="0">
            <a:scrgbClr r="0" g="0" b="0"/>
          </a:effectRef>
          <a:fontRef idx="none"/>
        </p:style>
      </p:cxnSp>
      <p:cxnSp>
        <p:nvCxnSpPr>
          <p:cNvPr id="30" name="Straight Arrow Connector 29"/>
          <p:cNvCxnSpPr>
            <a:endCxn id="14" idx="1"/>
          </p:cNvCxnSpPr>
          <p:nvPr/>
        </p:nvCxnSpPr>
        <p:spPr>
          <a:xfrm flipV="1">
            <a:off x="5519890" y="1765770"/>
            <a:ext cx="535987" cy="19320"/>
          </a:xfrm>
          <a:prstGeom prst="straightConnector1">
            <a:avLst/>
          </a:prstGeom>
          <a:noFill/>
          <a:ln w="25400" cap="flat">
            <a:solidFill>
              <a:srgbClr val="002060"/>
            </a:solidFill>
            <a:prstDash val="solid"/>
            <a:round/>
            <a:headEnd type="triangle" w="med" len="med"/>
            <a:tailEnd type="triangle" w="med" len="med"/>
          </a:ln>
          <a:effectLst/>
          <a:sp3d/>
        </p:spPr>
        <p:style>
          <a:lnRef idx="0">
            <a:scrgbClr r="0" g="0" b="0"/>
          </a:lnRef>
          <a:fillRef idx="0">
            <a:scrgbClr r="0" g="0" b="0"/>
          </a:fillRef>
          <a:effectRef idx="0">
            <a:scrgbClr r="0" g="0" b="0"/>
          </a:effectRef>
          <a:fontRef idx="none"/>
        </p:style>
      </p:cxnSp>
      <p:cxnSp>
        <p:nvCxnSpPr>
          <p:cNvPr id="31" name="Straight Arrow Connector 30"/>
          <p:cNvCxnSpPr/>
          <p:nvPr/>
        </p:nvCxnSpPr>
        <p:spPr>
          <a:xfrm flipV="1">
            <a:off x="5519890" y="1486367"/>
            <a:ext cx="240225" cy="221442"/>
          </a:xfrm>
          <a:prstGeom prst="straightConnector1">
            <a:avLst/>
          </a:prstGeom>
          <a:noFill/>
          <a:ln w="25400" cap="flat">
            <a:solidFill>
              <a:srgbClr val="002060"/>
            </a:solidFill>
            <a:prstDash val="solid"/>
            <a:round/>
            <a:headEnd type="triangle" w="med" len="med"/>
            <a:tailEnd type="triangle" w="med" len="med"/>
          </a:ln>
          <a:effectLst/>
          <a:sp3d/>
        </p:spPr>
        <p:style>
          <a:lnRef idx="0">
            <a:scrgbClr r="0" g="0" b="0"/>
          </a:lnRef>
          <a:fillRef idx="0">
            <a:scrgbClr r="0" g="0" b="0"/>
          </a:fillRef>
          <a:effectRef idx="0">
            <a:scrgbClr r="0" g="0" b="0"/>
          </a:effectRef>
          <a:fontRef idx="none"/>
        </p:style>
      </p:cxnSp>
      <p:cxnSp>
        <p:nvCxnSpPr>
          <p:cNvPr id="32" name="Straight Arrow Connector 31"/>
          <p:cNvCxnSpPr/>
          <p:nvPr/>
        </p:nvCxnSpPr>
        <p:spPr>
          <a:xfrm flipV="1">
            <a:off x="5396892" y="1443120"/>
            <a:ext cx="0" cy="184151"/>
          </a:xfrm>
          <a:prstGeom prst="straightConnector1">
            <a:avLst/>
          </a:prstGeom>
          <a:noFill/>
          <a:ln w="25400" cap="flat">
            <a:solidFill>
              <a:srgbClr val="002060"/>
            </a:solidFill>
            <a:prstDash val="solid"/>
            <a:round/>
            <a:headEnd type="triangle" w="med" len="med"/>
            <a:tailEnd type="triangle" w="med" len="med"/>
          </a:ln>
          <a:effectLst/>
          <a:sp3d/>
        </p:spPr>
        <p:style>
          <a:lnRef idx="0">
            <a:scrgbClr r="0" g="0" b="0"/>
          </a:lnRef>
          <a:fillRef idx="0">
            <a:scrgbClr r="0" g="0" b="0"/>
          </a:fillRef>
          <a:effectRef idx="0">
            <a:scrgbClr r="0" g="0" b="0"/>
          </a:effectRef>
          <a:fontRef idx="none"/>
        </p:style>
      </p:cxnSp>
      <p:cxnSp>
        <p:nvCxnSpPr>
          <p:cNvPr id="33" name="Straight Arrow Connector 32"/>
          <p:cNvCxnSpPr/>
          <p:nvPr/>
        </p:nvCxnSpPr>
        <p:spPr>
          <a:xfrm flipV="1">
            <a:off x="7233347" y="1896689"/>
            <a:ext cx="250279" cy="42856"/>
          </a:xfrm>
          <a:prstGeom prst="straightConnector1">
            <a:avLst/>
          </a:prstGeom>
          <a:noFill/>
          <a:ln w="25400" cap="flat">
            <a:solidFill>
              <a:srgbClr val="002060"/>
            </a:solidFill>
            <a:prstDash val="solid"/>
            <a:round/>
            <a:headEnd type="triangle" w="med" len="med"/>
            <a:tailEnd type="triangle" w="med" len="med"/>
          </a:ln>
          <a:effectLst/>
          <a:sp3d/>
        </p:spPr>
        <p:style>
          <a:lnRef idx="0">
            <a:scrgbClr r="0" g="0" b="0"/>
          </a:lnRef>
          <a:fillRef idx="0">
            <a:scrgbClr r="0" g="0" b="0"/>
          </a:fillRef>
          <a:effectRef idx="0">
            <a:scrgbClr r="0" g="0" b="0"/>
          </a:effectRef>
          <a:fontRef idx="none"/>
        </p:style>
      </p:cxnSp>
      <p:sp>
        <p:nvSpPr>
          <p:cNvPr id="35" name="Text Placeholder 2"/>
          <p:cNvSpPr txBox="1">
            <a:spLocks/>
          </p:cNvSpPr>
          <p:nvPr/>
        </p:nvSpPr>
        <p:spPr>
          <a:xfrm>
            <a:off x="359671" y="2729542"/>
            <a:ext cx="8550556" cy="2090107"/>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fontScale="92500" lnSpcReduction="20000"/>
          </a:bodyPr>
          <a:lstStyle>
            <a:lvl1pPr marL="342900" marR="0" indent="-34290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1pPr>
            <a:lvl2pPr marL="719455" marR="0" indent="-370205"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2pPr>
            <a:lvl3pPr marL="1112661" marR="0" indent="-426861"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3pPr>
            <a:lvl4pPr marL="1446388" marR="0" indent="-411338"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4pPr>
            <a:lvl5pPr marL="1798461" marR="0" indent="-426861"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5pPr>
            <a:lvl6pPr marL="2132365"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6pPr>
            <a:lvl7pPr marL="2475265"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7pPr>
            <a:lvl8pPr marL="2819752"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8pPr>
            <a:lvl9pPr marL="3164240"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9pPr>
          </a:lstStyle>
          <a:p>
            <a:r>
              <a:rPr lang="en-US" dirty="0" smtClean="0"/>
              <a:t>Mechanism Design / “contracts”</a:t>
            </a:r>
          </a:p>
          <a:p>
            <a:pPr lvl="1"/>
            <a:r>
              <a:rPr lang="en-US" dirty="0" smtClean="0"/>
              <a:t>....where the </a:t>
            </a:r>
            <a:r>
              <a:rPr lang="en-US" i="1" dirty="0" smtClean="0"/>
              <a:t>emphasis</a:t>
            </a:r>
            <a:r>
              <a:rPr lang="en-US" dirty="0" smtClean="0"/>
              <a:t> is on </a:t>
            </a:r>
            <a:r>
              <a:rPr lang="en-US" b="1" i="1" u="sng" dirty="0" smtClean="0"/>
              <a:t>what can’t be done</a:t>
            </a:r>
            <a:r>
              <a:rPr lang="en-US" dirty="0" smtClean="0"/>
              <a:t> .</a:t>
            </a:r>
          </a:p>
          <a:p>
            <a:pPr lvl="1"/>
            <a:r>
              <a:rPr lang="en-US" dirty="0" smtClean="0"/>
              <a:t>...allowing miners to </a:t>
            </a:r>
            <a:r>
              <a:rPr lang="en-US" b="1" i="1" u="sng" dirty="0" smtClean="0"/>
              <a:t>ban</a:t>
            </a:r>
            <a:r>
              <a:rPr lang="en-US" b="1" i="1" dirty="0" smtClean="0"/>
              <a:t> </a:t>
            </a:r>
            <a:r>
              <a:rPr lang="en-US" dirty="0" smtClean="0"/>
              <a:t>things, is appropriate. It’s just a “bigger” version of what a normal contract does.</a:t>
            </a:r>
          </a:p>
          <a:p>
            <a:r>
              <a:rPr lang="en-US" dirty="0" smtClean="0"/>
              <a:t>Script upgrades, MAST, </a:t>
            </a:r>
            <a:r>
              <a:rPr lang="en-US" dirty="0" err="1" smtClean="0"/>
              <a:t>OP_VirtualBox</a:t>
            </a:r>
            <a:r>
              <a:rPr lang="en-US" dirty="0" smtClean="0"/>
              <a:t> – don’t overdo it!</a:t>
            </a:r>
            <a:endParaRPr lang="en-US" dirty="0"/>
          </a:p>
        </p:txBody>
      </p:sp>
      <p:sp>
        <p:nvSpPr>
          <p:cNvPr id="36" name="&quot;No&quot; Symbol 35"/>
          <p:cNvSpPr/>
          <p:nvPr/>
        </p:nvSpPr>
        <p:spPr>
          <a:xfrm>
            <a:off x="4585243" y="383992"/>
            <a:ext cx="2375836" cy="2388092"/>
          </a:xfrm>
          <a:prstGeom prst="noSmoking">
            <a:avLst/>
          </a:prstGeom>
          <a:solidFill>
            <a:srgbClr val="FF0000">
              <a:alpha val="50000"/>
            </a:srgbClr>
          </a:solidFill>
          <a:ln w="25400" cap="flat">
            <a:solidFill>
              <a:srgbClr val="FF0000">
                <a:alpha val="66000"/>
              </a:srgbClr>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Tree>
    <p:extLst>
      <p:ext uri="{BB962C8B-B14F-4D97-AF65-F5344CB8AC3E}">
        <p14:creationId xmlns:p14="http://schemas.microsoft.com/office/powerpoint/2010/main" val="2741658826"/>
      </p:ext>
    </p:extLst>
  </p:cSld>
  <p:clrMapOvr>
    <a:masterClrMapping/>
  </p:clrMapOvr>
  <p:transition spd="med"/>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image2.jpg" descr="bloq-landing.jpg"/>
          <p:cNvPicPr>
            <a:picLocks noChangeAspect="1"/>
          </p:cNvPicPr>
          <p:nvPr/>
        </p:nvPicPr>
        <p:blipFill>
          <a:blip r:embed="rId3">
            <a:extLst/>
          </a:blip>
          <a:stretch>
            <a:fillRect/>
          </a:stretch>
        </p:blipFill>
        <p:spPr>
          <a:xfrm>
            <a:off x="2464118" y="522599"/>
            <a:ext cx="6211669" cy="4141113"/>
          </a:xfrm>
          <a:prstGeom prst="rect">
            <a:avLst/>
          </a:prstGeom>
          <a:ln w="12700">
            <a:miter lim="400000"/>
          </a:ln>
        </p:spPr>
      </p:pic>
      <p:sp>
        <p:nvSpPr>
          <p:cNvPr id="70" name="Shape 70"/>
          <p:cNvSpPr/>
          <p:nvPr/>
        </p:nvSpPr>
        <p:spPr>
          <a:xfrm>
            <a:off x="-1" y="1448420"/>
            <a:ext cx="4744572" cy="2390252"/>
          </a:xfrm>
          <a:prstGeom prst="rect">
            <a:avLst/>
          </a:prstGeom>
          <a:solidFill>
            <a:srgbClr val="0747CB"/>
          </a:solidFill>
          <a:ln w="12700">
            <a:miter lim="400000"/>
          </a:ln>
        </p:spPr>
        <p:txBody>
          <a:bodyPr lIns="45719" rIns="45719" anchor="ctr"/>
          <a:lstStyle/>
          <a:p>
            <a:pPr algn="ctr">
              <a:defRPr>
                <a:solidFill>
                  <a:srgbClr val="FFFFFF"/>
                </a:solidFill>
              </a:defRPr>
            </a:pPr>
            <a:endParaRPr/>
          </a:p>
        </p:txBody>
      </p:sp>
      <p:pic>
        <p:nvPicPr>
          <p:cNvPr id="71" name="image3.png" descr="bloq-logo.png"/>
          <p:cNvPicPr>
            <a:picLocks noChangeAspect="1"/>
          </p:cNvPicPr>
          <p:nvPr/>
        </p:nvPicPr>
        <p:blipFill>
          <a:blip r:embed="rId4">
            <a:extLst/>
          </a:blip>
          <a:stretch>
            <a:fillRect/>
          </a:stretch>
        </p:blipFill>
        <p:spPr>
          <a:xfrm>
            <a:off x="599312" y="605057"/>
            <a:ext cx="1241439" cy="598813"/>
          </a:xfrm>
          <a:prstGeom prst="rect">
            <a:avLst/>
          </a:prstGeom>
          <a:ln w="12700">
            <a:miter lim="400000"/>
          </a:ln>
        </p:spPr>
      </p:pic>
      <p:pic>
        <p:nvPicPr>
          <p:cNvPr id="72" name="image4.png"/>
          <p:cNvPicPr>
            <a:picLocks noChangeAspect="1"/>
          </p:cNvPicPr>
          <p:nvPr/>
        </p:nvPicPr>
        <p:blipFill>
          <a:blip r:embed="rId5">
            <a:extLst/>
          </a:blip>
          <a:stretch>
            <a:fillRect/>
          </a:stretch>
        </p:blipFill>
        <p:spPr>
          <a:xfrm>
            <a:off x="8507899" y="5016987"/>
            <a:ext cx="467545" cy="63257"/>
          </a:xfrm>
          <a:prstGeom prst="rect">
            <a:avLst/>
          </a:prstGeom>
          <a:ln w="12700">
            <a:miter lim="400000"/>
          </a:ln>
        </p:spPr>
      </p:pic>
      <p:sp>
        <p:nvSpPr>
          <p:cNvPr id="73" name="Shape 73"/>
          <p:cNvSpPr/>
          <p:nvPr/>
        </p:nvSpPr>
        <p:spPr>
          <a:xfrm>
            <a:off x="271119" y="1931914"/>
            <a:ext cx="4287950" cy="132343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000">
                <a:solidFill>
                  <a:srgbClr val="FFFFFF"/>
                </a:solidFill>
              </a:defRPr>
            </a:lvl1pPr>
          </a:lstStyle>
          <a:p>
            <a:r>
              <a:rPr dirty="0"/>
              <a:t>Thank </a:t>
            </a:r>
            <a:r>
              <a:rPr dirty="0" smtClean="0"/>
              <a:t>You</a:t>
            </a:r>
            <a:endParaRPr lang="en-US" dirty="0" smtClean="0"/>
          </a:p>
          <a:p>
            <a:r>
              <a:rPr lang="en-US" dirty="0" smtClean="0"/>
              <a:t>@</a:t>
            </a:r>
            <a:r>
              <a:rPr lang="en-US" dirty="0" err="1" smtClean="0"/>
              <a:t>truthcoin</a:t>
            </a:r>
            <a:endParaRPr lang="en-US" dirty="0" smtClean="0"/>
          </a:p>
          <a:p>
            <a:endParaRPr lang="en-US" dirty="0" smtClean="0"/>
          </a:p>
          <a:p>
            <a:r>
              <a:rPr lang="en-US" dirty="0" smtClean="0"/>
              <a:t>paul.sztorc@bloq.com</a:t>
            </a:r>
            <a:endParaRPr dirty="0"/>
          </a:p>
        </p:txBody>
      </p:sp>
      <p:sp>
        <p:nvSpPr>
          <p:cNvPr id="74" name="Shape 74"/>
          <p:cNvSpPr/>
          <p:nvPr/>
        </p:nvSpPr>
        <p:spPr>
          <a:xfrm flipH="1">
            <a:off x="4833753" y="1448420"/>
            <a:ext cx="149830" cy="2390252"/>
          </a:xfrm>
          <a:prstGeom prst="rect">
            <a:avLst/>
          </a:prstGeom>
          <a:solidFill>
            <a:srgbClr val="0747CB"/>
          </a:solidFill>
          <a:ln w="12700">
            <a:miter lim="400000"/>
          </a:ln>
        </p:spPr>
        <p:txBody>
          <a:bodyPr lIns="45719" rIns="45719" anchor="ctr"/>
          <a:lstStyle/>
          <a:p>
            <a:pPr algn="ctr">
              <a:defRPr>
                <a:solidFill>
                  <a:srgbClr val="FFFFFF"/>
                </a:solidFill>
              </a:defRPr>
            </a:pPr>
            <a:endParaRPr/>
          </a:p>
        </p:txBody>
      </p:sp>
      <p:sp>
        <p:nvSpPr>
          <p:cNvPr id="75" name="Shape 75"/>
          <p:cNvSpPr/>
          <p:nvPr/>
        </p:nvSpPr>
        <p:spPr>
          <a:xfrm flipH="1">
            <a:off x="8600870" y="522599"/>
            <a:ext cx="74917" cy="4141113"/>
          </a:xfrm>
          <a:prstGeom prst="rect">
            <a:avLst/>
          </a:prstGeom>
          <a:solidFill>
            <a:srgbClr val="0747CB"/>
          </a:solidFill>
          <a:ln w="12700">
            <a:miter lim="400000"/>
          </a:ln>
        </p:spPr>
        <p:txBody>
          <a:bodyPr lIns="45719" rIns="45719" anchor="ctr"/>
          <a:lstStyle/>
          <a:p>
            <a:pPr algn="ctr">
              <a:defRPr>
                <a:solidFill>
                  <a:srgbClr val="FFFFFF"/>
                </a:solidFill>
              </a:defRPr>
            </a:pPr>
            <a:endParaRPr/>
          </a:p>
        </p:txBody>
      </p:sp>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19"/>
          <p:cNvSpPr>
            <a:spLocks noGrp="1"/>
          </p:cNvSpPr>
          <p:nvPr>
            <p:ph type="title" idx="4294967295"/>
          </p:nvPr>
        </p:nvSpPr>
        <p:spPr>
          <a:xfrm>
            <a:off x="118188" y="83820"/>
            <a:ext cx="8229600" cy="586740"/>
          </a:xfrm>
        </p:spPr>
        <p:txBody>
          <a:bodyPr>
            <a:noAutofit/>
          </a:bodyPr>
          <a:lstStyle/>
          <a:p>
            <a:r>
              <a:rPr lang="en-US" sz="3600" baseline="0" dirty="0" smtClean="0"/>
              <a:t>Metaphors for the Problem</a:t>
            </a:r>
            <a:endParaRPr lang="en-US" sz="3600" dirty="0"/>
          </a:p>
        </p:txBody>
      </p:sp>
      <p:pic>
        <p:nvPicPr>
          <p:cNvPr id="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449" y="1400249"/>
            <a:ext cx="2718024" cy="203851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241749" y="4422145"/>
            <a:ext cx="6183236"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Arial"/>
              </a:rPr>
              <a:t>“Censorship is Expression”  </a:t>
            </a:r>
          </a:p>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Arial"/>
              </a:rPr>
              <a:t>-- 1984 </a:t>
            </a:r>
            <a:r>
              <a:rPr kumimoji="0" lang="en-US" sz="1800" b="0" i="0" u="none" strike="noStrike" cap="none" spc="0" normalizeH="0" baseline="0" dirty="0" err="1" smtClean="0">
                <a:ln>
                  <a:noFill/>
                </a:ln>
                <a:solidFill>
                  <a:srgbClr val="000000"/>
                </a:solidFill>
                <a:effectLst/>
                <a:uFillTx/>
                <a:latin typeface="+mj-lt"/>
                <a:ea typeface="+mj-ea"/>
                <a:cs typeface="+mj-cs"/>
                <a:sym typeface="Arial"/>
              </a:rPr>
              <a:t>esque</a:t>
            </a:r>
            <a:r>
              <a:rPr kumimoji="0" lang="en-US" sz="1800" b="0" i="0" u="none" strike="noStrike" cap="none" spc="0" normalizeH="0" baseline="0" dirty="0" smtClean="0">
                <a:ln>
                  <a:noFill/>
                </a:ln>
                <a:solidFill>
                  <a:srgbClr val="000000"/>
                </a:solidFill>
                <a:effectLst/>
                <a:uFillTx/>
                <a:latin typeface="+mj-lt"/>
                <a:ea typeface="+mj-ea"/>
                <a:cs typeface="+mj-cs"/>
                <a:sym typeface="Arial"/>
              </a:rPr>
              <a:t>,</a:t>
            </a:r>
            <a:r>
              <a:rPr kumimoji="0" lang="en-US" sz="1800" b="0" i="0" u="none" strike="noStrike" cap="none" spc="0" normalizeH="0" dirty="0" smtClean="0">
                <a:ln>
                  <a:noFill/>
                </a:ln>
                <a:solidFill>
                  <a:srgbClr val="000000"/>
                </a:solidFill>
                <a:effectLst/>
                <a:uFillTx/>
                <a:latin typeface="+mj-lt"/>
                <a:ea typeface="+mj-ea"/>
                <a:cs typeface="+mj-cs"/>
                <a:sym typeface="Arial"/>
              </a:rPr>
              <a:t> but correct (b/c finite shared resources)</a:t>
            </a: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3767" y="1456235"/>
            <a:ext cx="3048000" cy="22860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9" name="TextBox 68"/>
          <p:cNvSpPr txBox="1"/>
          <p:nvPr/>
        </p:nvSpPr>
        <p:spPr>
          <a:xfrm>
            <a:off x="685298" y="1015289"/>
            <a:ext cx="187033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Arial"/>
              </a:rPr>
              <a:t>Invasive Species</a:t>
            </a: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70" name="TextBox 69"/>
          <p:cNvSpPr txBox="1"/>
          <p:nvPr/>
        </p:nvSpPr>
        <p:spPr>
          <a:xfrm>
            <a:off x="3634972" y="1400249"/>
            <a:ext cx="118711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Arial"/>
              </a:rPr>
              <a:t>Grey</a:t>
            </a:r>
            <a:r>
              <a:rPr kumimoji="0" lang="en-US" sz="1800" b="0" i="0" u="none" strike="noStrike" cap="none" spc="0" normalizeH="0" dirty="0" smtClean="0">
                <a:ln>
                  <a:noFill/>
                </a:ln>
                <a:solidFill>
                  <a:srgbClr val="000000"/>
                </a:solidFill>
                <a:effectLst/>
                <a:uFillTx/>
                <a:latin typeface="+mj-lt"/>
                <a:ea typeface="+mj-ea"/>
                <a:cs typeface="+mj-cs"/>
                <a:sym typeface="Arial"/>
              </a:rPr>
              <a:t> Goo</a:t>
            </a: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pic>
        <p:nvPicPr>
          <p:cNvPr id="1026" name="Picture 2" descr="http://s.hswstatic.com/gif/gray-goo-diagram.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9132" y="1829926"/>
            <a:ext cx="2639620" cy="219968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71" name="TextBox 70"/>
          <p:cNvSpPr txBox="1"/>
          <p:nvPr/>
        </p:nvSpPr>
        <p:spPr>
          <a:xfrm>
            <a:off x="6999361" y="1022393"/>
            <a:ext cx="77681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Arial"/>
              </a:rPr>
              <a:t>Spam</a:t>
            </a: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Tree>
    <p:extLst>
      <p:ext uri="{BB962C8B-B14F-4D97-AF65-F5344CB8AC3E}">
        <p14:creationId xmlns:p14="http://schemas.microsoft.com/office/powerpoint/2010/main" val="1738354119"/>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txBox="1">
            <a:spLocks/>
          </p:cNvSpPr>
          <p:nvPr/>
        </p:nvSpPr>
        <p:spPr>
          <a:xfrm>
            <a:off x="418683" y="921321"/>
            <a:ext cx="7910675" cy="4102163"/>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fontScale="92500" lnSpcReduction="10000"/>
          </a:bodyPr>
          <a:lstStyle>
            <a:lvl1pPr marL="342900" marR="0" indent="-34290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1pPr>
            <a:lvl2pPr marL="719455" marR="0" indent="-370205"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2pPr>
            <a:lvl3pPr marL="1112661" marR="0" indent="-426861"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3pPr>
            <a:lvl4pPr marL="1446388" marR="0" indent="-411338"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4pPr>
            <a:lvl5pPr marL="1798461" marR="0" indent="-426861"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5pPr>
            <a:lvl6pPr marL="2132365"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6pPr>
            <a:lvl7pPr marL="2475265"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7pPr>
            <a:lvl8pPr marL="2819752"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8pPr>
            <a:lvl9pPr marL="3164240"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9pPr>
          </a:lstStyle>
          <a:p>
            <a:r>
              <a:rPr lang="en-US" sz="2800" b="1" dirty="0" smtClean="0"/>
              <a:t>Obvious:</a:t>
            </a:r>
            <a:r>
              <a:rPr lang="en-US" sz="2800" dirty="0" smtClean="0"/>
              <a:t> A </a:t>
            </a:r>
            <a:r>
              <a:rPr lang="en-US" sz="2800" u="sng" dirty="0" smtClean="0"/>
              <a:t>smart contract</a:t>
            </a:r>
            <a:r>
              <a:rPr lang="en-US" sz="2800" dirty="0" smtClean="0"/>
              <a:t> enforces itself ... It does not require a 3</a:t>
            </a:r>
            <a:r>
              <a:rPr lang="en-US" sz="2800" baseline="30000" dirty="0" smtClean="0"/>
              <a:t>rd</a:t>
            </a:r>
            <a:r>
              <a:rPr lang="en-US" sz="2800" dirty="0" smtClean="0"/>
              <a:t> party’s permission.</a:t>
            </a:r>
          </a:p>
          <a:p>
            <a:r>
              <a:rPr lang="en-US" sz="2800" b="1" dirty="0" smtClean="0"/>
              <a:t>Not Obvious: </a:t>
            </a:r>
            <a:r>
              <a:rPr lang="en-US" sz="2800" dirty="0" smtClean="0"/>
              <a:t>This “permission” can be </a:t>
            </a:r>
            <a:r>
              <a:rPr lang="en-US" sz="2800" i="1" dirty="0" smtClean="0"/>
              <a:t>negative</a:t>
            </a:r>
            <a:r>
              <a:rPr lang="en-US" sz="2800" dirty="0" smtClean="0"/>
              <a:t> as well as </a:t>
            </a:r>
            <a:r>
              <a:rPr lang="en-US" sz="2800" i="1" dirty="0" smtClean="0"/>
              <a:t>positive.</a:t>
            </a:r>
          </a:p>
          <a:p>
            <a:pPr lvl="1"/>
            <a:r>
              <a:rPr lang="en-US" sz="2800" i="1" dirty="0" smtClean="0"/>
              <a:t>Positive – </a:t>
            </a:r>
            <a:r>
              <a:rPr lang="en-US" sz="2800" dirty="0" smtClean="0"/>
              <a:t>“that someone approve”.</a:t>
            </a:r>
          </a:p>
          <a:p>
            <a:pPr lvl="1"/>
            <a:r>
              <a:rPr lang="en-US" sz="2800" i="1" dirty="0" smtClean="0"/>
              <a:t>Negative</a:t>
            </a:r>
            <a:r>
              <a:rPr lang="en-US" sz="2800" dirty="0" smtClean="0"/>
              <a:t> – “that no one disapprove”.</a:t>
            </a:r>
          </a:p>
          <a:p>
            <a:pPr lvl="1"/>
            <a:r>
              <a:rPr lang="en-US" sz="2800" dirty="0" smtClean="0"/>
              <a:t>(Smart Contracts attacking each other).</a:t>
            </a:r>
            <a:br>
              <a:rPr lang="en-US" sz="2800" dirty="0" smtClean="0"/>
            </a:br>
            <a:endParaRPr lang="en-US" sz="2800" dirty="0" smtClean="0"/>
          </a:p>
          <a:p>
            <a:endParaRPr lang="en-US" sz="2800" dirty="0" smtClean="0"/>
          </a:p>
          <a:p>
            <a:endParaRPr lang="en-US" sz="2800" dirty="0"/>
          </a:p>
        </p:txBody>
      </p:sp>
      <p:pic>
        <p:nvPicPr>
          <p:cNvPr id="4" name="image3.png" descr="bloq-logo.png"/>
          <p:cNvPicPr>
            <a:picLocks noChangeAspect="1"/>
          </p:cNvPicPr>
          <p:nvPr/>
        </p:nvPicPr>
        <p:blipFill>
          <a:blip r:embed="rId3">
            <a:extLst/>
          </a:blip>
          <a:stretch>
            <a:fillRect/>
          </a:stretch>
        </p:blipFill>
        <p:spPr>
          <a:xfrm>
            <a:off x="8290511" y="132790"/>
            <a:ext cx="684932" cy="330381"/>
          </a:xfrm>
          <a:prstGeom prst="rect">
            <a:avLst/>
          </a:prstGeom>
          <a:ln w="12700">
            <a:miter lim="400000"/>
          </a:ln>
        </p:spPr>
      </p:pic>
      <p:pic>
        <p:nvPicPr>
          <p:cNvPr id="5" name="image4.png"/>
          <p:cNvPicPr>
            <a:picLocks noChangeAspect="1"/>
          </p:cNvPicPr>
          <p:nvPr/>
        </p:nvPicPr>
        <p:blipFill>
          <a:blip r:embed="rId4">
            <a:extLst/>
          </a:blip>
          <a:stretch>
            <a:fillRect/>
          </a:stretch>
        </p:blipFill>
        <p:spPr>
          <a:xfrm>
            <a:off x="8507899" y="5016987"/>
            <a:ext cx="467545" cy="63257"/>
          </a:xfrm>
          <a:prstGeom prst="rect">
            <a:avLst/>
          </a:prstGeom>
          <a:ln w="12700">
            <a:miter lim="400000"/>
          </a:ln>
        </p:spPr>
      </p:pic>
      <p:cxnSp>
        <p:nvCxnSpPr>
          <p:cNvPr id="6" name="Straight Connector 5"/>
          <p:cNvCxnSpPr/>
          <p:nvPr/>
        </p:nvCxnSpPr>
        <p:spPr>
          <a:xfrm>
            <a:off x="5895975" y="3841433"/>
            <a:ext cx="1257300" cy="71437"/>
          </a:xfrm>
          <a:prstGeom prst="line">
            <a:avLst/>
          </a:prstGeom>
          <a:noFill/>
          <a:ln w="6350" cap="flat">
            <a:solidFill>
              <a:srgbClr val="002060"/>
            </a:solidFill>
            <a:prstDash val="solid"/>
            <a:round/>
          </a:ln>
          <a:effectLst/>
          <a:sp3d/>
        </p:spPr>
        <p:style>
          <a:lnRef idx="0">
            <a:scrgbClr r="0" g="0" b="0"/>
          </a:lnRef>
          <a:fillRef idx="0">
            <a:scrgbClr r="0" g="0" b="0"/>
          </a:fillRef>
          <a:effectRef idx="0">
            <a:scrgbClr r="0" g="0" b="0"/>
          </a:effectRef>
          <a:fontRef idx="none"/>
        </p:style>
      </p:cxnSp>
      <p:sp>
        <p:nvSpPr>
          <p:cNvPr id="7" name="Text Placeholder 2"/>
          <p:cNvSpPr txBox="1">
            <a:spLocks/>
          </p:cNvSpPr>
          <p:nvPr/>
        </p:nvSpPr>
        <p:spPr>
          <a:xfrm>
            <a:off x="7153275" y="3727520"/>
            <a:ext cx="1893924" cy="532626"/>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fontScale="85000" lnSpcReduction="10000"/>
          </a:bodyPr>
          <a:lstStyle>
            <a:lvl1pPr marL="342900" marR="0" indent="-34290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1pPr>
            <a:lvl2pPr marL="719455" marR="0" indent="-370205"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2pPr>
            <a:lvl3pPr marL="1112661" marR="0" indent="-426861"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3pPr>
            <a:lvl4pPr marL="1446388" marR="0" indent="-411338"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4pPr>
            <a:lvl5pPr marL="1798461" marR="0" indent="-426861"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5pPr>
            <a:lvl6pPr marL="2132365"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6pPr>
            <a:lvl7pPr marL="2475265"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7pPr>
            <a:lvl8pPr marL="2819752"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8pPr>
            <a:lvl9pPr marL="3164240"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9pPr>
          </a:lstStyle>
          <a:p>
            <a:pPr marL="0" indent="0">
              <a:buNone/>
            </a:pPr>
            <a:r>
              <a:rPr lang="en-US" dirty="0" smtClean="0">
                <a:solidFill>
                  <a:srgbClr val="002060"/>
                </a:solidFill>
              </a:rPr>
              <a:t>Turing Complete</a:t>
            </a:r>
            <a:endParaRPr lang="en-US" dirty="0">
              <a:solidFill>
                <a:srgbClr val="002060"/>
              </a:solidFill>
            </a:endParaRPr>
          </a:p>
        </p:txBody>
      </p:sp>
      <p:sp>
        <p:nvSpPr>
          <p:cNvPr id="8" name="Title 7"/>
          <p:cNvSpPr>
            <a:spLocks noGrp="1"/>
          </p:cNvSpPr>
          <p:nvPr>
            <p:ph type="title" idx="4294967295"/>
          </p:nvPr>
        </p:nvSpPr>
        <p:spPr>
          <a:xfrm>
            <a:off x="114251" y="87766"/>
            <a:ext cx="8229600" cy="705089"/>
          </a:xfrm>
        </p:spPr>
        <p:txBody>
          <a:bodyPr/>
          <a:lstStyle/>
          <a:p>
            <a:r>
              <a:rPr lang="en-US" dirty="0" smtClean="0"/>
              <a:t>Restated – What we want = SCs</a:t>
            </a:r>
            <a:endParaRPr lang="en-US" dirty="0"/>
          </a:p>
        </p:txBody>
      </p:sp>
    </p:spTree>
    <p:extLst>
      <p:ext uri="{BB962C8B-B14F-4D97-AF65-F5344CB8AC3E}">
        <p14:creationId xmlns:p14="http://schemas.microsoft.com/office/powerpoint/2010/main" val="3214316986"/>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image3.png" descr="bloq-logo.png"/>
          <p:cNvPicPr>
            <a:picLocks noChangeAspect="1"/>
          </p:cNvPicPr>
          <p:nvPr/>
        </p:nvPicPr>
        <p:blipFill>
          <a:blip r:embed="rId3">
            <a:extLst/>
          </a:blip>
          <a:stretch>
            <a:fillRect/>
          </a:stretch>
        </p:blipFill>
        <p:spPr>
          <a:xfrm>
            <a:off x="8290511" y="83174"/>
            <a:ext cx="684932" cy="330381"/>
          </a:xfrm>
          <a:prstGeom prst="rect">
            <a:avLst/>
          </a:prstGeom>
          <a:ln w="12700">
            <a:miter lim="400000"/>
          </a:ln>
        </p:spPr>
      </p:pic>
      <p:pic>
        <p:nvPicPr>
          <p:cNvPr id="37" name="image4.png"/>
          <p:cNvPicPr>
            <a:picLocks noChangeAspect="1"/>
          </p:cNvPicPr>
          <p:nvPr/>
        </p:nvPicPr>
        <p:blipFill>
          <a:blip r:embed="rId4">
            <a:extLst/>
          </a:blip>
          <a:stretch>
            <a:fillRect/>
          </a:stretch>
        </p:blipFill>
        <p:spPr>
          <a:xfrm>
            <a:off x="8507899" y="4988635"/>
            <a:ext cx="467545" cy="63257"/>
          </a:xfrm>
          <a:prstGeom prst="rect">
            <a:avLst/>
          </a:prstGeom>
          <a:ln w="12700">
            <a:miter lim="400000"/>
          </a:ln>
        </p:spPr>
      </p:pic>
      <p:sp>
        <p:nvSpPr>
          <p:cNvPr id="2" name="Title 1"/>
          <p:cNvSpPr>
            <a:spLocks noGrp="1"/>
          </p:cNvSpPr>
          <p:nvPr>
            <p:ph type="title" idx="4294967295"/>
          </p:nvPr>
        </p:nvSpPr>
        <p:spPr>
          <a:xfrm>
            <a:off x="128596" y="59375"/>
            <a:ext cx="8229600" cy="765787"/>
          </a:xfrm>
        </p:spPr>
        <p:txBody>
          <a:bodyPr/>
          <a:lstStyle/>
          <a:p>
            <a:r>
              <a:rPr lang="en-US" dirty="0" smtClean="0"/>
              <a:t>Restated Again</a:t>
            </a:r>
            <a:endParaRPr lang="en-US" dirty="0"/>
          </a:p>
        </p:txBody>
      </p:sp>
      <p:sp>
        <p:nvSpPr>
          <p:cNvPr id="3" name="Text Placeholder 2"/>
          <p:cNvSpPr>
            <a:spLocks noGrp="1"/>
          </p:cNvSpPr>
          <p:nvPr>
            <p:ph type="body" idx="4294967295"/>
          </p:nvPr>
        </p:nvSpPr>
        <p:spPr>
          <a:xfrm>
            <a:off x="556431" y="875079"/>
            <a:ext cx="8518244" cy="1649966"/>
          </a:xfrm>
        </p:spPr>
        <p:txBody>
          <a:bodyPr>
            <a:normAutofit/>
          </a:bodyPr>
          <a:lstStyle/>
          <a:p>
            <a:r>
              <a:rPr lang="en-US" dirty="0" smtClean="0"/>
              <a:t>“Non-trivial </a:t>
            </a:r>
            <a:r>
              <a:rPr lang="en-US" u="sng" dirty="0" smtClean="0"/>
              <a:t>s</a:t>
            </a:r>
            <a:r>
              <a:rPr lang="en-US" u="sng" baseline="0" dirty="0" smtClean="0"/>
              <a:t>mart contracts</a:t>
            </a:r>
            <a:r>
              <a:rPr lang="en-US" dirty="0" smtClean="0"/>
              <a:t> can never be Permissionless</a:t>
            </a:r>
            <a:r>
              <a:rPr lang="en-US" baseline="0" dirty="0" smtClean="0"/>
              <a:t>.”</a:t>
            </a:r>
          </a:p>
          <a:p>
            <a:pPr lvl="1"/>
            <a:r>
              <a:rPr lang="en-US" dirty="0"/>
              <a:t>Permissionless </a:t>
            </a:r>
            <a:r>
              <a:rPr lang="en-US" b="1" i="1" dirty="0" smtClean="0">
                <a:solidFill>
                  <a:srgbClr val="00B050"/>
                </a:solidFill>
              </a:rPr>
              <a:t>Innovation</a:t>
            </a:r>
          </a:p>
          <a:p>
            <a:pPr lvl="1"/>
            <a:r>
              <a:rPr lang="en-US" dirty="0" smtClean="0"/>
              <a:t>Permissionless </a:t>
            </a:r>
            <a:r>
              <a:rPr lang="en-US" b="1" i="1" dirty="0" smtClean="0">
                <a:solidFill>
                  <a:srgbClr val="FF0000"/>
                </a:solidFill>
              </a:rPr>
              <a:t>Implementation</a:t>
            </a:r>
          </a:p>
        </p:txBody>
      </p:sp>
      <p:sp>
        <p:nvSpPr>
          <p:cNvPr id="5" name="L-Shape 4"/>
          <p:cNvSpPr/>
          <p:nvPr/>
        </p:nvSpPr>
        <p:spPr>
          <a:xfrm rot="18554410">
            <a:off x="4691125" y="1510165"/>
            <a:ext cx="492719" cy="213406"/>
          </a:xfrm>
          <a:prstGeom prst="corner">
            <a:avLst/>
          </a:prstGeom>
          <a:solidFill>
            <a:srgbClr val="92D050"/>
          </a:solidFill>
          <a:ln w="25400" cap="flat">
            <a:solidFill>
              <a:srgbClr val="00B05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6" name="Cross 5"/>
          <p:cNvSpPr/>
          <p:nvPr/>
        </p:nvSpPr>
        <p:spPr>
          <a:xfrm rot="18841101">
            <a:off x="5353183" y="1992947"/>
            <a:ext cx="486591" cy="498221"/>
          </a:xfrm>
          <a:prstGeom prst="plus">
            <a:avLst>
              <a:gd name="adj" fmla="val 35435"/>
            </a:avLst>
          </a:prstGeom>
          <a:solidFill>
            <a:srgbClr val="FF0000"/>
          </a:solidFill>
          <a:ln w="25400" cap="flat">
            <a:solidFill>
              <a:srgbClr val="C00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7" name="Rounded Rectangle 6"/>
          <p:cNvSpPr/>
          <p:nvPr/>
        </p:nvSpPr>
        <p:spPr>
          <a:xfrm>
            <a:off x="872676" y="2902747"/>
            <a:ext cx="2692921" cy="900223"/>
          </a:xfrm>
          <a:prstGeom prst="roundRect">
            <a:avLst/>
          </a:prstGeom>
          <a:noFill/>
          <a:ln w="254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8" name="TextBox 7"/>
          <p:cNvSpPr txBox="1"/>
          <p:nvPr/>
        </p:nvSpPr>
        <p:spPr>
          <a:xfrm>
            <a:off x="918936" y="2913123"/>
            <a:ext cx="70788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Arial"/>
              </a:rPr>
              <a:t>R &amp; D</a:t>
            </a: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9" name="Can 8"/>
          <p:cNvSpPr/>
          <p:nvPr/>
        </p:nvSpPr>
        <p:spPr>
          <a:xfrm>
            <a:off x="2068682" y="3148272"/>
            <a:ext cx="517451" cy="265122"/>
          </a:xfrm>
          <a:prstGeom prst="can">
            <a:avLst/>
          </a:prstGeom>
          <a:solidFill>
            <a:srgbClr val="FFFFFF"/>
          </a:solidFill>
          <a:ln w="254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5" name="Can 14"/>
          <p:cNvSpPr/>
          <p:nvPr/>
        </p:nvSpPr>
        <p:spPr>
          <a:xfrm>
            <a:off x="1333421" y="3365118"/>
            <a:ext cx="517451" cy="265122"/>
          </a:xfrm>
          <a:prstGeom prst="can">
            <a:avLst/>
          </a:prstGeom>
          <a:solidFill>
            <a:srgbClr val="FFFFFF"/>
          </a:solidFill>
          <a:ln w="254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6" name="Can 15"/>
          <p:cNvSpPr/>
          <p:nvPr/>
        </p:nvSpPr>
        <p:spPr>
          <a:xfrm>
            <a:off x="2744007" y="3087736"/>
            <a:ext cx="517451" cy="265122"/>
          </a:xfrm>
          <a:prstGeom prst="can">
            <a:avLst/>
          </a:prstGeom>
          <a:solidFill>
            <a:srgbClr val="FFFFFF"/>
          </a:solidFill>
          <a:ln w="254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7" name="Can 16"/>
          <p:cNvSpPr/>
          <p:nvPr/>
        </p:nvSpPr>
        <p:spPr>
          <a:xfrm>
            <a:off x="2428575" y="3428753"/>
            <a:ext cx="517451" cy="265122"/>
          </a:xfrm>
          <a:prstGeom prst="can">
            <a:avLst/>
          </a:prstGeom>
          <a:solidFill>
            <a:srgbClr val="FFFFFF"/>
          </a:solidFill>
          <a:ln w="254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19" name="Text Placeholder 2"/>
          <p:cNvSpPr txBox="1">
            <a:spLocks/>
          </p:cNvSpPr>
          <p:nvPr/>
        </p:nvSpPr>
        <p:spPr>
          <a:xfrm>
            <a:off x="224648" y="4717166"/>
            <a:ext cx="8593287" cy="872164"/>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lvl1pPr marL="342900" marR="0" indent="-34290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1pPr>
            <a:lvl2pPr marL="719455" marR="0" indent="-370205"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2pPr>
            <a:lvl3pPr marL="1112661" marR="0" indent="-426861"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3pPr>
            <a:lvl4pPr marL="1446388" marR="0" indent="-411338"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4pPr>
            <a:lvl5pPr marL="1798461" marR="0" indent="-426861"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5pPr>
            <a:lvl6pPr marL="2132365"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6pPr>
            <a:lvl7pPr marL="2475265"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7pPr>
            <a:lvl8pPr marL="2819752"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8pPr>
            <a:lvl9pPr marL="3164240"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9pPr>
          </a:lstStyle>
          <a:p>
            <a:r>
              <a:rPr lang="en-US" sz="1800" dirty="0" smtClean="0"/>
              <a:t>Turing-Completeness can’t be allowed (enables permissionless implementation).</a:t>
            </a:r>
          </a:p>
        </p:txBody>
      </p:sp>
      <p:cxnSp>
        <p:nvCxnSpPr>
          <p:cNvPr id="13" name="Straight Connector 12"/>
          <p:cNvCxnSpPr/>
          <p:nvPr/>
        </p:nvCxnSpPr>
        <p:spPr>
          <a:xfrm flipV="1">
            <a:off x="517927" y="3733355"/>
            <a:ext cx="3402418" cy="211823"/>
          </a:xfrm>
          <a:prstGeom prst="line">
            <a:avLst/>
          </a:prstGeom>
          <a:noFill/>
          <a:ln w="76200" cap="flat">
            <a:solidFill>
              <a:srgbClr val="895A27"/>
            </a:solidFill>
            <a:prstDash val="solid"/>
            <a:round/>
          </a:ln>
          <a:effectLst/>
          <a:sp3d/>
        </p:spPr>
        <p:style>
          <a:lnRef idx="0">
            <a:scrgbClr r="0" g="0" b="0"/>
          </a:lnRef>
          <a:fillRef idx="0">
            <a:scrgbClr r="0" g="0" b="0"/>
          </a:fillRef>
          <a:effectRef idx="0">
            <a:scrgbClr r="0" g="0" b="0"/>
          </a:effectRef>
          <a:fontRef idx="none"/>
        </p:style>
      </p:cxnSp>
      <p:sp>
        <p:nvSpPr>
          <p:cNvPr id="24" name="TextBox 23"/>
          <p:cNvSpPr txBox="1"/>
          <p:nvPr/>
        </p:nvSpPr>
        <p:spPr>
          <a:xfrm>
            <a:off x="3941458" y="3362116"/>
            <a:ext cx="1636326"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smtClean="0">
                <a:ln>
                  <a:noFill/>
                </a:ln>
                <a:solidFill>
                  <a:srgbClr val="895A27"/>
                </a:solidFill>
                <a:effectLst/>
                <a:uFillTx/>
                <a:latin typeface="+mj-lt"/>
                <a:ea typeface="+mj-ea"/>
                <a:cs typeface="+mj-cs"/>
                <a:sym typeface="Arial"/>
              </a:rPr>
              <a:t>Barrier: </a:t>
            </a:r>
            <a:r>
              <a:rPr kumimoji="0" lang="en-US" sz="1200" b="0" i="0" u="none" strike="noStrike" cap="none" spc="0" normalizeH="0" dirty="0" smtClean="0">
                <a:ln>
                  <a:noFill/>
                </a:ln>
                <a:solidFill>
                  <a:srgbClr val="895A27"/>
                </a:solidFill>
                <a:effectLst/>
                <a:uFillTx/>
                <a:latin typeface="+mj-lt"/>
                <a:ea typeface="+mj-ea"/>
                <a:cs typeface="+mj-cs"/>
                <a:sym typeface="Arial"/>
              </a:rPr>
              <a:t>Controlled by </a:t>
            </a:r>
            <a:r>
              <a:rPr kumimoji="0" lang="en-US" sz="1200" b="0" i="1" u="none" strike="noStrike" cap="none" spc="0" normalizeH="0" dirty="0" smtClean="0">
                <a:ln>
                  <a:noFill/>
                </a:ln>
                <a:solidFill>
                  <a:srgbClr val="895A27"/>
                </a:solidFill>
                <a:effectLst/>
                <a:uFillTx/>
                <a:latin typeface="+mj-lt"/>
                <a:ea typeface="+mj-ea"/>
                <a:cs typeface="+mj-cs"/>
                <a:sym typeface="Arial"/>
              </a:rPr>
              <a:t>conservative</a:t>
            </a:r>
            <a:r>
              <a:rPr kumimoji="0" lang="en-US" sz="1200" b="0" i="0" u="none" strike="noStrike" cap="none" spc="0" normalizeH="0" dirty="0" smtClean="0">
                <a:ln>
                  <a:noFill/>
                </a:ln>
                <a:solidFill>
                  <a:srgbClr val="895A27"/>
                </a:solidFill>
                <a:effectLst/>
                <a:uFillTx/>
                <a:latin typeface="+mj-lt"/>
                <a:ea typeface="+mj-ea"/>
                <a:cs typeface="+mj-cs"/>
                <a:sym typeface="Arial"/>
              </a:rPr>
              <a:t> BTC-Value-Maximizers </a:t>
            </a:r>
          </a:p>
          <a:p>
            <a:pPr marL="0" marR="0" indent="0" algn="l" defTabSz="914400" rtl="0" fontAlgn="auto" latinLnBrk="0" hangingPunct="0">
              <a:lnSpc>
                <a:spcPct val="100000"/>
              </a:lnSpc>
              <a:spcBef>
                <a:spcPts val="0"/>
              </a:spcBef>
              <a:spcAft>
                <a:spcPts val="0"/>
              </a:spcAft>
              <a:buClrTx/>
              <a:buSzTx/>
              <a:buFontTx/>
              <a:buNone/>
              <a:tabLst/>
            </a:pPr>
            <a:r>
              <a:rPr lang="en-US" sz="1200" baseline="0" dirty="0" smtClean="0">
                <a:solidFill>
                  <a:srgbClr val="895A27"/>
                </a:solidFill>
              </a:rPr>
              <a:t>(aka “Miners”).</a:t>
            </a:r>
            <a:endParaRPr kumimoji="0" lang="en-US" sz="1200" b="0" i="0" u="none" strike="noStrike" cap="none" spc="0" normalizeH="0" baseline="0" dirty="0">
              <a:ln>
                <a:noFill/>
              </a:ln>
              <a:solidFill>
                <a:srgbClr val="895A27"/>
              </a:solidFill>
              <a:effectLst/>
              <a:uFillTx/>
              <a:latin typeface="+mj-lt"/>
              <a:ea typeface="+mj-ea"/>
              <a:cs typeface="+mj-cs"/>
              <a:sym typeface="Arial"/>
            </a:endParaRPr>
          </a:p>
        </p:txBody>
      </p:sp>
      <p:cxnSp>
        <p:nvCxnSpPr>
          <p:cNvPr id="21" name="Straight Arrow Connector 20"/>
          <p:cNvCxnSpPr/>
          <p:nvPr/>
        </p:nvCxnSpPr>
        <p:spPr>
          <a:xfrm>
            <a:off x="1592146" y="3693875"/>
            <a:ext cx="194124" cy="445740"/>
          </a:xfrm>
          <a:prstGeom prst="straightConnector1">
            <a:avLst/>
          </a:prstGeom>
          <a:noFill/>
          <a:ln w="25400" cap="flat">
            <a:solidFill>
              <a:schemeClr val="tx1"/>
            </a:solidFill>
            <a:prstDash val="solid"/>
            <a:round/>
            <a:tailEnd type="arrow"/>
          </a:ln>
          <a:effectLst/>
          <a:sp3d/>
        </p:spPr>
        <p:style>
          <a:lnRef idx="0">
            <a:scrgbClr r="0" g="0" b="0"/>
          </a:lnRef>
          <a:fillRef idx="0">
            <a:scrgbClr r="0" g="0" b="0"/>
          </a:fillRef>
          <a:effectRef idx="0">
            <a:scrgbClr r="0" g="0" b="0"/>
          </a:effectRef>
          <a:fontRef idx="none"/>
        </p:style>
      </p:cxnSp>
      <p:sp>
        <p:nvSpPr>
          <p:cNvPr id="22" name="AutoShape 2" descr="data:image/png;base64,iVBORw0KGgoAAAANSUhEUgAAAOEAAADhCAMAAAAJbSJIAAAAkFBMVEX3kxr////3jQD3jwD3jAD3kRL3kA3///33kQD//fn/+/b+8uX/+fL2iQD//fr+7dz+9Or95c370KX96dX5tGz817L82LT83L36vX/4oD33lyT7ypv6wYf4o0X3lhz5qlX94MT6uHT4nDH5sGP6wYn4pUr4my/70Kj7yZb5rWb5q1z5smX95ND807H83MD6v4jZotBTAAAQE0lEQVR4nN2dC5eiOBOGJRekBVu8i/e7jt098///3YLIJZhASBW2Z9/znbP79c60PJJKUpWqSsv6v6v12w/QuF5F2Pbc3nD4/b3d9r+/v4c91/far/nkxgnd/t/FbrPaz1sOJYSx8H+MEMrX5+B0mF3+Dr2GH6BBwvZw/G9lh1jE5qFaBYU/uv9Hur5dJ73mHqMZwk9vejyF74o+cUkUgXadw6LfzNtsgNDfLleEacHlZBPm3K7DDvrjYBO6l9tc79VJKcl+NEV+laiE3uXkENuM7iFuk9Zt8oH4UHiEH5NTlxi+vOKrZIct2lqCRdibcYaC94Bk86uL82QohJ+TDaF4eHdxQm9bjIdDIPQWZ5zRWZRNgjF8sIIJvaXTDF8kTlpX6KwDJPSW6MOzIEIXsDUSROhdwy+5cZH5AMIIIRzMX8DXisbqefIbhNt9c/b3zHgavprQ3WAufxqM3ZHhbs6QcEFhmzMDUWf8OsLhib2aLxK7mbiRJoRHU98BKttevILQDV4zg0pFTrWtsTbh4LUzTFG2M22W0Dv8igXmRWb19nH1CIfnhvdoWoiB3xjh5XVrfJlsXsetqkHY3v36CH2Is2sThN7mF+fQothI23HUJnT3b2CCmchJ19/QJey33sIEM9FAM46jSTj9rW2MWnZLz93QIxy/kQmm4rSPRjh4R8DIa9RB1CEcvMsqURSnGgujBuGbvsFIOojVhJd3fYN3VQ/USsK3nGQycVo1o1YRTt8bMDpKrnD8KwiHb7WRkYrPy12NckJ3jbrQ24Q8n+fDf+vq05jQ26NG1Fh/uNjMo8QFzN8azjYHU8L2BneMkvu3Nlwc5gx4UlwQmxkSznBnGb5Jx0ZEifmrWUkotYRwgrwQEiEUOEJ9i1Q9oaoJh9jrBMuvXO19aowUwS75XBllVBJ6Z+xZz8m75b3UxO3B7QyffahytlESjrBfoS08Q7pV4qe7Xf5ZA2cfpgqHqwjH6LtR0Qx3CQ59BJU6w8HBgUSbmcIUFYQu/mZNMMNOkLCw/NZ5uDdH5Gd5cEpBGKBvPcS5IPsGnXxEyYd8LJGvinLCK/4rFM3wkprhLf/jKcg2iNRZlBL2Gjj+VJnhMf/jGWgTxfeyCKOUcGNOqBxmRFgNz1IzbJ9gxkGWmoQQr37P5bmXBTPsJj9f510fD2ocTOIOSwh9x/gT+Mpy/85WzjNltimNlK2Gwo/B7jbfaxHuzI3B3kW/oO1OZysiUmqZ4T+wL8MGGoQ9wBglaWZP25/+23czSjFilI4S8ceA1fAh3nranz4TQqzdEfcV/nSWOLw0vxxnZtgSzLCr/s26ep5snggnAFvgwdP3ZfUmu4ATojDDVf7HKFGvJz+qSPgJGSmxGT7L3c5+8v9/1MRqmDzDVwXhBfI9Es0Eu2w13Ep/DBIprBgFwk/QpxC9nKVhmg7QzadV+DhRIfsmflqBEHRGwddagJa7e+wLRLvFCj53xUC/SPgJGicqM5RBbpebNekKCQcoZtiKfWolIeyYSdcMH/K/j8K3vcLy2MRFViScgz6kWyuTpygXzSUVHTWBEGgJHFQD8hfPJxXWRIEQ6Ly02Ho0MK4+Q8xHonlvP0/Yh5u6Tdh8NDCql+yPEAs3cvaSJwQ4FTlxm9DVwKQOxF8EDCe6QHIuRo7Qw4s+cbI3q3sdHroYjPmFNkeImpHAHcOJ1d1RhKGUC47kCNHWo7ukMRM9xhm8EMAeSQghnq9M1JQQpRaApVN6RggPIYjqQirQLw7wNZL0RDEjNI8/ycW0ss5U8m7A3Ue6OU0J+9hHMV35iV5Pt5wAeAJtJxuslBBrZ5+Iz+UPvnY2y6mrk+E7AGV8kkuREPtAlP6TPnbo5nLKnNVuWr2abCFfehqJTQi/sc9iiLzy47G/Djc+/LSo2qmDDmq4LxIesZOfmNzecsbASXc1LU32AeV9solICHUrihLjhJnEbQVn62XpizxA4+8pIZ77+ZDCDJ8/hzjLEn8LcGTKzx95QvQURCY3w63kc8i8pFhrYf5gj4OoByH2WtFSbLyln8OZeg/rmQdWHodBMeEn9rk9P0lXPNURKFPn3i2Nv/tH4DQm9LEHKZVnDSiPJtVvEZDh6uQI0c2Q/JU+rnqBE+P7+dduPkzjDJuY8IremUS+Bqj9Fx6o4h4HYy+D/GSEv7MaClK+RPNvP3aDY8IXmaFXskVR/BXL+jF+OH5OCbHde6UZljysmLOg+ZcqRD8SQvSJhtY1w2hgK7aogIe7HyXeCQEbB6ni4fGssmmRBw0QThNC8+lKLpUZlmUi2H8Uo9TcDlt0mRDCjpyepfANS98GVa35gJXsfggVEX5ir4aKEE3pBkxZovUFSLJbPQhd7BCNJPcqUtnml+9VKz4gvMLPXkzYR55o6Ey67S71QclzupbG36pStLWKCBHPJu8qD9FIRU/Sv2LJPUr9JxnGhNiLBZH7hld1y0+6V0ZRQUd+UdZwRIjs/vKVPBra9qbHQNa1lbObEhDgAbfioGlECJitZFLuMO9PPF0GNiU0brwbddolJCiJYgAzv68x4QZ3OVSYYe5l9qbHe/Pk+Xy/+rqUnuDAni36siNC3IPDlqOZktHxfb/qMBz2Cu8RxYgQN0ijMkMjAXNqo61gSNjBPbKgOzxAaAVkFIxqQaerJ1Waob7AxVeR0xkS+qjlnNnBHVhb8KFtFNREJ1RtSutrDO8YE7nVEeEagyxRjRTMUrUxqpB50IkIXVRCJDPcovRGTQgRflUmRQpmrSywzjjA6ezHVx/oo1SVCb26Xb81s6Qmf9ZYKXyJHWLONKoQDbEJW2+WfzUmWn+G1prxMZeiroeKTOjYy+OU8OBYnWfTWyH5cwkh5p6GyYdiFqLhlJHDpCrN9oozTnm8p/mAF1RlvzKQb0rFzb1NnF2/fPc6RWmC8tiXYu68VeeGz3+QBYvSmaeH0Tgm8S0QT55KzVAUJ61lWQZYz4E/VuIf3vB8fFplhuKfVkbYIiGknUeVYxHhDo1Qdbyi9NRZUOLhQwoFY0XJChEhXj6UwjcsqSy27ZJCG0BNeaxoCxkRgiryxN+oMMMyP09SupuoB32wJF4KCroKcuRjrnyQlDQIgtZHRJ3OIkK0lmWyKtlIFZO1umwReDh9bwIQEXpYhArfsFMxRmzVAbdlwRbF+zd+Pz9EK4szMMNIyjwMYHr9PTfgToi1qSFyz6FyrlbHBSq/nFJlZ8BIBxcq37B637tWJdK6sKD+T0JofFTO53bupIUcpU/ZqW4kwFSEsF4g93PlO6FxJQJx3cluRWNKqjjG1RhpTOUYd0DxB+olhBrfslRxWtWHO57tGSNfCl9BY8ukSAoHenax1cRZX4aTclYW0/aGSl9IYx5T2mEHEn+I64FjQrO9N1ceTeelkaqt/kWgpTouKokJzUoP9arTNfaERHm5CmgujYdYTGi0O+JnraJmjTRmRRqcBVwPSTsjNJqyiN4VDNWnuCXncRC355Hk+sjV/2NgiIqUi4LcymAEX6uDGRDn/NEa5kFo0IIuV4haSrip6GzJ7ZIAKmQ5fMz0D0KDZqWyzmFSdYaLP1FfXTklOZfEMUDeE+/kCTu1V1a9pSLRo3tw8USQE3otm64g5eVJd4yksqt201tF2U+J2v50sVl3u4w8xNhmUl5RColzJktQQlg3E5fvTTMu/OH2Z7BYXCbbylMaUKFLEjlICOsWidkz/PulnwRpwZkmvaRVsnWTj6Ir0Ru6KzxRG7LtTlfrlLB++NUmZH669pt7l6ASgvTOhJTww8iD4oTQ1aLiHMlQbUg2WpYSknUcMD69iE4Em3iXoI7pNN1SZoSwwmnK+O06xLRLWDJaN52oM8JPaMJCaJfnm1l/IZl2oNZxWWw6170FofUHt7vyaFR9weKIWeOPPCH4HCSSOrhbTz3Y1+1kYZF8nyiMXGGan3DMp1gflj2RP2zPEyJcCyTW2G03C7PmZi7wcpR8/8s84Qc87aTQkDRcLc+H8kRumYYtGKBw1CN0pIMXXghmeK9Nj5Lx16NaOafgZBqhObtACD9m4/kVMW1IyhV5RFL1wQlR4jGm2BkSekRTaM+dTPj6ye0f/Rs8qS1tviMh9IGJ1WIRYbrAinlE4+NfeYC80z8GCJcIcTGCXuhBC3yJ4u0E6c5ZzKq9MUJb580y9IH7bjiq2x3f7fUnx01L3rC+9kOIqQ8FQmAvX7FLfjoghBoT7556wjmNwhisGyn8p6weykzFU8xiL+glaDcoRKdS9040Q/SmYgWJVvhMCCpoFM0wDeeLMW30DhWi+L5wjvXUk/0IeImiGc7lZohcR/b0DMXsnCfCD0CCB5V3yRdqTNrNXqj4HMZ9vjnAvBRHLCbJzFD4ccNm+FwSLrnfwjj3RNElXzTDRaNmKDlMkRCa5y0I9hbIzRC52LEgyfZQds+MaT0Oy3tK2aQs1Jh8NPoKZbfKywgN0wPEDW9amy6uwNi1/+ITyBr/yAhNQ7F8Pxu7SU7NTL4pbeCurEzSm3OlhKbN/KKdWLCb9KItTHpsJOYzNLkaynOy5IQe4EIkmzjBaLJNY5OC8Xu41ZziJ8tzsuSE1hZ0qU3UtDz9d6HGBL2JaE6K6wEVhHi3rIotIhvclKqueFQR1j/2VohvstkHtbSjIGWisYoQMfmb0GD0E48gD7VcVfiUlioUpCQE9X8tfnxol+eIctjYplR+92E5Iexo5EkhZZfjX435kDozrozQCtCNpjHAkuylMkIf92b15qS6ZLWSEG+2aVa8VRZSLyVEqB57gbh0O6pJaC0aDoxhqKLHQQWhNXt7xJLaNy1C5DUDXzKntx6hdXhrxJJG2dqE1uaNETVus9Eg/HxfRMVV3HUJ3/ctVg9RXcL211siMq3cHS1Cyxq9IaLK5TUjBB3YNCJOL9VPXYcQ984yuLijm3ylTWhNsQ5pMWTPtZN09AnBeTyIIoF+nmcNQqvzLquGzjJoRBid8r/BSOVU3YQBTGhN+K+PVHrWLUcyIrRcrCZVpmKjmqnWdQnDlRGt15iBbFrvVmUjQqt//rXXSDb17/40ILQ6vzThUF7hzqMRhkvj/hdeY/dg1BnVjNBqX5Fu7tUWcQybahoSWpb/9cqhSp1j+S17DRDek3lfxGiTemnUWIRWe7x/BSNnG8ilrRBCy/oco7UaVfOtYEUqMMJQg0YZbRJAi3DAhFZ7skJIzpaK0hu8yAhOGGp7oPjuMSf2DqMQDoXQsnrHNe521e5WdP/UFhJhOFinmy6WRdqEjUB3XueFRhjKv6xsOGT4KzaTWs2xy4VJGMq9bLjyNplqccrmtzHO6EyETBjKn84CZZ+PUjrCgtkWvcQfnzDUpzvYzbv6NSJReUn3PLu4pnvPMjVCeJc3vW5alNwvzVGj2dGfWG+u08baMzRHeJff/5kdVvt1OAJDEkrtu8J/IeEPnNZ59XX86ePaXVENE8b68HvD7XhxnM12u91ot5stj4vxdthzX9A95DWEv6r/P+F/4qLrhA8H86wAAAAASUVORK5CYII="/>
          <p:cNvSpPr>
            <a:spLocks noChangeAspect="1" noChangeArrowheads="1"/>
          </p:cNvSpPr>
          <p:nvPr/>
        </p:nvSpPr>
        <p:spPr bwMode="auto">
          <a:xfrm>
            <a:off x="155575" y="-2392320"/>
            <a:ext cx="4762500" cy="4762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http://bankinnovation.net/wp-content/uploads/2013/11/bitcoin.pn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1361773" y="3916479"/>
            <a:ext cx="1445238" cy="903274"/>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Connector 29"/>
          <p:cNvCxnSpPr/>
          <p:nvPr/>
        </p:nvCxnSpPr>
        <p:spPr>
          <a:xfrm flipV="1">
            <a:off x="5215948" y="3136117"/>
            <a:ext cx="3402418" cy="211823"/>
          </a:xfrm>
          <a:prstGeom prst="line">
            <a:avLst/>
          </a:prstGeom>
          <a:noFill/>
          <a:ln w="76200" cap="flat">
            <a:solidFill>
              <a:srgbClr val="895A27"/>
            </a:solidFill>
            <a:prstDash val="solid"/>
            <a:round/>
          </a:ln>
          <a:effectLst/>
          <a:sp3d/>
        </p:spPr>
        <p:style>
          <a:lnRef idx="0">
            <a:scrgbClr r="0" g="0" b="0"/>
          </a:lnRef>
          <a:fillRef idx="0">
            <a:scrgbClr r="0" g="0" b="0"/>
          </a:fillRef>
          <a:effectRef idx="0">
            <a:scrgbClr r="0" g="0" b="0"/>
          </a:effectRef>
          <a:fontRef idx="none"/>
        </p:style>
      </p:cxnSp>
      <p:cxnSp>
        <p:nvCxnSpPr>
          <p:cNvPr id="31" name="Straight Connector 30"/>
          <p:cNvCxnSpPr/>
          <p:nvPr/>
        </p:nvCxnSpPr>
        <p:spPr>
          <a:xfrm>
            <a:off x="99237" y="2792823"/>
            <a:ext cx="8938437" cy="1"/>
          </a:xfrm>
          <a:prstGeom prst="line">
            <a:avLst/>
          </a:prstGeom>
          <a:noFill/>
          <a:ln w="9525" cap="flat">
            <a:solidFill>
              <a:schemeClr val="tx1"/>
            </a:solidFill>
            <a:prstDash val="solid"/>
            <a:round/>
          </a:ln>
          <a:effectLst/>
          <a:sp3d/>
        </p:spPr>
        <p:style>
          <a:lnRef idx="0">
            <a:scrgbClr r="0" g="0" b="0"/>
          </a:lnRef>
          <a:fillRef idx="0">
            <a:scrgbClr r="0" g="0" b="0"/>
          </a:fillRef>
          <a:effectRef idx="0">
            <a:scrgbClr r="0" g="0" b="0"/>
          </a:effectRef>
          <a:fontRef idx="none"/>
        </p:style>
      </p:cxnSp>
      <p:sp>
        <p:nvSpPr>
          <p:cNvPr id="39" name="TextBox 38"/>
          <p:cNvSpPr txBox="1"/>
          <p:nvPr/>
        </p:nvSpPr>
        <p:spPr>
          <a:xfrm>
            <a:off x="4683852" y="3021132"/>
            <a:ext cx="707884" cy="369330"/>
          </a:xfrm>
          <a:prstGeom prst="rect">
            <a:avLst/>
          </a:prstGeom>
          <a:noFill/>
          <a:ln w="12700" cap="flat">
            <a:solidFill>
              <a:srgbClr val="7030A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Arial"/>
              </a:rPr>
              <a:t>R &amp; D</a:t>
            </a:r>
            <a:endParaRPr kumimoji="0" lang="en-US" sz="1800" b="0" i="0" u="none" strike="noStrike" cap="none" spc="0" normalizeH="0" baseline="0" dirty="0">
              <a:ln>
                <a:noFill/>
              </a:ln>
              <a:solidFill>
                <a:srgbClr val="000000"/>
              </a:solidFill>
              <a:effectLst/>
              <a:uFillTx/>
              <a:latin typeface="+mj-lt"/>
              <a:ea typeface="+mj-ea"/>
              <a:cs typeface="+mj-cs"/>
              <a:sym typeface="Arial"/>
            </a:endParaRPr>
          </a:p>
        </p:txBody>
      </p:sp>
      <p:sp>
        <p:nvSpPr>
          <p:cNvPr id="40" name="Can 39"/>
          <p:cNvSpPr/>
          <p:nvPr/>
        </p:nvSpPr>
        <p:spPr>
          <a:xfrm>
            <a:off x="6768632" y="3508417"/>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41" name="Can 40"/>
          <p:cNvSpPr/>
          <p:nvPr/>
        </p:nvSpPr>
        <p:spPr>
          <a:xfrm>
            <a:off x="6031441" y="3751049"/>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42" name="Can 41"/>
          <p:cNvSpPr/>
          <p:nvPr/>
        </p:nvSpPr>
        <p:spPr>
          <a:xfrm>
            <a:off x="7442027" y="3473667"/>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43" name="Can 42"/>
          <p:cNvSpPr/>
          <p:nvPr/>
        </p:nvSpPr>
        <p:spPr>
          <a:xfrm>
            <a:off x="1428637" y="4139615"/>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44" name="Can 43"/>
          <p:cNvSpPr/>
          <p:nvPr/>
        </p:nvSpPr>
        <p:spPr>
          <a:xfrm>
            <a:off x="2181289" y="3945178"/>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45" name="Can 44"/>
          <p:cNvSpPr/>
          <p:nvPr/>
        </p:nvSpPr>
        <p:spPr>
          <a:xfrm>
            <a:off x="2289544" y="4367916"/>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46" name="Can 45"/>
          <p:cNvSpPr/>
          <p:nvPr/>
        </p:nvSpPr>
        <p:spPr>
          <a:xfrm>
            <a:off x="5599048" y="3087735"/>
            <a:ext cx="2595109" cy="1331178"/>
          </a:xfrm>
          <a:prstGeom prst="can">
            <a:avLst/>
          </a:prstGeom>
          <a:no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7" name="Left Brace 26"/>
          <p:cNvSpPr/>
          <p:nvPr/>
        </p:nvSpPr>
        <p:spPr>
          <a:xfrm>
            <a:off x="5371567" y="2944909"/>
            <a:ext cx="206217" cy="1334355"/>
          </a:xfrm>
          <a:prstGeom prst="leftBrace">
            <a:avLst>
              <a:gd name="adj1" fmla="val 56456"/>
              <a:gd name="adj2" fmla="val 20252"/>
            </a:avLst>
          </a:prstGeom>
          <a:noFill/>
          <a:ln w="2540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pic>
        <p:nvPicPr>
          <p:cNvPr id="47" name="Picture 4" descr="http://bankinnovation.net/wp-content/uploads/2013/11/bitcoin.pn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10000" r="90000">
                        <a14:foregroundMark x1="49250" y1="44000" x2="50500" y2="44800"/>
                        <a14:foregroundMark x1="55250" y1="35600" x2="43500" y2="66000"/>
                        <a14:foregroundMark x1="40750" y1="40400" x2="58500" y2="58000"/>
                        <a14:foregroundMark x1="44750" y1="33600" x2="55250" y2="42000"/>
                        <a14:foregroundMark x1="57000" y1="49200" x2="43500" y2="67200"/>
                      </a14:backgroundRemoval>
                    </a14:imgEffect>
                  </a14:imgLayer>
                </a14:imgProps>
              </a:ext>
              <a:ext uri="{28A0092B-C50C-407E-A947-70E740481C1C}">
                <a14:useLocalDpi xmlns:a14="http://schemas.microsoft.com/office/drawing/2010/main" val="0"/>
              </a:ext>
            </a:extLst>
          </a:blip>
          <a:srcRect/>
          <a:stretch>
            <a:fillRect/>
          </a:stretch>
        </p:blipFill>
        <p:spPr bwMode="auto">
          <a:xfrm>
            <a:off x="6194538" y="4068879"/>
            <a:ext cx="1445238" cy="903274"/>
          </a:xfrm>
          <a:prstGeom prst="rect">
            <a:avLst/>
          </a:prstGeom>
          <a:noFill/>
          <a:extLst>
            <a:ext uri="{909E8E84-426E-40DD-AFC4-6F175D3DCCD1}">
              <a14:hiddenFill xmlns:a14="http://schemas.microsoft.com/office/drawing/2010/main">
                <a:solidFill>
                  <a:srgbClr val="FFFFFF"/>
                </a:solidFill>
              </a14:hiddenFill>
            </a:ext>
          </a:extLst>
        </p:spPr>
      </p:pic>
      <p:sp>
        <p:nvSpPr>
          <p:cNvPr id="48" name="Can 47"/>
          <p:cNvSpPr/>
          <p:nvPr/>
        </p:nvSpPr>
        <p:spPr>
          <a:xfrm>
            <a:off x="7049429" y="4468537"/>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49" name="Can 48"/>
          <p:cNvSpPr/>
          <p:nvPr/>
        </p:nvSpPr>
        <p:spPr>
          <a:xfrm>
            <a:off x="6237811" y="4482714"/>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50" name="Can 49"/>
          <p:cNvSpPr/>
          <p:nvPr/>
        </p:nvSpPr>
        <p:spPr>
          <a:xfrm>
            <a:off x="7305417" y="2853557"/>
            <a:ext cx="517451" cy="265122"/>
          </a:xfrm>
          <a:prstGeom prst="can">
            <a:avLst/>
          </a:prstGeom>
          <a:solidFill>
            <a:srgbClr val="FFFFFF"/>
          </a:solidFill>
          <a:ln w="254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51" name="Can 50"/>
          <p:cNvSpPr/>
          <p:nvPr/>
        </p:nvSpPr>
        <p:spPr>
          <a:xfrm>
            <a:off x="5935812" y="2876196"/>
            <a:ext cx="517451" cy="265122"/>
          </a:xfrm>
          <a:prstGeom prst="can">
            <a:avLst/>
          </a:prstGeom>
          <a:solidFill>
            <a:srgbClr val="FFFFFF"/>
          </a:solidFill>
          <a:ln w="254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52" name="Can 51"/>
          <p:cNvSpPr/>
          <p:nvPr/>
        </p:nvSpPr>
        <p:spPr>
          <a:xfrm>
            <a:off x="6559568" y="2902747"/>
            <a:ext cx="517451" cy="265122"/>
          </a:xfrm>
          <a:prstGeom prst="can">
            <a:avLst/>
          </a:prstGeom>
          <a:solidFill>
            <a:srgbClr val="FFFFFF"/>
          </a:solidFill>
          <a:ln w="25400" cap="flat">
            <a:solidFill>
              <a:schemeClr val="accent1"/>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53" name="Can 52"/>
          <p:cNvSpPr/>
          <p:nvPr/>
        </p:nvSpPr>
        <p:spPr>
          <a:xfrm>
            <a:off x="7168361" y="3916479"/>
            <a:ext cx="517451" cy="265122"/>
          </a:xfrm>
          <a:prstGeom prst="can">
            <a:avLst/>
          </a:prstGeom>
          <a:solidFill>
            <a:srgbClr val="FFFFFF"/>
          </a:solidFill>
          <a:ln w="25400" cap="flat">
            <a:solidFill>
              <a:srgbClr val="7030A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28" name="TextBox 27"/>
          <p:cNvSpPr txBox="1"/>
          <p:nvPr/>
        </p:nvSpPr>
        <p:spPr>
          <a:xfrm>
            <a:off x="1188502" y="3391789"/>
            <a:ext cx="853758"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smtClean="0">
                <a:ln>
                  <a:noFill/>
                </a:ln>
                <a:solidFill>
                  <a:srgbClr val="000000"/>
                </a:solidFill>
                <a:effectLst/>
                <a:uFillTx/>
                <a:latin typeface="+mj-lt"/>
                <a:ea typeface="+mj-ea"/>
                <a:cs typeface="+mj-cs"/>
                <a:sym typeface="Arial"/>
              </a:rPr>
              <a:t>Alarm Clock</a:t>
            </a:r>
            <a:endParaRPr kumimoji="0" lang="en-US" sz="1100" b="0" i="0" u="none" strike="noStrike" cap="none" spc="0" normalizeH="0" baseline="0" dirty="0">
              <a:ln>
                <a:noFill/>
              </a:ln>
              <a:solidFill>
                <a:srgbClr val="000000"/>
              </a:solidFill>
              <a:effectLst/>
              <a:uFillTx/>
              <a:latin typeface="+mj-lt"/>
              <a:ea typeface="+mj-ea"/>
              <a:cs typeface="+mj-cs"/>
              <a:sym typeface="Arial"/>
            </a:endParaRPr>
          </a:p>
        </p:txBody>
      </p:sp>
      <p:sp>
        <p:nvSpPr>
          <p:cNvPr id="54" name="TextBox 53"/>
          <p:cNvSpPr txBox="1"/>
          <p:nvPr/>
        </p:nvSpPr>
        <p:spPr>
          <a:xfrm>
            <a:off x="2090789" y="3165755"/>
            <a:ext cx="461022"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smtClean="0">
                <a:ln>
                  <a:noFill/>
                </a:ln>
                <a:solidFill>
                  <a:srgbClr val="000000"/>
                </a:solidFill>
                <a:effectLst/>
                <a:uFillTx/>
                <a:latin typeface="+mj-lt"/>
                <a:ea typeface="+mj-ea"/>
                <a:cs typeface="+mj-cs"/>
                <a:sym typeface="Arial"/>
              </a:rPr>
              <a:t>Poker</a:t>
            </a:r>
            <a:endParaRPr kumimoji="0" lang="en-US" sz="1100" b="0" i="0" u="none" strike="noStrike" cap="none" spc="0" normalizeH="0" baseline="0" dirty="0">
              <a:ln>
                <a:noFill/>
              </a:ln>
              <a:solidFill>
                <a:srgbClr val="000000"/>
              </a:solidFill>
              <a:effectLst/>
              <a:uFillTx/>
              <a:latin typeface="+mj-lt"/>
              <a:ea typeface="+mj-ea"/>
              <a:cs typeface="+mj-cs"/>
              <a:sym typeface="Arial"/>
            </a:endParaRPr>
          </a:p>
        </p:txBody>
      </p:sp>
      <p:sp>
        <p:nvSpPr>
          <p:cNvPr id="55" name="TextBox 54"/>
          <p:cNvSpPr txBox="1"/>
          <p:nvPr/>
        </p:nvSpPr>
        <p:spPr>
          <a:xfrm>
            <a:off x="2152019" y="3435215"/>
            <a:ext cx="1183976"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smtClean="0">
                <a:ln>
                  <a:noFill/>
                </a:ln>
                <a:solidFill>
                  <a:srgbClr val="000000"/>
                </a:solidFill>
                <a:effectLst/>
                <a:uFillTx/>
                <a:latin typeface="+mj-lt"/>
                <a:ea typeface="+mj-ea"/>
                <a:cs typeface="+mj-cs"/>
                <a:sym typeface="Arial"/>
              </a:rPr>
              <a:t>Confidential Txns</a:t>
            </a:r>
            <a:endParaRPr kumimoji="0" lang="en-US" sz="1100" b="0" i="0" u="none" strike="noStrike" cap="none" spc="0" normalizeH="0" baseline="0" dirty="0">
              <a:ln>
                <a:noFill/>
              </a:ln>
              <a:solidFill>
                <a:srgbClr val="000000"/>
              </a:solidFill>
              <a:effectLst/>
              <a:uFillTx/>
              <a:latin typeface="+mj-lt"/>
              <a:ea typeface="+mj-ea"/>
              <a:cs typeface="+mj-cs"/>
              <a:sym typeface="Arial"/>
            </a:endParaRPr>
          </a:p>
        </p:txBody>
      </p:sp>
      <p:sp>
        <p:nvSpPr>
          <p:cNvPr id="56" name="TextBox 55"/>
          <p:cNvSpPr txBox="1"/>
          <p:nvPr/>
        </p:nvSpPr>
        <p:spPr>
          <a:xfrm>
            <a:off x="5863287" y="3773539"/>
            <a:ext cx="853758"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smtClean="0">
                <a:ln>
                  <a:noFill/>
                </a:ln>
                <a:solidFill>
                  <a:srgbClr val="000000"/>
                </a:solidFill>
                <a:effectLst/>
                <a:uFillTx/>
                <a:latin typeface="+mj-lt"/>
                <a:ea typeface="+mj-ea"/>
                <a:cs typeface="+mj-cs"/>
                <a:sym typeface="Arial"/>
              </a:rPr>
              <a:t>Alarm Clock</a:t>
            </a:r>
            <a:endParaRPr kumimoji="0" lang="en-US" sz="1100" b="0" i="0" u="none" strike="noStrike" cap="none" spc="0" normalizeH="0" baseline="0" dirty="0">
              <a:ln>
                <a:noFill/>
              </a:ln>
              <a:solidFill>
                <a:srgbClr val="000000"/>
              </a:solidFill>
              <a:effectLst/>
              <a:uFillTx/>
              <a:latin typeface="+mj-lt"/>
              <a:ea typeface="+mj-ea"/>
              <a:cs typeface="+mj-cs"/>
              <a:sym typeface="Arial"/>
            </a:endParaRPr>
          </a:p>
        </p:txBody>
      </p:sp>
      <p:sp>
        <p:nvSpPr>
          <p:cNvPr id="57" name="TextBox 56"/>
          <p:cNvSpPr txBox="1"/>
          <p:nvPr/>
        </p:nvSpPr>
        <p:spPr>
          <a:xfrm>
            <a:off x="6788994" y="3523489"/>
            <a:ext cx="461022"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smtClean="0">
                <a:ln>
                  <a:noFill/>
                </a:ln>
                <a:solidFill>
                  <a:srgbClr val="000000"/>
                </a:solidFill>
                <a:effectLst/>
                <a:uFillTx/>
                <a:latin typeface="+mj-lt"/>
                <a:ea typeface="+mj-ea"/>
                <a:cs typeface="+mj-cs"/>
                <a:sym typeface="Arial"/>
              </a:rPr>
              <a:t>Poker</a:t>
            </a:r>
            <a:endParaRPr kumimoji="0" lang="en-US" sz="1100" b="0" i="0" u="none" strike="noStrike" cap="none" spc="0" normalizeH="0" baseline="0" dirty="0">
              <a:ln>
                <a:noFill/>
              </a:ln>
              <a:solidFill>
                <a:srgbClr val="000000"/>
              </a:solidFill>
              <a:effectLst/>
              <a:uFillTx/>
              <a:latin typeface="+mj-lt"/>
              <a:ea typeface="+mj-ea"/>
              <a:cs typeface="+mj-cs"/>
              <a:sym typeface="Arial"/>
            </a:endParaRPr>
          </a:p>
        </p:txBody>
      </p:sp>
      <p:sp>
        <p:nvSpPr>
          <p:cNvPr id="58" name="TextBox 57"/>
          <p:cNvSpPr txBox="1"/>
          <p:nvPr/>
        </p:nvSpPr>
        <p:spPr>
          <a:xfrm>
            <a:off x="7019505" y="2877953"/>
            <a:ext cx="1183976"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smtClean="0">
                <a:ln>
                  <a:noFill/>
                </a:ln>
                <a:solidFill>
                  <a:srgbClr val="000000"/>
                </a:solidFill>
                <a:effectLst/>
                <a:uFillTx/>
                <a:latin typeface="+mj-lt"/>
                <a:ea typeface="+mj-ea"/>
                <a:cs typeface="+mj-cs"/>
                <a:sym typeface="Arial"/>
              </a:rPr>
              <a:t>Confidential Txns</a:t>
            </a:r>
            <a:endParaRPr kumimoji="0" lang="en-US" sz="1100" b="0" i="0" u="none" strike="noStrike" cap="none" spc="0" normalizeH="0" baseline="0" dirty="0">
              <a:ln>
                <a:noFill/>
              </a:ln>
              <a:solidFill>
                <a:srgbClr val="000000"/>
              </a:solidFill>
              <a:effectLst/>
              <a:uFillTx/>
              <a:latin typeface="+mj-lt"/>
              <a:ea typeface="+mj-ea"/>
              <a:cs typeface="+mj-cs"/>
              <a:sym typeface="Arial"/>
            </a:endParaRPr>
          </a:p>
        </p:txBody>
      </p:sp>
      <p:sp>
        <p:nvSpPr>
          <p:cNvPr id="59" name="Cross 58"/>
          <p:cNvSpPr/>
          <p:nvPr/>
        </p:nvSpPr>
        <p:spPr>
          <a:xfrm rot="18841101">
            <a:off x="4593849" y="4193505"/>
            <a:ext cx="515462" cy="515284"/>
          </a:xfrm>
          <a:prstGeom prst="plus">
            <a:avLst>
              <a:gd name="adj" fmla="val 35435"/>
            </a:avLst>
          </a:prstGeom>
          <a:solidFill>
            <a:srgbClr val="FF0000"/>
          </a:solidFill>
          <a:ln w="25400" cap="flat">
            <a:solidFill>
              <a:srgbClr val="C0000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
        <p:nvSpPr>
          <p:cNvPr id="60" name="L-Shape 59"/>
          <p:cNvSpPr/>
          <p:nvPr/>
        </p:nvSpPr>
        <p:spPr>
          <a:xfrm rot="18554410">
            <a:off x="4032909" y="4276603"/>
            <a:ext cx="420974" cy="230863"/>
          </a:xfrm>
          <a:prstGeom prst="corner">
            <a:avLst/>
          </a:prstGeom>
          <a:solidFill>
            <a:srgbClr val="92D050"/>
          </a:solidFill>
          <a:ln w="25400" cap="flat">
            <a:solidFill>
              <a:srgbClr val="00B05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cxnSp>
        <p:nvCxnSpPr>
          <p:cNvPr id="61" name="Straight Connector 60"/>
          <p:cNvCxnSpPr>
            <a:endCxn id="19" idx="0"/>
          </p:cNvCxnSpPr>
          <p:nvPr/>
        </p:nvCxnSpPr>
        <p:spPr>
          <a:xfrm>
            <a:off x="4521291" y="2830923"/>
            <a:ext cx="1" cy="1886243"/>
          </a:xfrm>
          <a:prstGeom prst="line">
            <a:avLst/>
          </a:prstGeom>
          <a:noFill/>
          <a:ln w="9525"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62" name="Straight Connector 61"/>
          <p:cNvCxnSpPr/>
          <p:nvPr/>
        </p:nvCxnSpPr>
        <p:spPr>
          <a:xfrm>
            <a:off x="3657600" y="1358564"/>
            <a:ext cx="2432576" cy="441883"/>
          </a:xfrm>
          <a:prstGeom prst="line">
            <a:avLst/>
          </a:prstGeom>
          <a:noFill/>
          <a:ln w="6350" cap="flat">
            <a:solidFill>
              <a:srgbClr val="002060"/>
            </a:solidFill>
            <a:prstDash val="solid"/>
            <a:round/>
          </a:ln>
          <a:effectLst/>
          <a:sp3d/>
        </p:spPr>
        <p:style>
          <a:lnRef idx="0">
            <a:scrgbClr r="0" g="0" b="0"/>
          </a:lnRef>
          <a:fillRef idx="0">
            <a:scrgbClr r="0" g="0" b="0"/>
          </a:fillRef>
          <a:effectRef idx="0">
            <a:scrgbClr r="0" g="0" b="0"/>
          </a:effectRef>
          <a:fontRef idx="none"/>
        </p:style>
      </p:cxnSp>
      <p:sp>
        <p:nvSpPr>
          <p:cNvPr id="66" name="Text Placeholder 2"/>
          <p:cNvSpPr txBox="1">
            <a:spLocks/>
          </p:cNvSpPr>
          <p:nvPr/>
        </p:nvSpPr>
        <p:spPr>
          <a:xfrm>
            <a:off x="6132707" y="1709432"/>
            <a:ext cx="2904967" cy="532626"/>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fontScale="55000" lnSpcReduction="20000"/>
          </a:bodyPr>
          <a:lstStyle>
            <a:lvl1pPr marL="342900" marR="0" indent="-34290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1pPr>
            <a:lvl2pPr marL="719455" marR="0" indent="-370205"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2pPr>
            <a:lvl3pPr marL="1112661" marR="0" indent="-426861"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3pPr>
            <a:lvl4pPr marL="1446388" marR="0" indent="-411338"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4pPr>
            <a:lvl5pPr marL="1798461" marR="0" indent="-426861"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5pPr>
            <a:lvl6pPr marL="2132365"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6pPr>
            <a:lvl7pPr marL="2475265"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7pPr>
            <a:lvl8pPr marL="2819752"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8pPr>
            <a:lvl9pPr marL="3164240" marR="0" indent="-421040" algn="l" defTabSz="914400" rtl="0" latinLnBrk="0">
              <a:lnSpc>
                <a:spcPct val="100000"/>
              </a:lnSpc>
              <a:spcBef>
                <a:spcPts val="2000"/>
              </a:spcBef>
              <a:spcAft>
                <a:spcPts val="0"/>
              </a:spcAft>
              <a:buClr>
                <a:schemeClr val="accent1"/>
              </a:buClr>
              <a:buSzPct val="90000"/>
              <a:buFont typeface="Wingdings 2"/>
              <a:buChar char=""/>
              <a:tabLst/>
              <a:defRPr sz="2200" b="0" i="0" u="none" strike="noStrike" cap="none" spc="0" baseline="0">
                <a:ln>
                  <a:noFill/>
                </a:ln>
                <a:solidFill>
                  <a:srgbClr val="1A1A1A"/>
                </a:solidFill>
                <a:uFillTx/>
                <a:latin typeface="+mj-lt"/>
                <a:ea typeface="+mj-ea"/>
                <a:cs typeface="+mj-cs"/>
                <a:sym typeface="Arial"/>
              </a:defRPr>
            </a:lvl9pPr>
          </a:lstStyle>
          <a:p>
            <a:pPr marL="0" indent="0">
              <a:buNone/>
            </a:pPr>
            <a:r>
              <a:rPr lang="en-US" dirty="0" smtClean="0">
                <a:solidFill>
                  <a:srgbClr val="002060"/>
                </a:solidFill>
              </a:rPr>
              <a:t>Sidechains, alt token systems, any new BTC-payment-mapping, or a system which implements those mappings ...</a:t>
            </a:r>
            <a:endParaRPr lang="en-US" dirty="0">
              <a:solidFill>
                <a:srgbClr val="002060"/>
              </a:solidFill>
            </a:endParaRPr>
          </a:p>
        </p:txBody>
      </p:sp>
      <p:sp>
        <p:nvSpPr>
          <p:cNvPr id="70" name="TextBox 69"/>
          <p:cNvSpPr txBox="1"/>
          <p:nvPr/>
        </p:nvSpPr>
        <p:spPr>
          <a:xfrm>
            <a:off x="1265383" y="4166918"/>
            <a:ext cx="853758"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smtClean="0">
                <a:ln>
                  <a:noFill/>
                </a:ln>
                <a:solidFill>
                  <a:srgbClr val="000000"/>
                </a:solidFill>
                <a:effectLst/>
                <a:uFillTx/>
                <a:latin typeface="+mj-lt"/>
                <a:ea typeface="+mj-ea"/>
                <a:cs typeface="+mj-cs"/>
                <a:sym typeface="Arial"/>
              </a:rPr>
              <a:t>Alarm Clock</a:t>
            </a:r>
            <a:endParaRPr kumimoji="0" lang="en-US" sz="1100" b="0" i="0" u="none" strike="noStrike" cap="none" spc="0" normalizeH="0" baseline="0" dirty="0">
              <a:ln>
                <a:noFill/>
              </a:ln>
              <a:solidFill>
                <a:srgbClr val="000000"/>
              </a:solidFill>
              <a:effectLst/>
              <a:uFillTx/>
              <a:latin typeface="+mj-lt"/>
              <a:ea typeface="+mj-ea"/>
              <a:cs typeface="+mj-cs"/>
              <a:sym typeface="Arial"/>
            </a:endParaRPr>
          </a:p>
        </p:txBody>
      </p:sp>
    </p:spTree>
    <p:extLst>
      <p:ext uri="{BB962C8B-B14F-4D97-AF65-F5344CB8AC3E}">
        <p14:creationId xmlns:p14="http://schemas.microsoft.com/office/powerpoint/2010/main" val="4106959986"/>
      </p:ext>
    </p:extLst>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Pixel">
  <a:themeElements>
    <a:clrScheme name="Pixel">
      <a:dk1>
        <a:srgbClr val="000000"/>
      </a:dk1>
      <a:lt1>
        <a:srgbClr val="FFFFFF"/>
      </a:lt1>
      <a:dk2>
        <a:srgbClr val="A7A7A7"/>
      </a:dk2>
      <a:lt2>
        <a:srgbClr val="535353"/>
      </a:lt2>
      <a:accent1>
        <a:srgbClr val="629DD1"/>
      </a:accent1>
      <a:accent2>
        <a:srgbClr val="297FD5"/>
      </a:accent2>
      <a:accent3>
        <a:srgbClr val="7F8FA9"/>
      </a:accent3>
      <a:accent4>
        <a:srgbClr val="4A66AC"/>
      </a:accent4>
      <a:accent5>
        <a:srgbClr val="5AA2AE"/>
      </a:accent5>
      <a:accent6>
        <a:srgbClr val="9D90A0"/>
      </a:accent6>
      <a:hlink>
        <a:srgbClr val="0000FF"/>
      </a:hlink>
      <a:folHlink>
        <a:srgbClr val="FF00FF"/>
      </a:folHlink>
    </a:clrScheme>
    <a:fontScheme name="Pixel">
      <a:majorFont>
        <a:latin typeface="Arial"/>
        <a:ea typeface="Arial"/>
        <a:cs typeface="Arial"/>
      </a:majorFont>
      <a:minorFont>
        <a:latin typeface="Helvetica"/>
        <a:ea typeface="Helvetica"/>
        <a:cs typeface="Helvetica"/>
      </a:minorFont>
    </a:fontScheme>
    <a:fmtScheme name="Pixe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63500" dir="2700000" rotWithShape="0">
              <a:srgbClr val="000000">
                <a:alpha val="50000"/>
              </a:srgbClr>
            </a:outerShdw>
          </a:effectLst>
        </a:effectStyle>
        <a:effectStyle>
          <a:effectLst>
            <a:outerShdw blurRad="50800" dist="63500" dir="2700000" rotWithShape="0">
              <a:srgbClr val="000000">
                <a:alpha val="5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50800" dist="63500" dir="2700000" rotWithShape="0">
            <a:srgbClr val="000000">
              <a:alpha val="50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Pixel">
  <a:themeElements>
    <a:clrScheme name="Pixel">
      <a:dk1>
        <a:srgbClr val="000000"/>
      </a:dk1>
      <a:lt1>
        <a:srgbClr val="FFFFFF"/>
      </a:lt1>
      <a:dk2>
        <a:srgbClr val="A7A7A7"/>
      </a:dk2>
      <a:lt2>
        <a:srgbClr val="535353"/>
      </a:lt2>
      <a:accent1>
        <a:srgbClr val="629DD1"/>
      </a:accent1>
      <a:accent2>
        <a:srgbClr val="297FD5"/>
      </a:accent2>
      <a:accent3>
        <a:srgbClr val="7F8FA9"/>
      </a:accent3>
      <a:accent4>
        <a:srgbClr val="4A66AC"/>
      </a:accent4>
      <a:accent5>
        <a:srgbClr val="5AA2AE"/>
      </a:accent5>
      <a:accent6>
        <a:srgbClr val="9D90A0"/>
      </a:accent6>
      <a:hlink>
        <a:srgbClr val="0000FF"/>
      </a:hlink>
      <a:folHlink>
        <a:srgbClr val="FF00FF"/>
      </a:folHlink>
    </a:clrScheme>
    <a:fontScheme name="Pixel">
      <a:majorFont>
        <a:latin typeface="Arial"/>
        <a:ea typeface="Arial"/>
        <a:cs typeface="Arial"/>
      </a:majorFont>
      <a:minorFont>
        <a:latin typeface="Helvetica"/>
        <a:ea typeface="Helvetica"/>
        <a:cs typeface="Helvetica"/>
      </a:minorFont>
    </a:fontScheme>
    <a:fmtScheme name="Pixe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63500" dir="2700000" rotWithShape="0">
              <a:srgbClr val="000000">
                <a:alpha val="50000"/>
              </a:srgbClr>
            </a:outerShdw>
          </a:effectLst>
        </a:effectStyle>
        <a:effectStyle>
          <a:effectLst>
            <a:outerShdw blurRad="50800" dist="63500" dir="2700000" rotWithShape="0">
              <a:srgbClr val="000000">
                <a:alpha val="5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50800" dist="63500" dir="2700000" rotWithShape="0">
            <a:srgbClr val="000000">
              <a:alpha val="50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60816</TotalTime>
  <Words>5976</Words>
  <Application>Microsoft Office PowerPoint</Application>
  <PresentationFormat>On-screen Show (16:9)</PresentationFormat>
  <Paragraphs>935</Paragraphs>
  <Slides>68</Slides>
  <Notes>68</Notes>
  <HiddenSlides>4</HiddenSlides>
  <MMClips>0</MMClips>
  <ScaleCrop>false</ScaleCrop>
  <HeadingPairs>
    <vt:vector size="4" baseType="variant">
      <vt:variant>
        <vt:lpstr>Theme</vt:lpstr>
      </vt:variant>
      <vt:variant>
        <vt:i4>1</vt:i4>
      </vt:variant>
      <vt:variant>
        <vt:lpstr>Slide Titles</vt:lpstr>
      </vt:variant>
      <vt:variant>
        <vt:i4>68</vt:i4>
      </vt:variant>
    </vt:vector>
  </HeadingPairs>
  <TitlesOfParts>
    <vt:vector size="69" baseType="lpstr">
      <vt:lpstr>Pixel</vt:lpstr>
      <vt:lpstr>PowerPoint Presentation</vt:lpstr>
      <vt:lpstr>Motivation</vt:lpstr>
      <vt:lpstr>Motivation</vt:lpstr>
      <vt:lpstr>Motivation</vt:lpstr>
      <vt:lpstr>In One Slide – Contract Externalities</vt:lpstr>
      <vt:lpstr>Problem</vt:lpstr>
      <vt:lpstr>Metaphors for the Problem</vt:lpstr>
      <vt:lpstr>Restated – What we want = SCs</vt:lpstr>
      <vt:lpstr>Restated Again</vt:lpstr>
      <vt:lpstr>Why am I worried?</vt:lpstr>
      <vt:lpstr>P. Impl. Harm - Assumptions</vt:lpstr>
      <vt:lpstr>Ex 1 – Unsustainable Oracles</vt:lpstr>
      <vt:lpstr>Ex 1 – Oracle Basics</vt:lpstr>
      <vt:lpstr>Ex 1 – Reputation Free-Rider Problem</vt:lpstr>
      <vt:lpstr>PowerPoint Presentation</vt:lpstr>
      <vt:lpstr>Ex 2 – Stealing BTC Without the Key</vt:lpstr>
      <vt:lpstr>Claim: Steal BTC + Disable TC</vt:lpstr>
      <vt:lpstr>Tools</vt:lpstr>
      <vt:lpstr>Tools</vt:lpstr>
      <vt:lpstr>Tools (targeting miners)</vt:lpstr>
      <vt:lpstr>X&amp;Y to Entice Miners</vt:lpstr>
      <vt:lpstr>More Detail re: Two Factors</vt:lpstr>
      <vt:lpstr>Compliance Credits (CCs)</vt:lpstr>
      <vt:lpstr>Dominant Strategy for Miners</vt:lpstr>
      <vt:lpstr>Dominant Strategy for Miners</vt:lpstr>
      <vt:lpstr>Neutralizing a “Symmetry Defense”</vt:lpstr>
      <vt:lpstr>TC / PI is Automatically Removed</vt:lpstr>
      <vt:lpstr>PowerPoint Presentation</vt:lpstr>
      <vt:lpstr>Part II – Cost/Benefit</vt:lpstr>
      <vt:lpstr>PI – Costs and Benefits</vt:lpstr>
      <vt:lpstr>SC Applications</vt:lpstr>
      <vt:lpstr>PowerPoint Presentation</vt:lpstr>
      <vt:lpstr>PowerPoint Presentation</vt:lpstr>
      <vt:lpstr>Misunderstanding the “Trust Problem”</vt:lpstr>
      <vt:lpstr>Misunderstanding the “Trust Problem”</vt:lpstr>
      <vt:lpstr>PowerPoint Presentation</vt:lpstr>
      <vt:lpstr>PowerPoint Presentation</vt:lpstr>
      <vt:lpstr>If few, why interest? What do they know?</vt:lpstr>
      <vt:lpstr>Better: “Ethereum without ETH”</vt:lpstr>
      <vt:lpstr>Bloq Ora</vt:lpstr>
      <vt:lpstr>Part II - Theory</vt:lpstr>
      <vt:lpstr>Part III - Theory</vt:lpstr>
      <vt:lpstr>Contracts: Not Your Typical Software</vt:lpstr>
      <vt:lpstr>Mechanism Design (“Reverse Game Theory”)</vt:lpstr>
      <vt:lpstr>MD: Less is More</vt:lpstr>
      <vt:lpstr>PowerPoint Presentation</vt:lpstr>
      <vt:lpstr>PowerPoint Presentation</vt:lpstr>
      <vt:lpstr>PowerPoint Presentation</vt:lpstr>
      <vt:lpstr>PowerPoint Presentation</vt:lpstr>
      <vt:lpstr>PowerPoint Presentation</vt:lpstr>
      <vt:lpstr>MD: Less is More (continued)</vt:lpstr>
      <vt:lpstr>PowerPoint Presentation</vt:lpstr>
      <vt:lpstr>PowerPoint Presentation</vt:lpstr>
      <vt:lpstr>PowerPoint Presentation</vt:lpstr>
      <vt:lpstr>Escalating Interaction</vt:lpstr>
      <vt:lpstr>PowerPoint Presentation</vt:lpstr>
      <vt:lpstr>The Bitcoin Contract</vt:lpstr>
      <vt:lpstr>PowerPoint Presentation</vt:lpstr>
      <vt:lpstr>How is Bitcoin Upgraded?</vt:lpstr>
      <vt:lpstr>Autonomy and Coordination</vt:lpstr>
      <vt:lpstr>PowerPoint Presentation</vt:lpstr>
      <vt:lpstr>Less is More – Biology</vt:lpstr>
      <vt:lpstr>Another Example</vt:lpstr>
      <vt:lpstr>Code Obfuscation</vt:lpstr>
      <vt:lpstr>Restatement</vt:lpstr>
      <vt:lpstr>Restatement – Internalize the Externalities</vt:lpstr>
      <vt:lpstr>Conclusion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Sztorc</dc:creator>
  <cp:lastModifiedBy>Psztorc</cp:lastModifiedBy>
  <cp:revision>318</cp:revision>
  <cp:lastPrinted>2016-05-09T18:58:10Z</cp:lastPrinted>
  <dcterms:modified xsi:type="dcterms:W3CDTF">2016-05-14T17:30:55Z</dcterms:modified>
</cp:coreProperties>
</file>